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310" r:id="rId2"/>
    <p:sldId id="296" r:id="rId3"/>
    <p:sldId id="309" r:id="rId4"/>
    <p:sldId id="308" r:id="rId5"/>
    <p:sldId id="307" r:id="rId6"/>
    <p:sldId id="306" r:id="rId7"/>
    <p:sldId id="305" r:id="rId8"/>
    <p:sldId id="304" r:id="rId9"/>
    <p:sldId id="303" r:id="rId10"/>
    <p:sldId id="302" r:id="rId11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2649" autoAdjust="0"/>
  </p:normalViewPr>
  <p:slideViewPr>
    <p:cSldViewPr>
      <p:cViewPr varScale="1">
        <p:scale>
          <a:sx n="92" d="100"/>
          <a:sy n="92" d="100"/>
        </p:scale>
        <p:origin x="738" y="7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2016/4/11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2016/4/11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2016/4/11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2016/4/11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2016/4/11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2016/4/11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2016/4/11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2016/4/11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2016/4/11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2016/4/11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2016/4/11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2016/4/11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超生了死      悟見講</a:t>
            </a:r>
            <a:endParaRPr lang="zh-TW" altLang="en-US" sz="4000" dirty="0">
              <a:solidFill>
                <a:srgbClr val="FF0000"/>
              </a:solidFill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96544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一、超生了死的意義</a:t>
            </a:r>
            <a:endParaRPr lang="en-US" altLang="zh-TW" sz="3600" dirty="0" smtClean="0">
              <a:solidFill>
                <a:srgbClr val="FFFF00"/>
              </a:solidFill>
              <a:ea typeface="全真細隸書" panose="02010609000101010101" pitchFamily="49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超生了</a:t>
            </a:r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死：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了</a:t>
            </a:r>
            <a:r>
              <a:rPr lang="zh-TW" altLang="en-US" sz="3600" dirty="0">
                <a:ea typeface="全真細隸書" panose="02010609000101010101" pitchFamily="49" charset="-120"/>
              </a:rPr>
              <a:t>悟生死的真相、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了悟生</a:t>
            </a:r>
            <a:r>
              <a:rPr lang="zh-TW" altLang="en-US" sz="3600" dirty="0">
                <a:ea typeface="全真細隸書" panose="02010609000101010101" pitchFamily="49" charset="-120"/>
              </a:rPr>
              <a:t>從何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來？死</a:t>
            </a:r>
            <a:r>
              <a:rPr lang="zh-TW" altLang="en-US" sz="3600" dirty="0">
                <a:ea typeface="全真細隸書" panose="02010609000101010101" pitchFamily="49" charset="-120"/>
              </a:rPr>
              <a:t>從何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去？解脫</a:t>
            </a:r>
            <a:r>
              <a:rPr lang="zh-TW" altLang="en-US" sz="3600" dirty="0">
                <a:ea typeface="全真細隸書" panose="02010609000101010101" pitchFamily="49" charset="-120"/>
              </a:rPr>
              <a:t>生死、出離生死，不在六道輪迴中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。</a:t>
            </a:r>
            <a:endParaRPr lang="en-US" altLang="zh-TW" sz="3600" dirty="0" smtClean="0"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乘愿再來度眾生，是來回於生死中，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並非輪迴。落因果，不昧因果。</a:t>
            </a:r>
            <a:endParaRPr lang="en-US" altLang="zh-TW" sz="3600" dirty="0" smtClean="0"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六道眾生，受業力而落入生死中，是輪迴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，落入因果，昧於因果。</a:t>
            </a:r>
            <a:endParaRPr lang="en-US" altLang="zh-TW" sz="3600" dirty="0" smtClean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828730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超生了死      悟見講</a:t>
            </a:r>
            <a:endParaRPr lang="zh-TW" altLang="en-US" sz="4000" dirty="0">
              <a:solidFill>
                <a:srgbClr val="FF0000"/>
              </a:solidFill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96544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九、結論</a:t>
            </a:r>
            <a:endParaRPr lang="zh-TW" altLang="en-US" sz="3600" dirty="0">
              <a:solidFill>
                <a:srgbClr val="FFFF00"/>
              </a:solidFill>
              <a:ea typeface="全真細隸書" panose="02010609000101010101" pitchFamily="49" charset="-120"/>
            </a:endParaRPr>
          </a:p>
          <a:p>
            <a:r>
              <a:rPr lang="en-US" altLang="zh-TW" sz="3600" dirty="0" smtClean="0">
                <a:ea typeface="全真細隸書" panose="02010609000101010101" pitchFamily="49" charset="-120"/>
              </a:rPr>
              <a:t>(</a:t>
            </a:r>
            <a:r>
              <a:rPr lang="zh-TW" altLang="en-US" sz="3600" dirty="0">
                <a:ea typeface="全真細隸書" panose="02010609000101010101" pitchFamily="49" charset="-120"/>
              </a:rPr>
              <a:t>一</a:t>
            </a:r>
            <a:r>
              <a:rPr lang="en-US" altLang="zh-TW" sz="3600" dirty="0">
                <a:ea typeface="全真細隸書" panose="02010609000101010101" pitchFamily="49" charset="-120"/>
              </a:rPr>
              <a:t>)</a:t>
            </a:r>
            <a:r>
              <a:rPr lang="zh-TW" altLang="en-US" sz="3600" dirty="0">
                <a:ea typeface="全真細隸書" panose="02010609000101010101" pitchFamily="49" charset="-120"/>
              </a:rPr>
              <a:t>明師一指，能超生了死，天道是多麼的殊勝！</a:t>
            </a:r>
          </a:p>
          <a:p>
            <a:r>
              <a:rPr lang="en-US" altLang="zh-TW" sz="3600" dirty="0" smtClean="0">
                <a:ea typeface="全真細隸書" panose="02010609000101010101" pitchFamily="49" charset="-120"/>
              </a:rPr>
              <a:t>(</a:t>
            </a:r>
            <a:r>
              <a:rPr lang="zh-TW" altLang="en-US" sz="3600" dirty="0">
                <a:ea typeface="全真細隸書" panose="02010609000101010101" pitchFamily="49" charset="-120"/>
              </a:rPr>
              <a:t>二</a:t>
            </a:r>
            <a:r>
              <a:rPr lang="en-US" altLang="zh-TW" sz="3600" dirty="0">
                <a:ea typeface="全真細隸書" panose="02010609000101010101" pitchFamily="49" charset="-120"/>
              </a:rPr>
              <a:t>)</a:t>
            </a:r>
            <a:r>
              <a:rPr lang="zh-TW" altLang="en-US" sz="3600" dirty="0">
                <a:ea typeface="全真細隸書" panose="02010609000101010101" pitchFamily="49" charset="-120"/>
              </a:rPr>
              <a:t>既然已知天道的殊勝，</a:t>
            </a:r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務必早修早超生</a:t>
            </a:r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。</a:t>
            </a:r>
            <a:endParaRPr lang="en-US" altLang="zh-TW" sz="3600" dirty="0" smtClean="0">
              <a:solidFill>
                <a:srgbClr val="FFC000"/>
              </a:solidFill>
              <a:ea typeface="全真細隸書" panose="02010609000101010101" pitchFamily="49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釋迦牟尼佛說：</a:t>
            </a:r>
            <a:r>
              <a:rPr lang="zh-TW" altLang="en-US" sz="3600" dirty="0">
                <a:ea typeface="全真細隸書" panose="02010609000101010101" pitchFamily="49" charset="-120"/>
              </a:rPr>
              <a:t>人生百歲，未得聞生死法，則不若一日得聞此法。</a:t>
            </a:r>
          </a:p>
          <a:p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孔子說：朝聞道夕死可矣</a:t>
            </a:r>
            <a:endParaRPr lang="zh-TW" altLang="en-US" sz="3600" dirty="0">
              <a:solidFill>
                <a:srgbClr val="FFC000"/>
              </a:solidFill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723539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超生了死      悟見講</a:t>
            </a:r>
            <a:endParaRPr lang="zh-TW" altLang="en-US" sz="4000" dirty="0">
              <a:solidFill>
                <a:srgbClr val="FF0000"/>
              </a:solidFill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96544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二、不來不去是解脫</a:t>
            </a:r>
            <a:endParaRPr lang="en-US" altLang="zh-TW" sz="3600" dirty="0" smtClean="0">
              <a:solidFill>
                <a:srgbClr val="FFFF00"/>
              </a:solidFill>
              <a:ea typeface="全真細隸書" panose="02010609000101010101" pitchFamily="49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順治皇帝出家詩</a:t>
            </a:r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云</a:t>
            </a:r>
            <a:r>
              <a:rPr lang="zh-TW" altLang="en-US" sz="3600" dirty="0">
                <a:ea typeface="全真細隸書" panose="02010609000101010101" pitchFamily="49" charset="-120"/>
              </a:rPr>
              <a:t> 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未曾</a:t>
            </a:r>
            <a:r>
              <a:rPr lang="zh-TW" altLang="en-US" sz="3600" dirty="0">
                <a:ea typeface="全真細隸書" panose="02010609000101010101" pitchFamily="49" charset="-120"/>
              </a:rPr>
              <a:t>生我誰是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我              生</a:t>
            </a:r>
            <a:r>
              <a:rPr lang="zh-TW" altLang="en-US" sz="3600" dirty="0">
                <a:ea typeface="全真細隸書" panose="02010609000101010101" pitchFamily="49" charset="-120"/>
              </a:rPr>
              <a:t>我之後我是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誰                長大</a:t>
            </a:r>
            <a:r>
              <a:rPr lang="zh-TW" altLang="en-US" sz="3600" dirty="0">
                <a:ea typeface="全真細隸書" panose="02010609000101010101" pitchFamily="49" charset="-120"/>
              </a:rPr>
              <a:t>成人方知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我             合眼</a:t>
            </a:r>
            <a:r>
              <a:rPr lang="zh-TW" altLang="en-US" sz="3600" dirty="0">
                <a:ea typeface="全真細隸書" panose="02010609000101010101" pitchFamily="49" charset="-120"/>
              </a:rPr>
              <a:t>朦朧又是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誰               來</a:t>
            </a:r>
            <a:r>
              <a:rPr lang="zh-TW" altLang="en-US" sz="3600" dirty="0">
                <a:ea typeface="全真細隸書" panose="02010609000101010101" pitchFamily="49" charset="-120"/>
              </a:rPr>
              <a:t>時糊塗去時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迷                  空</a:t>
            </a:r>
            <a:r>
              <a:rPr lang="zh-TW" altLang="en-US" sz="3600" dirty="0">
                <a:ea typeface="全真細隸書" panose="02010609000101010101" pitchFamily="49" charset="-120"/>
              </a:rPr>
              <a:t>在人間走一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回            不如</a:t>
            </a:r>
            <a:r>
              <a:rPr lang="zh-TW" altLang="en-US" sz="3600" dirty="0">
                <a:ea typeface="全真細隸書" panose="02010609000101010101" pitchFamily="49" charset="-120"/>
              </a:rPr>
              <a:t>不來亦不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去               亦</a:t>
            </a:r>
            <a:r>
              <a:rPr lang="zh-TW" altLang="en-US" sz="3600" dirty="0">
                <a:ea typeface="全真細隸書" panose="02010609000101010101" pitchFamily="49" charset="-120"/>
              </a:rPr>
              <a:t>無煩惱亦無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悲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超生了死      悟見講</a:t>
            </a:r>
            <a:endParaRPr lang="zh-TW" altLang="en-US" sz="4000" dirty="0">
              <a:solidFill>
                <a:srgbClr val="FF0000"/>
              </a:solidFill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96544"/>
          </a:xfrm>
        </p:spPr>
        <p:txBody>
          <a:bodyPr>
            <a:normAutofit/>
          </a:bodyPr>
          <a:lstStyle/>
          <a:p>
            <a:r>
              <a:rPr lang="zh-TW" altLang="en-US" sz="34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三、凡人無法主宰生死</a:t>
            </a:r>
            <a:endParaRPr lang="en-US" altLang="zh-TW" sz="3400" dirty="0" smtClean="0">
              <a:solidFill>
                <a:srgbClr val="FFFF00"/>
              </a:solidFill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莊子說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                       我</a:t>
            </a:r>
            <a:r>
              <a:rPr lang="zh-TW" altLang="en-US" sz="3600" dirty="0">
                <a:ea typeface="全真細隸書" panose="02010609000101010101" pitchFamily="49" charset="-120"/>
              </a:rPr>
              <a:t>本不願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生                                 忽然</a:t>
            </a:r>
            <a:r>
              <a:rPr lang="zh-TW" altLang="en-US" sz="3600" dirty="0">
                <a:ea typeface="全真細隸書" panose="02010609000101010101" pitchFamily="49" charset="-120"/>
              </a:rPr>
              <a:t>生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在世                               我</a:t>
            </a:r>
            <a:r>
              <a:rPr lang="zh-TW" altLang="en-US" sz="3600" dirty="0">
                <a:ea typeface="全真細隸書" panose="02010609000101010101" pitchFamily="49" charset="-120"/>
              </a:rPr>
              <a:t>本不願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死                                忽然</a:t>
            </a:r>
            <a:r>
              <a:rPr lang="zh-TW" altLang="en-US" sz="3600" dirty="0">
                <a:ea typeface="全真細隸書" panose="02010609000101010101" pitchFamily="49" charset="-120"/>
              </a:rPr>
              <a:t>死期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至</a:t>
            </a:r>
            <a:endParaRPr lang="en-US" altLang="zh-TW" sz="3600" dirty="0" smtClean="0"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秦始皇、漢武帝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於求長生而不得</a:t>
            </a:r>
            <a:endParaRPr lang="en-US" altLang="zh-TW" sz="3600" dirty="0" smtClean="0"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彭祖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活八百二十歲，</a:t>
            </a:r>
            <a:r>
              <a:rPr lang="zh-TW" altLang="en-US" sz="3600" smtClean="0">
                <a:ea typeface="全真細隸書" panose="02010609000101010101" pitchFamily="49" charset="-120"/>
              </a:rPr>
              <a:t>最後還是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要死。</a:t>
            </a:r>
            <a:endParaRPr lang="en-US" altLang="zh-TW" sz="3600" dirty="0" smtClean="0"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ea typeface="全真細隸書" panose="02010609000101010101" pitchFamily="49" charset="-120"/>
              </a:rPr>
              <a:t>成吉思汗、亞力山大帝，戰功蓋世，還是難免一死。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72194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超生了死      悟見講</a:t>
            </a:r>
            <a:endParaRPr lang="zh-TW" altLang="en-US" sz="4000" dirty="0">
              <a:solidFill>
                <a:srgbClr val="FF0000"/>
              </a:solidFill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96544"/>
          </a:xfrm>
        </p:spPr>
        <p:txBody>
          <a:bodyPr>
            <a:normAutofit lnSpcReduction="10000"/>
          </a:bodyPr>
          <a:lstStyle/>
          <a:p>
            <a:r>
              <a:rPr lang="zh-TW" altLang="en-US" sz="36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四、輪迴是劫難</a:t>
            </a:r>
            <a:endParaRPr lang="en-US" altLang="zh-TW" sz="3600" dirty="0" smtClean="0">
              <a:solidFill>
                <a:srgbClr val="FFFF00"/>
              </a:solidFill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南極老仙翁說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：人最大的劫難，是累世的輪迴。</a:t>
            </a:r>
            <a:endParaRPr lang="en-US" altLang="zh-TW" sz="3600" dirty="0" smtClean="0">
              <a:ea typeface="全真細隸書" panose="02010609000101010101" pitchFamily="49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六道輪迴</a:t>
            </a:r>
            <a:r>
              <a:rPr lang="zh-TW" altLang="en-US" sz="3600" dirty="0">
                <a:ea typeface="全真細隸書" panose="02010609000101010101" pitchFamily="49" charset="-120"/>
              </a:rPr>
              <a:t>是最大的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痛苦，比人生八大苦，還要苦。</a:t>
            </a:r>
            <a:endParaRPr lang="en-US" altLang="zh-TW" sz="3600" dirty="0" smtClean="0">
              <a:ea typeface="全真細隸書" panose="02010609000101010101" pitchFamily="49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人生八大苦</a:t>
            </a:r>
            <a:r>
              <a:rPr lang="zh-TW" altLang="en-US" sz="3600" dirty="0">
                <a:ea typeface="全真細隸書" panose="02010609000101010101" pitchFamily="49" charset="-120"/>
              </a:rPr>
              <a:t>：生、老、病、死、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苦、愛</a:t>
            </a:r>
            <a:r>
              <a:rPr lang="zh-TW" altLang="en-US" sz="3600" dirty="0">
                <a:ea typeface="全真細隸書" panose="02010609000101010101" pitchFamily="49" charset="-120"/>
              </a:rPr>
              <a:t>別離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苦、怨</a:t>
            </a:r>
            <a:r>
              <a:rPr lang="zh-TW" altLang="en-US" sz="3600" dirty="0">
                <a:ea typeface="全真細隸書" panose="02010609000101010101" pitchFamily="49" charset="-120"/>
              </a:rPr>
              <a:t>憎會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苦、五</a:t>
            </a:r>
            <a:r>
              <a:rPr lang="zh-TW" altLang="en-US" sz="3600" dirty="0">
                <a:ea typeface="全真細隸書" panose="02010609000101010101" pitchFamily="49" charset="-120"/>
              </a:rPr>
              <a:t>陰盛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苦。</a:t>
            </a:r>
            <a:endParaRPr lang="en-US" altLang="zh-TW" sz="3600" dirty="0" smtClean="0"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南極老仙翁說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：最有智慧的人，是知道去尋找一條解脫的路。</a:t>
            </a:r>
            <a:endParaRPr lang="en-US" altLang="zh-TW" sz="3600" dirty="0" smtClean="0">
              <a:ea typeface="全真細隸書" panose="02010609000101010101" pitchFamily="49" charset="-120"/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645529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超生了死      悟見講</a:t>
            </a:r>
            <a:endParaRPr lang="zh-TW" altLang="en-US" sz="4000" dirty="0">
              <a:solidFill>
                <a:srgbClr val="FF0000"/>
              </a:solidFill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96544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五、三界無安</a:t>
            </a:r>
            <a:endParaRPr lang="en-US" altLang="zh-TW" sz="3600" dirty="0" smtClean="0">
              <a:solidFill>
                <a:srgbClr val="FFFF00"/>
              </a:solidFill>
              <a:ea typeface="全真細隸書" panose="02010609000101010101" pitchFamily="49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法華經譬喻品：</a:t>
            </a:r>
            <a:r>
              <a:rPr lang="zh-TW" altLang="en-US" sz="3600" dirty="0">
                <a:ea typeface="全真細隸書" panose="02010609000101010101" pitchFamily="49" charset="-120"/>
              </a:rPr>
              <a:t>三界無安，猶如火宅，眾苦充滿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，甚</a:t>
            </a:r>
            <a:r>
              <a:rPr lang="zh-TW" altLang="en-US" sz="3600" dirty="0">
                <a:ea typeface="全真細隸書" panose="02010609000101010101" pitchFamily="49" charset="-120"/>
              </a:rPr>
              <a:t>可恐怖，常有生老病死憂患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，如是</a:t>
            </a:r>
            <a:r>
              <a:rPr lang="zh-TW" altLang="en-US" sz="3600" dirty="0">
                <a:ea typeface="全真細隸書" panose="02010609000101010101" pitchFamily="49" charset="-120"/>
              </a:rPr>
              <a:t>等火，熾然不息，故曰三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界猶如</a:t>
            </a:r>
            <a:r>
              <a:rPr lang="zh-TW" altLang="en-US" sz="3600" dirty="0">
                <a:ea typeface="全真細隸書" panose="02010609000101010101" pitchFamily="49" charset="-120"/>
              </a:rPr>
              <a:t>火宅也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。</a:t>
            </a:r>
            <a:endParaRPr lang="en-US" altLang="zh-TW" sz="3600" dirty="0" smtClean="0"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無極老母說：                        </a:t>
            </a:r>
            <a:r>
              <a:rPr lang="zh-TW" altLang="en-US" sz="3200" dirty="0" smtClean="0">
                <a:ea typeface="全真細隸書" panose="02010609000101010101" pitchFamily="49" charset="-120"/>
              </a:rPr>
              <a:t>人生世如</a:t>
            </a:r>
            <a:r>
              <a:rPr lang="zh-TW" altLang="en-US" sz="3200" dirty="0">
                <a:ea typeface="全真細隸書" panose="02010609000101010101" pitchFamily="49" charset="-120"/>
              </a:rPr>
              <a:t>海中一粒</a:t>
            </a:r>
            <a:r>
              <a:rPr lang="zh-TW" altLang="en-US" sz="3200" dirty="0" smtClean="0">
                <a:ea typeface="全真細隸書" panose="02010609000101010101" pitchFamily="49" charset="-120"/>
              </a:rPr>
              <a:t>粟米隨</a:t>
            </a:r>
            <a:r>
              <a:rPr lang="zh-TW" altLang="en-US" sz="3200" dirty="0">
                <a:ea typeface="全真細隸書" panose="02010609000101010101" pitchFamily="49" charset="-120"/>
              </a:rPr>
              <a:t>潮來隨潮去不分</a:t>
            </a:r>
            <a:r>
              <a:rPr lang="zh-TW" altLang="en-US" sz="3200" dirty="0" smtClean="0">
                <a:ea typeface="全真細隸書" panose="02010609000101010101" pitchFamily="49" charset="-120"/>
              </a:rPr>
              <a:t>東西</a:t>
            </a:r>
            <a:endParaRPr lang="zh-TW" altLang="en-US" sz="3200" dirty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859938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超生了死      悟見講</a:t>
            </a:r>
            <a:endParaRPr lang="zh-TW" altLang="en-US" sz="4000" dirty="0">
              <a:solidFill>
                <a:srgbClr val="FF0000"/>
              </a:solidFill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96544"/>
          </a:xfrm>
        </p:spPr>
        <p:txBody>
          <a:bodyPr>
            <a:normAutofit lnSpcReduction="10000"/>
          </a:bodyPr>
          <a:lstStyle/>
          <a:p>
            <a:r>
              <a:rPr lang="zh-TW" altLang="en-US" sz="3600" dirty="0">
                <a:solidFill>
                  <a:srgbClr val="FFFF00"/>
                </a:solidFill>
                <a:ea typeface="全真細隸書" panose="02010609000101010101" pitchFamily="49" charset="-120"/>
              </a:rPr>
              <a:t>六</a:t>
            </a:r>
            <a:r>
              <a:rPr lang="zh-TW" altLang="en-US" sz="36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、明</a:t>
            </a:r>
            <a:r>
              <a:rPr lang="zh-TW" altLang="en-US" sz="36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師一指超生死</a:t>
            </a:r>
            <a:endParaRPr lang="en-US" altLang="zh-TW" sz="3600" dirty="0" smtClean="0">
              <a:solidFill>
                <a:srgbClr val="FFFF00"/>
              </a:solidFill>
              <a:ea typeface="全真細隸書" panose="02010609000101010101" pitchFamily="49" charset="-120"/>
            </a:endParaRPr>
          </a:p>
          <a:p>
            <a:r>
              <a:rPr lang="zh-TW" altLang="en-US" sz="3600" dirty="0">
                <a:ea typeface="全真細隸書" panose="02010609000101010101" pitchFamily="49" charset="-120"/>
              </a:rPr>
              <a:t>欲求了死，先求了生，欲求了生，必先超生，</a:t>
            </a:r>
            <a:r>
              <a:rPr lang="zh-TW" altLang="en-US" sz="3600" dirty="0">
                <a:solidFill>
                  <a:srgbClr val="FFFF00"/>
                </a:solidFill>
                <a:ea typeface="全真細隸書" panose="02010609000101010101" pitchFamily="49" charset="-120"/>
              </a:rPr>
              <a:t>若遇明師</a:t>
            </a:r>
            <a:r>
              <a:rPr lang="zh-TW" altLang="en-US" sz="36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，直</a:t>
            </a:r>
            <a:r>
              <a:rPr lang="zh-TW" altLang="en-US" sz="3600" dirty="0">
                <a:solidFill>
                  <a:srgbClr val="FFFF00"/>
                </a:solidFill>
                <a:ea typeface="全真細隸書" panose="02010609000101010101" pitchFamily="49" charset="-120"/>
              </a:rPr>
              <a:t>指大道</a:t>
            </a:r>
            <a:r>
              <a:rPr lang="zh-TW" altLang="en-US" sz="3600" dirty="0">
                <a:ea typeface="全真細隸書" panose="02010609000101010101" pitchFamily="49" charset="-120"/>
              </a:rPr>
              <a:t>，</a:t>
            </a:r>
            <a:r>
              <a:rPr lang="zh-TW" altLang="en-US" sz="3600" dirty="0">
                <a:solidFill>
                  <a:srgbClr val="FFFF00"/>
                </a:solidFill>
                <a:ea typeface="全真細隸書" panose="02010609000101010101" pitchFamily="49" charset="-120"/>
              </a:rPr>
              <a:t>地府抽名，天堂掛號</a:t>
            </a:r>
            <a:r>
              <a:rPr lang="zh-TW" altLang="en-US" sz="3600" dirty="0">
                <a:ea typeface="全真細隸書" panose="02010609000101010101" pitchFamily="49" charset="-120"/>
              </a:rPr>
              <a:t>，則脫閻君，不落無常之手。</a:t>
            </a:r>
          </a:p>
          <a:p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經書云：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               點破</a:t>
            </a:r>
            <a:r>
              <a:rPr lang="zh-TW" altLang="en-US" sz="3600" dirty="0">
                <a:ea typeface="全真細隸書" panose="02010609000101010101" pitchFamily="49" charset="-120"/>
              </a:rPr>
              <a:t>玄關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竅                    閻王</a:t>
            </a:r>
            <a:r>
              <a:rPr lang="zh-TW" altLang="en-US" sz="3600" dirty="0">
                <a:ea typeface="全真細隸書" panose="02010609000101010101" pitchFamily="49" charset="-120"/>
              </a:rPr>
              <a:t>不來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叫               地</a:t>
            </a:r>
            <a:r>
              <a:rPr lang="zh-TW" altLang="en-US" sz="3600" dirty="0">
                <a:ea typeface="全真細隸書" panose="02010609000101010101" pitchFamily="49" charset="-120"/>
              </a:rPr>
              <a:t>府抽了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名                         天</a:t>
            </a:r>
            <a:r>
              <a:rPr lang="zh-TW" altLang="en-US" sz="3600" dirty="0">
                <a:ea typeface="全真細隸書" panose="02010609000101010101" pitchFamily="49" charset="-120"/>
              </a:rPr>
              <a:t>榜掛上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號</a:t>
            </a:r>
            <a:endParaRPr lang="zh-TW" altLang="en-US" sz="3600" dirty="0">
              <a:ea typeface="全真細隸書" panose="02010609000101010101" pitchFamily="49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一指能超三界</a:t>
            </a:r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外                    一點</a:t>
            </a:r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能脫十閻羅</a:t>
            </a:r>
            <a:endParaRPr lang="zh-TW" altLang="en-US" sz="3600" dirty="0">
              <a:solidFill>
                <a:srgbClr val="FFC000"/>
              </a:solidFill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23515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超生了死      悟見講</a:t>
            </a:r>
            <a:endParaRPr lang="zh-TW" altLang="en-US" sz="4000" dirty="0">
              <a:solidFill>
                <a:srgbClr val="FF0000"/>
              </a:solidFill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96544"/>
          </a:xfrm>
        </p:spPr>
        <p:txBody>
          <a:bodyPr>
            <a:normAutofit/>
          </a:bodyPr>
          <a:lstStyle/>
          <a:p>
            <a:r>
              <a:rPr lang="zh-TW" altLang="en-US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七、修行要之生死路</a:t>
            </a:r>
            <a:endParaRPr lang="en-US" altLang="zh-TW" dirty="0" smtClean="0">
              <a:solidFill>
                <a:srgbClr val="FFFF00"/>
              </a:solidFill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仙佛說：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生</a:t>
            </a:r>
            <a:r>
              <a:rPr lang="zh-TW" altLang="en-US" sz="3600" dirty="0">
                <a:ea typeface="全真細隸書" panose="02010609000101010101" pitchFamily="49" charset="-120"/>
              </a:rPr>
              <a:t>從何處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來，死</a:t>
            </a:r>
            <a:r>
              <a:rPr lang="zh-TW" altLang="en-US" sz="3600" dirty="0">
                <a:ea typeface="全真細隸書" panose="02010609000101010101" pitchFamily="49" charset="-120"/>
              </a:rPr>
              <a:t>從何處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去，知道</a:t>
            </a:r>
            <a:r>
              <a:rPr lang="zh-TW" altLang="en-US" sz="3600" dirty="0">
                <a:ea typeface="全真細隸書" panose="02010609000101010101" pitchFamily="49" charset="-120"/>
              </a:rPr>
              <a:t>來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去處 ，方是</a:t>
            </a:r>
            <a:r>
              <a:rPr lang="zh-TW" altLang="en-US" sz="3600" dirty="0">
                <a:ea typeface="全真細隸書" panose="02010609000101010101" pitchFamily="49" charset="-120"/>
              </a:rPr>
              <a:t>學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道人。</a:t>
            </a:r>
            <a:endParaRPr lang="zh-TW" altLang="en-US" sz="3600" dirty="0"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仙佛說：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修行</a:t>
            </a:r>
            <a:r>
              <a:rPr lang="zh-TW" altLang="en-US" sz="3600" dirty="0">
                <a:ea typeface="全真細隸書" panose="02010609000101010101" pitchFamily="49" charset="-120"/>
              </a:rPr>
              <a:t>無別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修，只要</a:t>
            </a:r>
            <a:r>
              <a:rPr lang="zh-TW" altLang="en-US" sz="3600" dirty="0">
                <a:ea typeface="全真細隸書" panose="02010609000101010101" pitchFamily="49" charset="-120"/>
              </a:rPr>
              <a:t>識路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頭，路</a:t>
            </a:r>
            <a:r>
              <a:rPr lang="zh-TW" altLang="en-US" sz="3600" dirty="0">
                <a:ea typeface="全真細隸書" panose="02010609000101010101" pitchFamily="49" charset="-120"/>
              </a:rPr>
              <a:t>頭若識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得，生死</a:t>
            </a:r>
            <a:r>
              <a:rPr lang="zh-TW" altLang="en-US" sz="3600" dirty="0">
                <a:ea typeface="全真細隸書" panose="02010609000101010101" pitchFamily="49" charset="-120"/>
              </a:rPr>
              <a:t>一齊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休。</a:t>
            </a:r>
            <a:endParaRPr lang="zh-TW" altLang="en-US" sz="3600" dirty="0"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仙</a:t>
            </a:r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佛云</a:t>
            </a:r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：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身</a:t>
            </a:r>
            <a:r>
              <a:rPr lang="zh-TW" altLang="en-US" sz="3600" dirty="0">
                <a:ea typeface="全真細隸書" panose="02010609000101010101" pitchFamily="49" charset="-120"/>
              </a:rPr>
              <a:t>有生和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死，性</a:t>
            </a:r>
            <a:r>
              <a:rPr lang="zh-TW" altLang="en-US" sz="3600" dirty="0">
                <a:ea typeface="全真細隸書" panose="02010609000101010101" pitchFamily="49" charset="-120"/>
              </a:rPr>
              <a:t>無死與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生，能</a:t>
            </a:r>
            <a:r>
              <a:rPr lang="zh-TW" altLang="en-US" sz="3600" dirty="0">
                <a:ea typeface="全真細隸書" panose="02010609000101010101" pitchFamily="49" charset="-120"/>
              </a:rPr>
              <a:t>知生死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門，躲</a:t>
            </a:r>
            <a:r>
              <a:rPr lang="zh-TW" altLang="en-US" sz="3600" dirty="0">
                <a:ea typeface="全真細隸書" panose="02010609000101010101" pitchFamily="49" charset="-120"/>
              </a:rPr>
              <a:t>過老閻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君。</a:t>
            </a:r>
            <a:endParaRPr lang="en-US" altLang="zh-TW" sz="3600" dirty="0" smtClean="0">
              <a:ea typeface="全真細隸書" panose="02010609000101010101" pitchFamily="49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點道詞：</a:t>
            </a:r>
            <a:r>
              <a:rPr lang="zh-TW" altLang="en-US" sz="3600" dirty="0">
                <a:ea typeface="全真細隸書" panose="02010609000101010101" pitchFamily="49" charset="-120"/>
              </a:rPr>
              <a:t>你今得一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指， </a:t>
            </a:r>
            <a:r>
              <a:rPr lang="zh-TW" altLang="en-US" sz="3600" dirty="0">
                <a:ea typeface="全真細隸書" panose="02010609000101010101" pitchFamily="49" charset="-120"/>
              </a:rPr>
              <a:t>　飄飄在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天堂，無</a:t>
            </a:r>
            <a:r>
              <a:rPr lang="zh-TW" altLang="en-US" sz="3600" dirty="0">
                <a:ea typeface="全真細隸書" panose="02010609000101010101" pitchFamily="49" charset="-120"/>
              </a:rPr>
              <a:t>有生和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死，終日</a:t>
            </a:r>
            <a:r>
              <a:rPr lang="zh-TW" altLang="en-US" sz="3600" dirty="0">
                <a:ea typeface="全真細隸書" panose="02010609000101010101" pitchFamily="49" charset="-120"/>
              </a:rPr>
              <a:t>煉神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光。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13901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超生了死      悟見講</a:t>
            </a:r>
            <a:endParaRPr lang="zh-TW" altLang="en-US" sz="4000" dirty="0">
              <a:solidFill>
                <a:srgbClr val="FF0000"/>
              </a:solidFill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96544"/>
          </a:xfrm>
        </p:spPr>
        <p:txBody>
          <a:bodyPr>
            <a:normAutofit/>
          </a:bodyPr>
          <a:lstStyle/>
          <a:p>
            <a:r>
              <a:rPr lang="zh-TW" altLang="en-US" sz="32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八、沒求道不能超生死</a:t>
            </a:r>
            <a:endParaRPr lang="en-US" altLang="zh-TW" sz="3200" dirty="0" smtClean="0">
              <a:solidFill>
                <a:srgbClr val="FFFF00"/>
              </a:solidFill>
              <a:ea typeface="全真細隸書" panose="02010609000101010101" pitchFamily="49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廣</a:t>
            </a:r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欽老和尚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，一生</a:t>
            </a:r>
            <a:r>
              <a:rPr lang="zh-TW" altLang="en-US" sz="3600" dirty="0">
                <a:ea typeface="全真細隸書" panose="02010609000101010101" pitchFamily="49" charset="-120"/>
              </a:rPr>
              <a:t>苦行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，一心</a:t>
            </a:r>
            <a:r>
              <a:rPr lang="zh-TW" altLang="en-US" sz="3600" dirty="0">
                <a:ea typeface="全真細隸書" panose="02010609000101010101" pitchFamily="49" charset="-120"/>
              </a:rPr>
              <a:t>念佛，無懼虎獸，人稱伏虎師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；弟子</a:t>
            </a:r>
            <a:r>
              <a:rPr lang="zh-TW" altLang="en-US" sz="3600" dirty="0">
                <a:ea typeface="全真細隸書" panose="02010609000101010101" pitchFamily="49" charset="-120"/>
              </a:rPr>
              <a:t>，多達數千。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圓寂火化</a:t>
            </a:r>
            <a:r>
              <a:rPr lang="zh-TW" altLang="en-US" sz="3600" dirty="0">
                <a:ea typeface="全真細隸書" panose="02010609000101010101" pitchFamily="49" charset="-120"/>
              </a:rPr>
              <a:t>後得舍利子一百餘顆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。</a:t>
            </a:r>
            <a:endParaRPr lang="en-US" altLang="zh-TW" sz="3600" dirty="0" smtClean="0"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結緣</a:t>
            </a:r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時</a:t>
            </a:r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曰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            明</a:t>
            </a:r>
            <a:r>
              <a:rPr lang="zh-TW" altLang="en-US" sz="3600" dirty="0">
                <a:ea typeface="全真細隸書" panose="02010609000101010101" pitchFamily="49" charset="-120"/>
              </a:rPr>
              <a:t>師難遇未受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點                    在世</a:t>
            </a:r>
            <a:r>
              <a:rPr lang="zh-TW" altLang="en-US" sz="3600" dirty="0">
                <a:ea typeface="全真細隸書" panose="02010609000101010101" pitchFamily="49" charset="-120"/>
              </a:rPr>
              <a:t>苦修超生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難                  只得</a:t>
            </a:r>
            <a:r>
              <a:rPr lang="zh-TW" altLang="en-US" sz="3600" dirty="0">
                <a:ea typeface="全真細隸書" panose="02010609000101010101" pitchFamily="49" charset="-120"/>
              </a:rPr>
              <a:t>在氣天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修煉                 口</a:t>
            </a:r>
            <a:r>
              <a:rPr lang="zh-TW" altLang="en-US" sz="3600" dirty="0">
                <a:ea typeface="全真細隸書" panose="02010609000101010101" pitchFamily="49" charset="-120"/>
              </a:rPr>
              <a:t>誦心惟佛號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念                未能</a:t>
            </a:r>
            <a:r>
              <a:rPr lang="zh-TW" altLang="en-US" sz="3600" dirty="0">
                <a:ea typeface="全真細隸書" panose="02010609000101010101" pitchFamily="49" charset="-120"/>
              </a:rPr>
              <a:t>登堂入室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觀</a:t>
            </a:r>
            <a:endParaRPr lang="zh-TW" altLang="en-US" sz="3600" dirty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1529407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超生了死      悟見講</a:t>
            </a:r>
            <a:endParaRPr lang="zh-TW" altLang="en-US" sz="4000" dirty="0">
              <a:solidFill>
                <a:srgbClr val="FF0000"/>
              </a:solidFill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96544"/>
          </a:xfrm>
        </p:spPr>
        <p:txBody>
          <a:bodyPr>
            <a:normAutofit lnSpcReduction="10000"/>
          </a:bodyPr>
          <a:lstStyle/>
          <a:p>
            <a:r>
              <a:rPr lang="zh-TW" altLang="en-US" sz="3200" dirty="0">
                <a:solidFill>
                  <a:srgbClr val="FFC000"/>
                </a:solidFill>
                <a:ea typeface="全真細隸書" panose="02010609000101010101" pitchFamily="49" charset="-120"/>
              </a:rPr>
              <a:t>印光法師，</a:t>
            </a:r>
            <a:r>
              <a:rPr lang="zh-TW" altLang="en-US" sz="3200" dirty="0">
                <a:ea typeface="全真細隸書" panose="02010609000101010101" pitchFamily="49" charset="-120"/>
              </a:rPr>
              <a:t>淨宗高僧</a:t>
            </a:r>
            <a:r>
              <a:rPr lang="zh-TW" altLang="en-US" sz="3200" dirty="0" smtClean="0">
                <a:ea typeface="全真細隸書" panose="02010609000101010101" pitchFamily="49" charset="-120"/>
              </a:rPr>
              <a:t>，教</a:t>
            </a:r>
            <a:r>
              <a:rPr lang="zh-TW" altLang="en-US" sz="3200" dirty="0">
                <a:ea typeface="全真細隸書" panose="02010609000101010101" pitchFamily="49" charset="-120"/>
              </a:rPr>
              <a:t>人念佛唸經，求生極樂，遺著百餘萬言，弟子二十餘萬</a:t>
            </a:r>
            <a:r>
              <a:rPr lang="zh-TW" altLang="en-US" sz="3200" dirty="0" smtClean="0">
                <a:ea typeface="全真細隸書" panose="02010609000101010101" pitchFamily="49" charset="-120"/>
              </a:rPr>
              <a:t>，歸</a:t>
            </a:r>
            <a:r>
              <a:rPr lang="zh-TW" altLang="en-US" sz="3200" dirty="0">
                <a:ea typeface="全真細隸書" panose="02010609000101010101" pitchFamily="49" charset="-120"/>
              </a:rPr>
              <a:t>空後</a:t>
            </a:r>
            <a:r>
              <a:rPr lang="zh-TW" altLang="en-US" sz="3200" dirty="0" smtClean="0">
                <a:ea typeface="全真細隸書" panose="02010609000101010101" pitchFamily="49" charset="-120"/>
              </a:rPr>
              <a:t>留下舍利</a:t>
            </a:r>
            <a:r>
              <a:rPr lang="zh-TW" altLang="en-US" sz="3200" dirty="0">
                <a:ea typeface="全真細隸書" panose="02010609000101010101" pitchFamily="49" charset="-120"/>
              </a:rPr>
              <a:t>數千粒</a:t>
            </a:r>
            <a:r>
              <a:rPr lang="zh-TW" altLang="en-US" sz="3200" dirty="0" smtClean="0">
                <a:ea typeface="全真細隸書" panose="02010609000101010101" pitchFamily="49" charset="-120"/>
              </a:rPr>
              <a:t>。</a:t>
            </a:r>
            <a:endParaRPr lang="en-US" altLang="zh-TW" sz="3200" dirty="0" smtClean="0">
              <a:ea typeface="全真細隸書" panose="02010609000101010101" pitchFamily="49" charset="-120"/>
            </a:endParaRPr>
          </a:p>
          <a:p>
            <a:r>
              <a:rPr lang="zh-TW" altLang="en-US" sz="32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結緣</a:t>
            </a:r>
            <a:r>
              <a:rPr lang="zh-TW" altLang="en-US" sz="3200" dirty="0">
                <a:solidFill>
                  <a:srgbClr val="FFC000"/>
                </a:solidFill>
                <a:ea typeface="全真細隸書" panose="02010609000101010101" pitchFamily="49" charset="-120"/>
              </a:rPr>
              <a:t>訓曰</a:t>
            </a:r>
            <a:r>
              <a:rPr lang="zh-TW" altLang="en-US" sz="32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：</a:t>
            </a:r>
            <a:endParaRPr lang="en-US" altLang="zh-TW" sz="3200" dirty="0" smtClean="0">
              <a:solidFill>
                <a:srgbClr val="FFC000"/>
              </a:solidFill>
              <a:ea typeface="全真細隸書" panose="02010609000101010101" pitchFamily="49" charset="-120"/>
            </a:endParaRPr>
          </a:p>
          <a:p>
            <a:r>
              <a:rPr lang="zh-TW" altLang="en-US" sz="3200" dirty="0">
                <a:solidFill>
                  <a:srgbClr val="FFFF00"/>
                </a:solidFill>
                <a:ea typeface="全真細隸書" panose="02010609000101010101" pitchFamily="49" charset="-120"/>
              </a:rPr>
              <a:t>只因為未得道理天難返　雖行善只落個氣天</a:t>
            </a:r>
            <a:r>
              <a:rPr lang="zh-TW" altLang="en-US" sz="32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大仙</a:t>
            </a:r>
            <a:r>
              <a:rPr lang="zh-TW" altLang="en-US" sz="3200" dirty="0">
                <a:ea typeface="全真細隸書" panose="02010609000101010101" pitchFamily="49" charset="-120"/>
              </a:rPr>
              <a:t>　　　　恨從前盲修煉不明真道　不明曉真淨土即是玄</a:t>
            </a:r>
            <a:r>
              <a:rPr lang="zh-TW" altLang="en-US" sz="3200" dirty="0" smtClean="0">
                <a:ea typeface="全真細隸書" panose="02010609000101010101" pitchFamily="49" charset="-120"/>
              </a:rPr>
              <a:t>關</a:t>
            </a:r>
            <a:endParaRPr lang="en-US" altLang="zh-TW" sz="3200" dirty="0" smtClean="0">
              <a:ea typeface="全真細隸書" panose="02010609000101010101" pitchFamily="49" charset="-120"/>
            </a:endParaRPr>
          </a:p>
          <a:p>
            <a:r>
              <a:rPr lang="zh-TW" altLang="en-US" sz="3200" dirty="0">
                <a:solidFill>
                  <a:srgbClr val="FFFF00"/>
                </a:solidFill>
                <a:ea typeface="全真細隸書" panose="02010609000101010101" pitchFamily="49" charset="-120"/>
              </a:rPr>
              <a:t>吾所行紅陽法已成過去　終日裡唸經篇六道脫</a:t>
            </a:r>
            <a:r>
              <a:rPr lang="zh-TW" altLang="en-US" sz="32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難</a:t>
            </a:r>
            <a:endParaRPr lang="en-US" altLang="zh-TW" sz="3200" dirty="0" smtClean="0">
              <a:solidFill>
                <a:srgbClr val="FFFF00"/>
              </a:solidFill>
              <a:ea typeface="全真細隸書" panose="02010609000101010101" pitchFamily="49" charset="-120"/>
            </a:endParaRPr>
          </a:p>
          <a:p>
            <a:r>
              <a:rPr lang="zh-TW" altLang="en-US" sz="3200" dirty="0">
                <a:ea typeface="全真細隸書" panose="02010609000101010101" pitchFamily="49" charset="-120"/>
              </a:rPr>
              <a:t>想起吾在世上未求真道　失悞了此良緣悔恨</a:t>
            </a:r>
            <a:r>
              <a:rPr lang="zh-TW" altLang="en-US" sz="3200" dirty="0" smtClean="0">
                <a:ea typeface="全真細隸書" panose="02010609000101010101" pitchFamily="49" charset="-120"/>
              </a:rPr>
              <a:t>萬般</a:t>
            </a:r>
            <a:r>
              <a:rPr lang="zh-TW" altLang="en-US" sz="3200" dirty="0">
                <a:ea typeface="全真細隸書" panose="02010609000101010101" pitchFamily="49" charset="-120"/>
              </a:rPr>
              <a:t>　　到如今雖知曉天道寶貴　無色身想求道實在困難</a:t>
            </a:r>
          </a:p>
          <a:p>
            <a:endParaRPr lang="zh-TW" altLang="en-US" sz="3200" dirty="0">
              <a:ea typeface="全真細隸書" panose="02010609000101010101" pitchFamily="49" charset="-120"/>
            </a:endParaRPr>
          </a:p>
          <a:p>
            <a:endParaRPr lang="zh-TW" altLang="en-US" dirty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81898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282</TotalTime>
  <Words>781</Words>
  <Application>Microsoft Office PowerPoint</Application>
  <PresentationFormat>如螢幕大小 (16:9)</PresentationFormat>
  <Paragraphs>51</Paragraphs>
  <Slides>10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10</vt:i4>
      </vt:variant>
    </vt:vector>
  </HeadingPairs>
  <TitlesOfParts>
    <vt:vector size="16" baseType="lpstr">
      <vt:lpstr>Franklin Gothic Book</vt:lpstr>
      <vt:lpstr>全真細隸書</vt:lpstr>
      <vt:lpstr>微軟正黑體</vt:lpstr>
      <vt:lpstr>Arial</vt:lpstr>
      <vt:lpstr>Wingdings 2</vt:lpstr>
      <vt:lpstr>科技</vt:lpstr>
      <vt:lpstr>超生了死      悟見講</vt:lpstr>
      <vt:lpstr>超生了死      悟見講</vt:lpstr>
      <vt:lpstr>超生了死      悟見講</vt:lpstr>
      <vt:lpstr>超生了死      悟見講</vt:lpstr>
      <vt:lpstr>超生了死      悟見講</vt:lpstr>
      <vt:lpstr>超生了死      悟見講</vt:lpstr>
      <vt:lpstr>超生了死      悟見講</vt:lpstr>
      <vt:lpstr>超生了死      悟見講</vt:lpstr>
      <vt:lpstr>超生了死      悟見講</vt:lpstr>
      <vt:lpstr>超生了死      悟見講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悟見老兄</cp:lastModifiedBy>
  <cp:revision>66</cp:revision>
  <dcterms:created xsi:type="dcterms:W3CDTF">2014-02-15T05:50:45Z</dcterms:created>
  <dcterms:modified xsi:type="dcterms:W3CDTF">2016-04-11T04:20:53Z</dcterms:modified>
</cp:coreProperties>
</file>