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3" r:id="rId2"/>
    <p:sldId id="294" r:id="rId3"/>
    <p:sldId id="304" r:id="rId4"/>
    <p:sldId id="303" r:id="rId5"/>
    <p:sldId id="302" r:id="rId6"/>
    <p:sldId id="301" r:id="rId7"/>
    <p:sldId id="300" r:id="rId8"/>
    <p:sldId id="299" r:id="rId9"/>
    <p:sldId id="298" r:id="rId10"/>
    <p:sldId id="296" r:id="rId11"/>
    <p:sldId id="308" r:id="rId12"/>
    <p:sldId id="307" r:id="rId13"/>
    <p:sldId id="306" r:id="rId14"/>
    <p:sldId id="305" r:id="rId15"/>
    <p:sldId id="295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一、前言：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孔老夫子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說：</a:t>
            </a:r>
            <a:r>
              <a:rPr lang="en-US" altLang="zh-TW" sz="3200" dirty="0">
                <a:solidFill>
                  <a:srgbClr val="FFC000"/>
                </a:solidFill>
                <a:latin typeface="+mj-ea"/>
                <a:ea typeface="+mj-ea"/>
              </a:rPr>
              <a:t>『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不知命無以為君子</a:t>
            </a:r>
            <a:r>
              <a:rPr lang="en-US" altLang="zh-TW" sz="3200" dirty="0">
                <a:solidFill>
                  <a:srgbClr val="FFC000"/>
                </a:solidFill>
                <a:latin typeface="+mj-ea"/>
                <a:ea typeface="+mj-ea"/>
              </a:rPr>
              <a:t>』</a:t>
            </a:r>
            <a:r>
              <a:rPr lang="zh-TW" altLang="en-US" sz="3200" dirty="0">
                <a:ea typeface="金梅新毛筆楷書" panose="02010609000101010101" pitchFamily="49" charset="-120"/>
              </a:rPr>
              <a:t>。知命則知性，知性則知天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得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遇天道</a:t>
            </a:r>
            <a:r>
              <a:rPr lang="zh-TW" altLang="en-US" sz="3200" dirty="0">
                <a:ea typeface="金梅新毛筆楷書" panose="02010609000101010101" pitchFamily="49" charset="-120"/>
              </a:rPr>
              <a:t>普傳，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受明師指點，</a:t>
            </a:r>
            <a:r>
              <a:rPr lang="zh-TW" altLang="en-US" sz="3200" dirty="0">
                <a:ea typeface="金梅新毛筆楷書" panose="02010609000101010101" pitchFamily="49" charset="-120"/>
              </a:rPr>
              <a:t>天榜掛號地府抽丁，跳出三界外，不在五行中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得道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必須修道</a:t>
            </a:r>
            <a:r>
              <a:rPr lang="zh-TW" altLang="en-US" sz="3200" dirty="0">
                <a:ea typeface="金梅新毛筆楷書" panose="02010609000101010101" pitchFamily="49" charset="-120"/>
              </a:rPr>
              <a:t>，不修道就無法達本還源，也無法安身立命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不知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命就不會去修命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，所以</a:t>
            </a:r>
            <a:r>
              <a:rPr lang="zh-TW" altLang="en-US" sz="3200" dirty="0">
                <a:ea typeface="金梅新毛筆楷書" panose="02010609000101010101" pitchFamily="49" charset="-120"/>
              </a:rPr>
              <a:t>必須知命才能行功立德，修道辦道最後才能安身立命。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六、天仙狀元邱長春真人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 </a:t>
            </a:r>
            <a:r>
              <a:rPr lang="zh-TW" altLang="en-US" dirty="0">
                <a:ea typeface="金梅新毛筆楷書" panose="02010609000101010101" pitchFamily="49" charset="-120"/>
              </a:rPr>
              <a:t>古代有一位天仙狀元邱長春，他歷經種種苦行，修心煉性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，煉到三千</a:t>
            </a:r>
            <a:r>
              <a:rPr lang="zh-TW" altLang="en-US" dirty="0">
                <a:ea typeface="金梅新毛筆楷書" panose="02010609000101010101" pitchFamily="49" charset="-120"/>
              </a:rPr>
              <a:t>功果，八百行滿而被封為天仙狀元。</a:t>
            </a: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當初老母要封他</a:t>
            </a:r>
            <a:r>
              <a:rPr lang="zh-TW" altLang="en-US" dirty="0" smtClean="0">
                <a:latin typeface="+mj-ea"/>
                <a:ea typeface="+mj-ea"/>
              </a:rPr>
              <a:t>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天仙狀元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r>
              <a:rPr lang="zh-TW" altLang="en-US" dirty="0" smtClean="0">
                <a:latin typeface="+mj-ea"/>
                <a:ea typeface="金梅新毛筆楷書" panose="02010609000101010101" pitchFamily="49" charset="-120"/>
              </a:rPr>
              <a:t>，他不敢接受，他覺得修行太苦了，如果以後的修行者，像這樣苦修行，就沒有人要修行了，所以求老母慈悲，憐憫以後修行人不要受這樣的苦，他才願意受這個果位。</a:t>
            </a:r>
            <a:endParaRPr lang="en-US" altLang="zh-TW" dirty="0" smtClean="0">
              <a:latin typeface="+mj-ea"/>
              <a:ea typeface="金梅新毛筆楷書" panose="02010609000101010101" pitchFamily="49" charset="-120"/>
            </a:endParaRPr>
          </a:p>
          <a:p>
            <a:r>
              <a:rPr lang="zh-TW" altLang="en-US" dirty="0">
                <a:latin typeface="+mj-ea"/>
                <a:ea typeface="金梅新毛筆楷書" panose="02010609000101010101" pitchFamily="49" charset="-120"/>
              </a:rPr>
              <a:t>老母</a:t>
            </a:r>
            <a:r>
              <a:rPr lang="zh-TW" altLang="en-US" dirty="0" smtClean="0">
                <a:latin typeface="+mj-ea"/>
                <a:ea typeface="金梅新毛筆楷書" panose="02010609000101010101" pitchFamily="49" charset="-120"/>
              </a:rPr>
              <a:t>慈悲答應邱真人的要求。</a:t>
            </a:r>
            <a:endParaRPr lang="zh-TW" altLang="en-US" dirty="0">
              <a:latin typeface="+mj-ea"/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335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七、雷天君的慈悲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邱真人受封之時，雷天君也在場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鐵</a:t>
            </a:r>
            <a:r>
              <a:rPr lang="zh-TW" altLang="en-US" sz="3200" dirty="0">
                <a:ea typeface="金梅新毛筆楷書" panose="02010609000101010101" pitchFamily="49" charset="-120"/>
              </a:rPr>
              <a:t>面雷公祖靈說：「後世如有修行學道的人，他有三分修持，我有七分感應，他有十分修持，我就隨時照臨，自然有人辦齋造供，不會讓他忍餓受寒。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」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濟公老師的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慈悲：入我們不窮，出我們不富。</a:t>
            </a:r>
            <a:endParaRPr lang="zh-TW" altLang="en-US" sz="32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397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八、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結論：</a:t>
            </a: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我們</a:t>
            </a:r>
            <a:r>
              <a:rPr lang="zh-TW" altLang="en-US" sz="3200" dirty="0">
                <a:ea typeface="金梅新毛筆楷書" panose="02010609000101010101" pitchFamily="49" charset="-120"/>
              </a:rPr>
              <a:t>榮幸得遇天道，就應該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要借</a:t>
            </a:r>
            <a:r>
              <a:rPr lang="zh-TW" altLang="en-US" sz="3200" dirty="0">
                <a:ea typeface="金梅新毛筆楷書" panose="02010609000101010101" pitchFamily="49" charset="-120"/>
              </a:rPr>
              <a:t>假修真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，除掉七情六慾</a:t>
            </a:r>
            <a:r>
              <a:rPr lang="zh-TW" altLang="en-US" sz="3200" dirty="0">
                <a:ea typeface="金梅新毛筆楷書" panose="02010609000101010101" pitchFamily="49" charset="-120"/>
              </a:rPr>
              <a:t>的種種念頭，知福惜福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，普渡眾生</a:t>
            </a:r>
            <a:r>
              <a:rPr lang="zh-TW" altLang="en-US" sz="3200" dirty="0">
                <a:ea typeface="金梅新毛筆楷書" panose="02010609000101010101" pitchFamily="49" charset="-120"/>
              </a:rPr>
              <a:t>，代天宣化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，行</a:t>
            </a:r>
            <a:r>
              <a:rPr lang="zh-TW" altLang="en-US" sz="3200" dirty="0">
                <a:ea typeface="金梅新毛筆楷書" panose="02010609000101010101" pitchFamily="49" charset="-120"/>
              </a:rPr>
              <a:t>功立德，將可道成天上，名留人間。</a:t>
            </a:r>
          </a:p>
        </p:txBody>
      </p:sp>
    </p:spTree>
    <p:extLst>
      <p:ext uri="{BB962C8B-B14F-4D97-AF65-F5344CB8AC3E}">
        <p14:creationId xmlns:p14="http://schemas.microsoft.com/office/powerpoint/2010/main" val="2692809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366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4729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66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二、何謂命：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古人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說：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『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無業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不轉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人</a:t>
            </a:r>
            <a:r>
              <a:rPr lang="en-US" altLang="zh-TW" sz="3600" dirty="0" smtClean="0">
                <a:solidFill>
                  <a:srgbClr val="FFC000"/>
                </a:solidFill>
                <a:latin typeface="+mj-ea"/>
                <a:ea typeface="+mj-ea"/>
              </a:rPr>
              <a:t>』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ea typeface="金梅新毛筆楷書" panose="02010609000101010101" pitchFamily="49" charset="-120"/>
              </a:rPr>
              <a:t>所以人的命也就有富貴貧賤，窮通壽夭的差別。命是人的根，把根本修好，命就由我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立。</a:t>
            </a:r>
            <a:r>
              <a:rPr lang="zh-TW" altLang="en-US" sz="3600" dirty="0">
                <a:ea typeface="金梅新毛筆楷書" panose="02010609000101010101" pitchFamily="49" charset="-120"/>
              </a:rPr>
              <a:t>　</a:t>
            </a:r>
          </a:p>
          <a:p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王鳳儀老先生說</a:t>
            </a:r>
            <a:r>
              <a:rPr lang="zh-TW" altLang="en-US" sz="3600" dirty="0">
                <a:ea typeface="金梅新毛筆楷書" panose="02010609000101010101" pitchFamily="49" charset="-120"/>
              </a:rPr>
              <a:t>：命有三命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是天命</a:t>
            </a:r>
            <a:r>
              <a:rPr lang="zh-TW" altLang="en-US" sz="3600" dirty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二是宿命</a:t>
            </a:r>
            <a:r>
              <a:rPr lang="zh-TW" altLang="en-US" sz="3600" dirty="0">
                <a:ea typeface="金梅新毛筆楷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三是陰命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360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㈠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天命的意義：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天命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是上天所賦的，是人的本性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，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人</a:t>
            </a:r>
            <a:r>
              <a:rPr lang="zh-TW" altLang="en-US" sz="3200" dirty="0">
                <a:ea typeface="金梅新毛筆楷書" panose="02010609000101010101" pitchFamily="49" charset="-120"/>
              </a:rPr>
              <a:t>如不盡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天命，</a:t>
            </a:r>
            <a:r>
              <a:rPr lang="zh-TW" altLang="en-US" sz="3200" dirty="0">
                <a:ea typeface="金梅新毛筆楷書" panose="02010609000101010101" pitchFamily="49" charset="-120"/>
              </a:rPr>
              <a:t>不顧道德名譽，就是違背天命，就得不到上天的福報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㈡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宿命的意義：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是</a:t>
            </a:r>
            <a:r>
              <a:rPr lang="zh-TW" altLang="en-US" sz="3200" dirty="0">
                <a:ea typeface="金梅新毛筆楷書" panose="02010609000101010101" pitchFamily="49" charset="-120"/>
              </a:rPr>
              <a:t>所有的衣祿食祿財產等。這些都是從因果輪迴而來，也是前生的一切所作所為而決定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的</a:t>
            </a:r>
            <a:r>
              <a:rPr lang="zh-TW" altLang="en-US" sz="3200" dirty="0"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而</a:t>
            </a:r>
            <a:r>
              <a:rPr lang="zh-TW" altLang="en-US" sz="3200" dirty="0">
                <a:ea typeface="金梅新毛筆楷書" panose="02010609000101010101" pitchFamily="49" charset="-120"/>
              </a:rPr>
              <a:t>人如不知保宿命，不能節省錢財，任意浪費，將財產耗盡，有損宿命，就不能享福。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62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㈢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陰命：是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習性、脾氣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、嗜好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造成的業力苦根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a typeface="金梅新毛筆楷書" panose="02010609000101010101" pitchFamily="49" charset="-120"/>
              </a:rPr>
              <a:t>如果</a:t>
            </a:r>
            <a:r>
              <a:rPr lang="zh-TW" altLang="en-US" sz="3600" dirty="0">
                <a:ea typeface="金梅新毛筆楷書" panose="02010609000101010101" pitchFamily="49" charset="-120"/>
              </a:rPr>
              <a:t>不知道了陰命，任意而行，吃喝嫖賭，無所不為，一不順心，又生出怨、恨、惱、怒、煩等等的陰氣，以致倫常乖舛，福壽日減，甚至罪業重了，死於非命，不得善終。</a:t>
            </a: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464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三、自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作孽，不可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活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人</a:t>
            </a:r>
            <a:r>
              <a:rPr lang="zh-TW" altLang="en-US" sz="3200" dirty="0">
                <a:ea typeface="金梅新毛筆楷書" panose="02010609000101010101" pitchFamily="49" charset="-120"/>
              </a:rPr>
              <a:t>如果能夠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了陰命，自然長宿命，再進而止宿命，更能長天命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三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命都是由我們的自心所決定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，存</a:t>
            </a:r>
            <a:r>
              <a:rPr lang="zh-TW" altLang="en-US" sz="3200" dirty="0">
                <a:ea typeface="金梅新毛筆楷書" panose="02010609000101010101" pitchFamily="49" charset="-120"/>
              </a:rPr>
              <a:t>什麼樣的心念，就會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造成什麼</a:t>
            </a:r>
            <a:r>
              <a:rPr lang="zh-TW" altLang="en-US" sz="3200" dirty="0">
                <a:ea typeface="金梅新毛筆楷書" panose="02010609000101010101" pitchFamily="49" charset="-120"/>
              </a:rPr>
              <a:t>樣的命運。所以說：聖賢仙佛無陰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命。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ea typeface="金梅新毛筆楷書" panose="02010609000101010101" pitchFamily="49" charset="-120"/>
              </a:rPr>
              <a:t>所有</a:t>
            </a:r>
            <a:r>
              <a:rPr lang="zh-TW" altLang="en-US" sz="3200" dirty="0">
                <a:ea typeface="金梅新毛筆楷書" panose="02010609000101010101" pitchFamily="49" charset="-120"/>
              </a:rPr>
              <a:t>眾生都受到陰命的牽纏。而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陰命是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下墮的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路，天命是上達的路，</a:t>
            </a:r>
            <a:r>
              <a:rPr lang="zh-TW" altLang="en-US" sz="3200" dirty="0">
                <a:ea typeface="金梅新毛筆楷書" panose="02010609000101010101" pitchFamily="49" charset="-120"/>
              </a:rPr>
              <a:t>因此身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為君子</a:t>
            </a:r>
            <a:r>
              <a:rPr lang="zh-TW" altLang="en-US" sz="3200" dirty="0">
                <a:ea typeface="金梅新毛筆楷書" panose="02010609000101010101" pitchFamily="49" charset="-120"/>
              </a:rPr>
              <a:t>應該首重立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命，了陰命。</a:t>
            </a:r>
            <a:endParaRPr lang="zh-TW" altLang="en-US" sz="32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23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1512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四、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知命與立命：</a:t>
            </a: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知命：知生死來路，拜明師求道，才能知命。</a:t>
            </a:r>
            <a:endParaRPr lang="en-US" altLang="zh-TW" dirty="0" smtClean="0">
              <a:solidFill>
                <a:srgbClr val="FFC0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古之修行者得道不易</a:t>
            </a:r>
            <a:r>
              <a:rPr lang="zh-TW" altLang="en-US" dirty="0" smtClean="0">
                <a:ea typeface="金梅新毛筆楷書" panose="02010609000101010101" pitchFamily="49" charset="-120"/>
              </a:rPr>
              <a:t>，以致</a:t>
            </a:r>
            <a:r>
              <a:rPr lang="zh-TW" altLang="en-US" dirty="0">
                <a:ea typeface="金梅新毛筆楷書" panose="02010609000101010101" pitchFamily="49" charset="-120"/>
              </a:rPr>
              <a:t>不得其門而入，所以無法知命，更不知要立命。</a:t>
            </a:r>
          </a:p>
          <a:p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現今幸逢皇天開恩，明師應運降世。真道普傳</a:t>
            </a:r>
            <a:r>
              <a:rPr lang="zh-TW" altLang="en-US" dirty="0">
                <a:ea typeface="金梅新毛筆楷書" panose="02010609000101010101" pitchFamily="49" charset="-120"/>
              </a:rPr>
              <a:t>，有緣的人都得聞上乘大法，直指人心，見性成佛。真修的人都能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明心見性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明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心就是知命，見性就是立命</a:t>
            </a:r>
            <a:r>
              <a:rPr lang="zh-TW" altLang="en-US" dirty="0">
                <a:ea typeface="金梅新毛筆楷書" panose="02010609000101010101" pitchFamily="49" charset="-120"/>
              </a:rPr>
              <a:t>，如果只知命而不立命，而空落一生，就如同入寶山而空手回一樣，真是可惜。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43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五、了凡故事的啟示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>
                <a:ea typeface="金梅新毛筆楷書" panose="02010609000101010101" pitchFamily="49" charset="-120"/>
              </a:rPr>
              <a:t>明朝袁了凡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先生，遇到算命</a:t>
            </a:r>
            <a:r>
              <a:rPr lang="zh-TW" altLang="en-US" dirty="0">
                <a:ea typeface="金梅新毛筆楷書" panose="02010609000101010101" pitchFamily="49" charset="-120"/>
              </a:rPr>
              <a:t>的孔老先生為他算命，孔老先生說：你是官場中的人，那一年可以進學，那一年應當稟生，那年一應當貢生，那一年會到四川省當知縣，老年無子，五十三歲壽終，都跟他講得一清二楚，了凡先生也一一記在心中，而在往後的日子中，孔老先生所講的也都一一應驗了，</a:t>
            </a:r>
            <a:endParaRPr lang="zh-TW" altLang="en-US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811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ea typeface="金梅新毛筆楷書" panose="02010609000101010101" pitchFamily="49" charset="-120"/>
              </a:rPr>
              <a:t>於是了凡先生就深深的相信命數，對於人生的功名樂辱也就淡然而無求了，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後來與</a:t>
            </a:r>
            <a:r>
              <a:rPr lang="zh-TW" altLang="en-US" dirty="0">
                <a:ea typeface="金梅新毛筆楷書" panose="02010609000101010101" pitchFamily="49" charset="-120"/>
              </a:rPr>
              <a:t>雲谷</a:t>
            </a:r>
            <a:r>
              <a:rPr lang="zh-TW" altLang="en-US" dirty="0" smtClean="0">
                <a:ea typeface="金梅新毛筆楷書" panose="02010609000101010101" pitchFamily="49" charset="-120"/>
              </a:rPr>
              <a:t>禪師相遇，並在</a:t>
            </a:r>
            <a:r>
              <a:rPr lang="zh-TW" altLang="en-US" dirty="0">
                <a:ea typeface="金梅新毛筆楷書" panose="02010609000101010101" pitchFamily="49" charset="-120"/>
              </a:rPr>
              <a:t>一起談</a:t>
            </a:r>
            <a:r>
              <a:rPr lang="zh-TW" altLang="en-US" dirty="0" smtClean="0">
                <a:ea typeface="金梅新毛筆楷書" panose="02010609000101010101" pitchFamily="49" charset="-120"/>
              </a:rPr>
              <a:t>道。</a:t>
            </a:r>
            <a:endParaRPr lang="zh-TW" altLang="en-US" dirty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禪師問他：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凡人不能</a:t>
            </a:r>
            <a:r>
              <a:rPr lang="zh-TW" altLang="en-US" dirty="0">
                <a:ea typeface="金梅新毛筆楷書" panose="02010609000101010101" pitchFamily="49" charset="-120"/>
              </a:rPr>
              <a:t>成為聖賢，都是因為被妄念所牽纏。看你坐在這裡三天三夜而不起妄念，是什麼原因呢？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ea typeface="金梅新毛筆楷書" panose="02010609000101010101" pitchFamily="49" charset="-120"/>
              </a:rPr>
              <a:t>了</a:t>
            </a:r>
            <a:r>
              <a:rPr lang="zh-TW" altLang="en-US" dirty="0">
                <a:ea typeface="金梅新毛筆楷書" panose="02010609000101010101" pitchFamily="49" charset="-120"/>
              </a:rPr>
              <a:t>凡先生就說：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我被孔老先生算定了，這輩子的生死樂辱，上天都有定數，就算要起妄念，也沒有用。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金梅新毛筆楷書" panose="02010609000101010101" pitchFamily="49" charset="-120"/>
              </a:rPr>
              <a:t>禪師聽了就說：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金梅新毛筆楷書" panose="02010609000101010101" pitchFamily="49" charset="-120"/>
              </a:rPr>
              <a:t>我以為你是一個豪傑，原來也只是一個凡夫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zh-TW" altLang="en-US" dirty="0">
              <a:ea typeface="金梅新毛筆楷書" panose="02010609000101010101" pitchFamily="49" charset="-120"/>
            </a:endParaRP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知命與立</a:t>
            </a:r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命   悟</a:t>
            </a:r>
            <a:r>
              <a:rPr lang="zh-TW" altLang="en-US" dirty="0">
                <a:solidFill>
                  <a:srgbClr val="FF0000"/>
                </a:solidFill>
                <a:ea typeface="金梅新毛筆楷書" panose="02010609000101010101" pitchFamily="49" charset="-120"/>
              </a:rPr>
              <a:t>見講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ea typeface="金梅新毛筆楷書" panose="02010609000101010101" pitchFamily="49" charset="-120"/>
              </a:rPr>
              <a:t>人必須要知道一切的福報都在方寸之間，只要從自己的心性去修持，自然能與上天相感應。所以命由自己掌握，不必被氣數所拘束。你從今天起，只要多行方便，廣積陰德，功果圓滿，命運自然會改變。</a:t>
            </a:r>
            <a:r>
              <a:rPr lang="zh-TW" altLang="en-US" dirty="0" smtClean="0">
                <a:latin typeface="+mj-ea"/>
                <a:ea typeface="+mj-ea"/>
              </a:rPr>
              <a:t>」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en-US" dirty="0">
                <a:ea typeface="金梅新毛筆楷書" panose="02010609000101010101" pitchFamily="49" charset="-120"/>
              </a:rPr>
              <a:t>了凡先生聽了禪師這席話後就力行善事，行功立德，而日後所經歷的竟與孔老先生所講的不同。經過三十年而生了兒子，到六十歲也安然無恙的活在世上，於是就作了一篇立命的文章流傳後世。</a:t>
            </a:r>
            <a:endParaRPr lang="zh-TW" altLang="en-US" dirty="0">
              <a:latin typeface="+mj-ea"/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7095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189</TotalTime>
  <Words>1267</Words>
  <Application>Microsoft Office PowerPoint</Application>
  <PresentationFormat>如螢幕大小 (16:9)</PresentationFormat>
  <Paragraphs>54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金梅新毛筆楷書</vt:lpstr>
      <vt:lpstr>超世紀細毛楷</vt:lpstr>
      <vt:lpstr>微軟正黑體</vt:lpstr>
      <vt:lpstr>Arial</vt:lpstr>
      <vt:lpstr>Wingdings 2</vt:lpstr>
      <vt:lpstr>科技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  <vt:lpstr>知命與立命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54</cp:revision>
  <dcterms:created xsi:type="dcterms:W3CDTF">2014-02-15T05:50:45Z</dcterms:created>
  <dcterms:modified xsi:type="dcterms:W3CDTF">2016-03-11T03:00:46Z</dcterms:modified>
</cp:coreProperties>
</file>