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64" r:id="rId4"/>
    <p:sldId id="266" r:id="rId5"/>
    <p:sldId id="265" r:id="rId6"/>
    <p:sldId id="286" r:id="rId7"/>
    <p:sldId id="285" r:id="rId8"/>
    <p:sldId id="288" r:id="rId9"/>
    <p:sldId id="260" r:id="rId10"/>
    <p:sldId id="283" r:id="rId11"/>
    <p:sldId id="263" r:id="rId12"/>
    <p:sldId id="257" r:id="rId13"/>
    <p:sldId id="270" r:id="rId14"/>
    <p:sldId id="269" r:id="rId15"/>
    <p:sldId id="258" r:id="rId16"/>
    <p:sldId id="271" r:id="rId17"/>
    <p:sldId id="278" r:id="rId18"/>
    <p:sldId id="277" r:id="rId19"/>
    <p:sldId id="276" r:id="rId20"/>
    <p:sldId id="275" r:id="rId21"/>
    <p:sldId id="273" r:id="rId22"/>
    <p:sldId id="272" r:id="rId2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2016/6/3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四大弘願先天解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一、佛陀的初發心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佛陀的初發心：四大弘願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眾生無邊誓願渡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煩惱</a:t>
            </a:r>
            <a:r>
              <a:rPr lang="zh-TW" altLang="en-US" sz="3600" dirty="0">
                <a:ea typeface="全真細隸書" panose="02010609000101010101" pitchFamily="49" charset="-120"/>
              </a:rPr>
              <a:t>無盡誓願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斷           法門</a:t>
            </a:r>
            <a:r>
              <a:rPr lang="zh-TW" altLang="en-US" sz="3600" dirty="0">
                <a:ea typeface="全真細隸書" panose="02010609000101010101" pitchFamily="49" charset="-120"/>
              </a:rPr>
              <a:t>無量誓願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學             佛</a:t>
            </a:r>
            <a:r>
              <a:rPr lang="zh-TW" altLang="en-US" sz="3600" dirty="0">
                <a:ea typeface="全真細隸書" panose="02010609000101010101" pitchFamily="49" charset="-120"/>
              </a:rPr>
              <a:t>道無上誓願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成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大乘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本生心地觀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經：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一切</a:t>
            </a:r>
            <a:r>
              <a:rPr lang="zh-TW" altLang="en-US" sz="3600" dirty="0">
                <a:ea typeface="全真細隸書" panose="02010609000101010101" pitchFamily="49" charset="-120"/>
              </a:rPr>
              <a:t>菩薩復有四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願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誓</a:t>
            </a:r>
            <a:r>
              <a:rPr lang="zh-TW" altLang="en-US" sz="3600" dirty="0">
                <a:ea typeface="全真細隸書" panose="02010609000101010101" pitchFamily="49" charset="-120"/>
              </a:rPr>
              <a:t>度一切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眾生                  誓</a:t>
            </a:r>
            <a:r>
              <a:rPr lang="zh-TW" altLang="en-US" sz="3600" dirty="0">
                <a:ea typeface="全真細隸書" panose="02010609000101010101" pitchFamily="49" charset="-120"/>
              </a:rPr>
              <a:t>斷一切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煩惱                    誓</a:t>
            </a:r>
            <a:r>
              <a:rPr lang="zh-TW" altLang="en-US" sz="3600" dirty="0">
                <a:ea typeface="全真細隸書" panose="02010609000101010101" pitchFamily="49" charset="-120"/>
              </a:rPr>
              <a:t>學一切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法門                誓</a:t>
            </a:r>
            <a:r>
              <a:rPr lang="zh-TW" altLang="en-US" sz="3600" dirty="0">
                <a:ea typeface="全真細隸書" panose="02010609000101010101" pitchFamily="49" charset="-120"/>
              </a:rPr>
              <a:t>證一切佛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果</a:t>
            </a:r>
            <a:r>
              <a:rPr lang="zh-TW" altLang="en-US" sz="3600" dirty="0">
                <a:ea typeface="全真細隸書" panose="02010609000101010101" pitchFamily="49" charset="-120"/>
              </a:rPr>
              <a:t> </a:t>
            </a:r>
          </a:p>
          <a:p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8169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四大弘願先天解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b="1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七、如何渡眾生？</a:t>
            </a:r>
            <a:endParaRPr lang="en-US" altLang="zh-TW" sz="3900" b="1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900" b="1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渡眾生求</a:t>
            </a:r>
            <a:r>
              <a:rPr lang="zh-TW" altLang="en-US" sz="3900" b="1" dirty="0">
                <a:solidFill>
                  <a:srgbClr val="FFC000"/>
                </a:solidFill>
                <a:ea typeface="全真細隸書" panose="02010609000101010101" pitchFamily="49" charset="-120"/>
              </a:rPr>
              <a:t>道明理</a:t>
            </a:r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900" dirty="0">
                <a:ea typeface="全真細隸書" panose="02010609000101010101" pitchFamily="49" charset="-120"/>
              </a:rPr>
              <a:t>求道的好處，超生了死、躲災避刼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、</a:t>
            </a:r>
            <a:r>
              <a:rPr lang="zh-TW" altLang="en-US" sz="3900" dirty="0">
                <a:ea typeface="全真細隸書" panose="02010609000101010101" pitchFamily="49" charset="-120"/>
              </a:rPr>
              <a:t>修煉心性、守五戒：殺盜淫妄酒、行八德：孝悌忠信禮義廉恥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。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渡眾生修道</a:t>
            </a:r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自渡</a:t>
            </a:r>
            <a:r>
              <a:rPr lang="zh-TW" altLang="en-US" sz="3900" dirty="0">
                <a:ea typeface="全真細隸書" panose="02010609000101010101" pitchFamily="49" charset="-120"/>
              </a:rPr>
              <a:t>：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修道是改脾氣，除毛病。內心眾生皆要渡盡。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渡眾生行</a:t>
            </a:r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功了</a:t>
            </a:r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愿：</a:t>
            </a:r>
            <a:endParaRPr lang="en-US" altLang="zh-TW" sz="39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ea typeface="全真細隸書" panose="02010609000101010101" pitchFamily="49" charset="-120"/>
              </a:rPr>
              <a:t>活佛</a:t>
            </a:r>
            <a:r>
              <a:rPr lang="zh-TW" altLang="en-US" sz="3900" dirty="0">
                <a:ea typeface="全真細隸書" panose="02010609000101010101" pitchFamily="49" charset="-120"/>
              </a:rPr>
              <a:t>師尊：</a:t>
            </a:r>
          </a:p>
          <a:p>
            <a:r>
              <a:rPr lang="zh-TW" altLang="en-US" sz="3900" dirty="0">
                <a:ea typeface="全真細隸書" panose="02010609000101010101" pitchFamily="49" charset="-120"/>
              </a:rPr>
              <a:t>了因了果在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修行              煩惱</a:t>
            </a:r>
            <a:r>
              <a:rPr lang="zh-TW" altLang="en-US" sz="3900" dirty="0">
                <a:ea typeface="全真細隸書" panose="02010609000101010101" pitchFamily="49" charset="-120"/>
              </a:rPr>
              <a:t>無盡須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斷根                     因</a:t>
            </a:r>
            <a:r>
              <a:rPr lang="zh-TW" altLang="en-US" sz="3900" dirty="0">
                <a:ea typeface="全真細隸書" panose="02010609000101010101" pitchFamily="49" charset="-120"/>
              </a:rPr>
              <a:t>因果果憑何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了                 行</a:t>
            </a:r>
            <a:r>
              <a:rPr lang="zh-TW" altLang="en-US" sz="3900" dirty="0">
                <a:ea typeface="全真細隸書" panose="02010609000101010101" pitchFamily="49" charset="-120"/>
              </a:rPr>
              <a:t>功立德了願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宏</a:t>
            </a:r>
            <a:r>
              <a:rPr lang="zh-TW" altLang="en-US" sz="3600" dirty="0">
                <a:ea typeface="全真細隸書" panose="02010609000101010101" pitchFamily="49" charset="-120"/>
              </a:rPr>
              <a:t> 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7488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四大弘願先天解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八、六祖的自性自渡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六祖：善知識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，心中眾生，所謂</a:t>
            </a:r>
            <a:r>
              <a:rPr lang="zh-TW" altLang="en-US" sz="3600" dirty="0">
                <a:ea typeface="全真細隸書" panose="02010609000101010101" pitchFamily="49" charset="-120"/>
              </a:rPr>
              <a:t>邪迷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心、誑妄心、不善心、嫉妒、惡毒心，如是</a:t>
            </a:r>
            <a:r>
              <a:rPr lang="zh-TW" altLang="en-US" sz="3600" dirty="0">
                <a:ea typeface="全真細隸書" panose="02010609000101010101" pitchFamily="49" charset="-120"/>
              </a:rPr>
              <a:t>等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心，盡是眾生，各</a:t>
            </a:r>
            <a:r>
              <a:rPr lang="zh-TW" altLang="en-US" sz="3600" dirty="0">
                <a:ea typeface="全真細隸書" panose="02010609000101010101" pitchFamily="49" charset="-120"/>
              </a:rPr>
              <a:t>須自性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自渡，是</a:t>
            </a:r>
            <a:r>
              <a:rPr lang="zh-TW" altLang="en-US" sz="3600" dirty="0">
                <a:ea typeface="全真細隸書" panose="02010609000101010101" pitchFamily="49" charset="-120"/>
              </a:rPr>
              <a:t>名真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度。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何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名自性自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渡，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即</a:t>
            </a:r>
            <a:r>
              <a:rPr lang="zh-TW" altLang="en-US" sz="3600" dirty="0">
                <a:ea typeface="全真細隸書" panose="02010609000101010101" pitchFamily="49" charset="-120"/>
              </a:rPr>
              <a:t>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心中，邪</a:t>
            </a:r>
            <a:r>
              <a:rPr lang="zh-TW" altLang="en-US" sz="3600" dirty="0">
                <a:ea typeface="全真細隸書" panose="02010609000101010101" pitchFamily="49" charset="-120"/>
              </a:rPr>
              <a:t>見煩惱愚痴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眾生，將</a:t>
            </a:r>
            <a:r>
              <a:rPr lang="zh-TW" altLang="en-US" sz="3600" dirty="0">
                <a:ea typeface="全真細隸書" panose="02010609000101010101" pitchFamily="49" charset="-120"/>
              </a:rPr>
              <a:t>正見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渡，既有正見，使</a:t>
            </a:r>
            <a:r>
              <a:rPr lang="zh-TW" altLang="en-US" sz="3600" dirty="0">
                <a:ea typeface="全真細隸書" panose="02010609000101010101" pitchFamily="49" charset="-120"/>
              </a:rPr>
              <a:t>般若智打破愚痴迷妄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眾生，各</a:t>
            </a:r>
            <a:r>
              <a:rPr lang="zh-TW" altLang="en-US" sz="3600" dirty="0">
                <a:ea typeface="全真細隸書" panose="02010609000101010101" pitchFamily="49" charset="-120"/>
              </a:rPr>
              <a:t>各自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度，邪</a:t>
            </a:r>
            <a:r>
              <a:rPr lang="zh-TW" altLang="en-US" sz="3600" dirty="0">
                <a:ea typeface="全真細隸書" panose="02010609000101010101" pitchFamily="49" charset="-120"/>
              </a:rPr>
              <a:t>來正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度，迷</a:t>
            </a:r>
            <a:r>
              <a:rPr lang="zh-TW" altLang="en-US" sz="3600" dirty="0">
                <a:ea typeface="全真細隸書" panose="02010609000101010101" pitchFamily="49" charset="-120"/>
              </a:rPr>
              <a:t>來悟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度，惡</a:t>
            </a:r>
            <a:r>
              <a:rPr lang="zh-TW" altLang="en-US" sz="3600" dirty="0">
                <a:ea typeface="全真細隸書" panose="02010609000101010101" pitchFamily="49" charset="-120"/>
              </a:rPr>
              <a:t>來善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度，如是</a:t>
            </a:r>
            <a:r>
              <a:rPr lang="zh-TW" altLang="en-US" sz="3600" dirty="0">
                <a:ea typeface="全真細隸書" panose="02010609000101010101" pitchFamily="49" charset="-120"/>
              </a:rPr>
              <a:t>度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者，名</a:t>
            </a:r>
            <a:r>
              <a:rPr lang="zh-TW" altLang="en-US" sz="3600" dirty="0">
                <a:ea typeface="全真細隸書" panose="02010609000101010101" pitchFamily="49" charset="-120"/>
              </a:rPr>
              <a:t>為真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度。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7724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四大弘願先天解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九、煩惱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無盡誓願斷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煩惱：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擾亂</a:t>
            </a:r>
            <a:r>
              <a:rPr lang="zh-TW" altLang="en-US" sz="3600" dirty="0">
                <a:ea typeface="全真細隸書" panose="02010609000101010101" pitchFamily="49" charset="-120"/>
              </a:rPr>
              <a:t>眾生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身心，令</a:t>
            </a:r>
            <a:r>
              <a:rPr lang="zh-TW" altLang="en-US" sz="3600" dirty="0">
                <a:ea typeface="全真細隸書" panose="02010609000101010101" pitchFamily="49" charset="-120"/>
              </a:rPr>
              <a:t>眾生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心煩意亂的事。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煩惱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的種類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慳吝 貪婪 執著 痴迷 愚昧 傲慢 自大 自卑 虛偽 邪見 自私 生氣 憤怒 憎恨 埋怨 煩躁 緊張 恐懼 慌亂 焦慮 惆悵 絕望 壓抑 憂鬱 嫉妒 追悔 猶豫 猜疑 散亂等等都是煩惱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8351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四大弘願先天解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十、何謂根本煩惱？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貪：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貪</a:t>
            </a:r>
            <a:r>
              <a:rPr lang="zh-TW" altLang="en-US" sz="3600" dirty="0">
                <a:ea typeface="全真細隸書" panose="02010609000101010101" pitchFamily="49" charset="-120"/>
              </a:rPr>
              <a:t>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、貪</a:t>
            </a:r>
            <a:r>
              <a:rPr lang="zh-TW" altLang="en-US" sz="3600" dirty="0">
                <a:ea typeface="全真細隸書" panose="02010609000101010101" pitchFamily="49" charset="-120"/>
              </a:rPr>
              <a:t>著。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對於財</a:t>
            </a:r>
            <a:r>
              <a:rPr lang="zh-TW" altLang="en-US" sz="3600" dirty="0">
                <a:ea typeface="全真細隸書" panose="02010609000101010101" pitchFamily="49" charset="-120"/>
              </a:rPr>
              <a:t>、色、名、食、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睡</a:t>
            </a:r>
            <a:r>
              <a:rPr lang="zh-TW" altLang="en-US" sz="3600" dirty="0">
                <a:ea typeface="全真細隸書" panose="02010609000101010101" pitchFamily="49" charset="-120"/>
              </a:rPr>
              <a:t>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過分追求。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瞋：</a:t>
            </a:r>
            <a:r>
              <a:rPr lang="zh-TW" altLang="en-US" sz="3600" dirty="0">
                <a:ea typeface="全真細隸書" panose="02010609000101010101" pitchFamily="49" charset="-120"/>
              </a:rPr>
              <a:t>惱怒。對違逆不順心之境，怨天尤人，心生埋怨，或橫起暴 惡，傷害他人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痴：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愚</a:t>
            </a:r>
            <a:r>
              <a:rPr lang="zh-TW" altLang="en-US" sz="3600" dirty="0">
                <a:ea typeface="全真細隸書" panose="02010609000101010101" pitchFamily="49" charset="-120"/>
              </a:rPr>
              <a:t>痴迷昧，智慧閉塞，是非不辨，事理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不明</a:t>
            </a:r>
            <a:r>
              <a:rPr lang="zh-TW" altLang="en-US" sz="3600" dirty="0">
                <a:ea typeface="全真細隸書" panose="02010609000101010101" pitchFamily="49" charset="-120"/>
              </a:rPr>
              <a:t>。</a:t>
            </a:r>
            <a:r>
              <a:rPr lang="zh-TW" altLang="en-US" sz="3600" dirty="0">
                <a:ea typeface="全真細隸書" panose="02010609000101010101" pitchFamily="49" charset="-120"/>
              </a:rPr>
              <a:t> 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慢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驕傲</a:t>
            </a:r>
            <a:r>
              <a:rPr lang="zh-TW" altLang="en-US" sz="3600" dirty="0">
                <a:ea typeface="全真細隸書" panose="02010609000101010101" pitchFamily="49" charset="-120"/>
              </a:rPr>
              <a:t>自大，輕慢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別人。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疑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疑心</a:t>
            </a:r>
            <a:r>
              <a:rPr lang="zh-TW" altLang="en-US" sz="3600" dirty="0">
                <a:ea typeface="全真細隸書" panose="02010609000101010101" pitchFamily="49" charset="-120"/>
              </a:rPr>
              <a:t>不信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5529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四大弘願先天解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十一、煩惱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的害處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輪迴生死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endParaRPr lang="zh-TW" altLang="en-US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大</a:t>
            </a:r>
            <a:r>
              <a:rPr lang="zh-TW" altLang="en-US" sz="3600" dirty="0">
                <a:ea typeface="全真細隸書" panose="02010609000101010101" pitchFamily="49" charset="-120"/>
              </a:rPr>
              <a:t>德云：生死輪迴誠然是修道者的大患，而生死的根本原因，是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因為我們</a:t>
            </a:r>
            <a:r>
              <a:rPr lang="zh-TW" altLang="en-US" sz="3600" dirty="0">
                <a:ea typeface="全真細隸書" panose="02010609000101010101" pitchFamily="49" charset="-120"/>
              </a:rPr>
              <a:t>造作無邊無際的煩惱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障蔽智慧：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邪知邪見， 煩惱可擾亂</a:t>
            </a:r>
            <a:r>
              <a:rPr lang="zh-TW" altLang="en-US" sz="3600" dirty="0">
                <a:ea typeface="全真細隸書" panose="02010609000101010101" pitchFamily="49" charset="-120"/>
              </a:rPr>
              <a:t>心田，遮蔽真理，使言行胡亂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r>
              <a:rPr lang="zh-TW" altLang="en-US" sz="3600" dirty="0">
                <a:ea typeface="全真細隸書" panose="02010609000101010101" pitchFamily="49" charset="-120"/>
              </a:rPr>
              <a:t> 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使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身心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不安，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寢食難安</a:t>
            </a:r>
            <a:r>
              <a:rPr lang="zh-TW" altLang="en-US" sz="3600" dirty="0">
                <a:ea typeface="全真細隸書" panose="02010609000101010101" pitchFamily="49" charset="-120"/>
              </a:rPr>
              <a:t>，精神難於集中，健康不佳。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8492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四大弘願先天解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十二、除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煩惱的方法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看破假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境，離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相無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住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詩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云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                      兩</a:t>
            </a:r>
            <a:r>
              <a:rPr lang="zh-TW" altLang="en-US" sz="3600" dirty="0">
                <a:ea typeface="全真細隸書" panose="02010609000101010101" pitchFamily="49" charset="-120"/>
              </a:rPr>
              <a:t>耳不著聲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   兩</a:t>
            </a:r>
            <a:r>
              <a:rPr lang="zh-TW" altLang="en-US" sz="3600" dirty="0">
                <a:ea typeface="全真細隸書" panose="02010609000101010101" pitchFamily="49" charset="-120"/>
              </a:rPr>
              <a:t>目不著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形                   鼻孔</a:t>
            </a:r>
            <a:r>
              <a:rPr lang="zh-TW" altLang="en-US" sz="3600" dirty="0">
                <a:ea typeface="全真細隸書" panose="02010609000101010101" pitchFamily="49" charset="-120"/>
              </a:rPr>
              <a:t>失其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用                              內心</a:t>
            </a:r>
            <a:r>
              <a:rPr lang="zh-TW" altLang="en-US" sz="3600" dirty="0">
                <a:ea typeface="全真細隸書" panose="02010609000101010101" pitchFamily="49" charset="-120"/>
              </a:rPr>
              <a:t>不生塵</a:t>
            </a: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口</a:t>
            </a:r>
            <a:r>
              <a:rPr lang="zh-TW" altLang="en-US" sz="3600" dirty="0">
                <a:ea typeface="全真細隸書" panose="02010609000101010101" pitchFamily="49" charset="-120"/>
              </a:rPr>
              <a:t>要閉的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緊                            雜念</a:t>
            </a:r>
            <a:r>
              <a:rPr lang="zh-TW" altLang="en-US" sz="3600" dirty="0">
                <a:ea typeface="全真細隸書" panose="02010609000101010101" pitchFamily="49" charset="-120"/>
              </a:rPr>
              <a:t>俱不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生                            自然</a:t>
            </a:r>
            <a:r>
              <a:rPr lang="zh-TW" altLang="en-US" sz="3600" dirty="0">
                <a:ea typeface="全真細隸書" panose="02010609000101010101" pitchFamily="49" charset="-120"/>
              </a:rPr>
              <a:t>無所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著                              無著</a:t>
            </a:r>
            <a:r>
              <a:rPr lang="zh-TW" altLang="en-US" sz="3600" dirty="0">
                <a:ea typeface="全真細隸書" panose="02010609000101010101" pitchFamily="49" charset="-120"/>
              </a:rPr>
              <a:t>自然空</a:t>
            </a: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空</a:t>
            </a:r>
            <a:r>
              <a:rPr lang="zh-TW" altLang="en-US" sz="3600" dirty="0">
                <a:ea typeface="全真細隸書" panose="02010609000101010101" pitchFamily="49" charset="-120"/>
              </a:rPr>
              <a:t>本即是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佛                           佛</a:t>
            </a:r>
            <a:r>
              <a:rPr lang="zh-TW" altLang="en-US" sz="3600" dirty="0">
                <a:ea typeface="全真細隸書" panose="02010609000101010101" pitchFamily="49" charset="-120"/>
              </a:rPr>
              <a:t>本在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自身                    相本</a:t>
            </a:r>
            <a:r>
              <a:rPr lang="zh-TW" altLang="en-US" sz="3600" dirty="0">
                <a:ea typeface="全真細隸書" panose="02010609000101010101" pitchFamily="49" charset="-120"/>
              </a:rPr>
              <a:t>是吾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用                                 如</a:t>
            </a:r>
            <a:r>
              <a:rPr lang="zh-TW" altLang="en-US" sz="3600" dirty="0">
                <a:ea typeface="全真細隸書" panose="02010609000101010101" pitchFamily="49" charset="-120"/>
              </a:rPr>
              <a:t>能認自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佛                                   苦惱</a:t>
            </a:r>
            <a:r>
              <a:rPr lang="zh-TW" altLang="en-US" sz="3600" dirty="0">
                <a:ea typeface="全真細隸書" panose="02010609000101010101" pitchFamily="49" charset="-120"/>
              </a:rPr>
              <a:t>盡皆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脫</a:t>
            </a:r>
            <a:r>
              <a:rPr lang="zh-TW" altLang="en-US" sz="2400" dirty="0">
                <a:ea typeface="全真細隸書" panose="02010609000101010101" pitchFamily="49" charset="-120"/>
              </a:rPr>
              <a:t>   </a:t>
            </a:r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8507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四大弘願先天解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95487"/>
            <a:ext cx="8064896" cy="477725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十三、法門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無量誓願學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法門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：超生</a:t>
            </a:r>
            <a:r>
              <a:rPr lang="zh-TW" altLang="en-US" sz="3200" dirty="0">
                <a:ea typeface="全真細隸書" panose="02010609000101010101" pitchFamily="49" charset="-120"/>
              </a:rPr>
              <a:t>了死之法。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說：</a:t>
            </a:r>
            <a:r>
              <a:rPr lang="zh-TW" altLang="en-US" sz="3200" dirty="0">
                <a:ea typeface="全真細隸書" panose="02010609000101010101" pitchFamily="49" charset="-120"/>
              </a:rPr>
              <a:t>法門是眾生超凡入聖的門戶，故稱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法門。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法門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無量誓願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學：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求道、學道、修道、辦道。</a:t>
            </a:r>
            <a:endParaRPr lang="zh-TW" altLang="en-US" sz="3200" dirty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學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道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可以，斷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冤了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業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r>
              <a:rPr lang="zh-TW" altLang="en-US" sz="3200" dirty="0">
                <a:ea typeface="全真細隸書" panose="02010609000101010101" pitchFamily="49" charset="-120"/>
              </a:rPr>
              <a:t> 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仙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佛云</a:t>
            </a:r>
            <a:r>
              <a:rPr lang="zh-TW" altLang="en-US" sz="3200" dirty="0">
                <a:ea typeface="全真細隸書" panose="02010609000101010101" pitchFamily="49" charset="-120"/>
              </a:rPr>
              <a:t>：人來降世，至今已六萬多年，這六萬多年來的生死輪迴，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我們</a:t>
            </a:r>
            <a:r>
              <a:rPr lang="zh-TW" altLang="en-US" sz="3200" dirty="0">
                <a:ea typeface="全真細隸書" panose="02010609000101010101" pitchFamily="49" charset="-120"/>
              </a:rPr>
              <a:t>那個人會沒有冤欠呢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？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學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道是為了業還鄉</a:t>
            </a:r>
            <a:r>
              <a:rPr lang="zh-TW" altLang="en-US" sz="3200" dirty="0">
                <a:ea typeface="全真細隸書" panose="02010609000101010101" pitchFamily="49" charset="-120"/>
              </a:rPr>
              <a:t>，要消冤解孽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重點一定</a:t>
            </a:r>
            <a:r>
              <a:rPr lang="zh-TW" altLang="en-US" sz="3200" dirty="0">
                <a:ea typeface="全真細隸書" panose="02010609000101010101" pitchFamily="49" charset="-120"/>
              </a:rPr>
              <a:t>要明理，學道目的為求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明理。 </a:t>
            </a:r>
            <a:r>
              <a:rPr lang="zh-TW" altLang="en-US" sz="2800" dirty="0">
                <a:ea typeface="全真細隸書" panose="02010609000101010101" pitchFamily="49" charset="-120"/>
              </a:rPr>
              <a:t> </a:t>
            </a:r>
            <a:endParaRPr lang="zh-TW" altLang="en-US" sz="28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8106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四大弘願先天解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十四、</a:t>
            </a:r>
            <a:r>
              <a:rPr lang="zh-TW" altLang="en-US" sz="3900" dirty="0">
                <a:solidFill>
                  <a:srgbClr val="FFFF00"/>
                </a:solidFill>
                <a:ea typeface="全真細隸書" panose="02010609000101010101" pitchFamily="49" charset="-120"/>
              </a:rPr>
              <a:t>學</a:t>
            </a:r>
            <a:r>
              <a:rPr lang="zh-TW" altLang="en-US" sz="39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道復本源 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                               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濟公老師說：</a:t>
            </a:r>
            <a:endParaRPr lang="zh-TW" altLang="en-US" sz="32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不要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忘記成就自己的自性</a:t>
            </a:r>
            <a:r>
              <a:rPr lang="zh-TW" altLang="en-US" sz="3200" dirty="0">
                <a:ea typeface="全真細隸書" panose="02010609000101010101" pitchFamily="49" charset="-120"/>
              </a:rPr>
              <a:t>，以內在的自性法門時時迴光返照，照覺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自性</a:t>
            </a:r>
            <a:r>
              <a:rPr lang="zh-TW" altLang="en-US" sz="3200" dirty="0">
                <a:ea typeface="全真細隸書" panose="02010609000101010101" pitchFamily="49" charset="-120"/>
              </a:rPr>
              <a:t>，才能在修道的過程中，不斷的給自己精進、更正，才是究竟，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否則</a:t>
            </a:r>
            <a:r>
              <a:rPr lang="zh-TW" altLang="en-US" sz="3200" dirty="0">
                <a:ea typeface="全真細隸書" panose="02010609000101010101" pitchFamily="49" charset="-120"/>
              </a:rPr>
              <a:t>自性不覺，何能覺他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zh-TW" altLang="en-US" sz="3200" dirty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濟公老師說：修道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要洗心革面，</a:t>
            </a:r>
            <a:r>
              <a:rPr lang="zh-TW" altLang="en-US" sz="3200" dirty="0">
                <a:ea typeface="全真細隸書" panose="02010609000101010101" pitchFamily="49" charset="-120"/>
              </a:rPr>
              <a:t>回復本來面目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 </a:t>
            </a:r>
            <a:r>
              <a:rPr lang="zh-TW" altLang="en-US" sz="3200" dirty="0">
                <a:ea typeface="全真細隸書" panose="02010609000101010101" pitchFamily="49" charset="-120"/>
              </a:rPr>
              <a:t>所謂革面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，就是</a:t>
            </a:r>
            <a:r>
              <a:rPr lang="zh-TW" altLang="en-US" sz="3200" dirty="0">
                <a:ea typeface="全真細隸書" panose="02010609000101010101" pitchFamily="49" charset="-120"/>
              </a:rPr>
              <a:t>改頭換面。學心法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的，得益</a:t>
            </a:r>
            <a:r>
              <a:rPr lang="zh-TW" altLang="en-US" sz="3200" dirty="0">
                <a:ea typeface="全真細隸書" panose="02010609000101010101" pitchFamily="49" charset="-120"/>
              </a:rPr>
              <a:t>的是自己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</a:t>
            </a:r>
            <a:r>
              <a:rPr lang="zh-TW" altLang="en-US" sz="3200" dirty="0">
                <a:ea typeface="全真細隸書" panose="02010609000101010101" pitchFamily="49" charset="-120"/>
              </a:rPr>
              <a:t> </a:t>
            </a:r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1000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四大弘願先天解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十五、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學道了脫生死</a:t>
            </a:r>
            <a:endParaRPr lang="zh-TW" altLang="en-US" sz="32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活佛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師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尊說：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徒</a:t>
            </a:r>
            <a:r>
              <a:rPr lang="zh-TW" altLang="en-US" sz="3200" dirty="0">
                <a:ea typeface="全真細隸書" panose="02010609000101010101" pitchFamily="49" charset="-120"/>
              </a:rPr>
              <a:t>兒，我們只渡人而不渡己，很容易就被人給渡去。修道不是只有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天天</a:t>
            </a:r>
            <a:r>
              <a:rPr lang="zh-TW" altLang="en-US" sz="3200" dirty="0">
                <a:ea typeface="全真細隸書" panose="02010609000101010101" pitchFamily="49" charset="-120"/>
              </a:rPr>
              <a:t>聽道理，而是在聽聞的當下，烙印在自己的心上，並在日常生活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中實踐</a:t>
            </a:r>
            <a:r>
              <a:rPr lang="zh-TW" altLang="en-US" sz="3200" dirty="0">
                <a:ea typeface="全真細隸書" panose="02010609000101010101" pitchFamily="49" charset="-120"/>
              </a:rPr>
              <a:t>出來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r>
              <a:rPr lang="zh-TW" altLang="en-US" sz="3200" dirty="0">
                <a:ea typeface="全真細隸書" panose="02010609000101010101" pitchFamily="49" charset="-120"/>
              </a:rPr>
              <a:t> 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活佛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師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尊說：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渡</a:t>
            </a:r>
            <a:r>
              <a:rPr lang="zh-TW" altLang="en-US" sz="3200" dirty="0">
                <a:ea typeface="全真細隸書" panose="02010609000101010101" pitchFamily="49" charset="-120"/>
              </a:rPr>
              <a:t>化眾生，不是天天老往外去跑，而是在渡化當下，是否能常良知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主宰</a:t>
            </a:r>
            <a:r>
              <a:rPr lang="zh-TW" altLang="en-US" sz="3200" dirty="0">
                <a:ea typeface="全真細隸書" panose="02010609000101010101" pitchFamily="49" charset="-120"/>
              </a:rPr>
              <a:t>自己呢？</a:t>
            </a: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講</a:t>
            </a:r>
            <a:r>
              <a:rPr lang="zh-TW" altLang="en-US" sz="3200" dirty="0">
                <a:ea typeface="全真細隸書" panose="02010609000101010101" pitchFamily="49" charset="-120"/>
              </a:rPr>
              <a:t>經不如聽經，聽經不如照經行。</a:t>
            </a: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講</a:t>
            </a:r>
            <a:r>
              <a:rPr lang="zh-TW" altLang="en-US" sz="3200" dirty="0">
                <a:ea typeface="全真細隸書" panose="02010609000101010101" pitchFamily="49" charset="-120"/>
              </a:rPr>
              <a:t>經誦經都不是修道，唯有實踐真理才合道。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5997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四大弘願先天解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824535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十六、學道提升心境</a:t>
            </a:r>
            <a:endParaRPr lang="en-US" altLang="zh-TW" sz="39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活佛老師說</a:t>
            </a:r>
            <a:r>
              <a:rPr lang="en-US" altLang="zh-TW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︰</a:t>
            </a:r>
          </a:p>
          <a:p>
            <a:r>
              <a:rPr lang="zh-TW" altLang="en-US" sz="3900" dirty="0" smtClean="0">
                <a:ea typeface="全真細隸書" panose="02010609000101010101" pitchFamily="49" charset="-120"/>
              </a:rPr>
              <a:t>最</a:t>
            </a:r>
            <a:r>
              <a:rPr lang="zh-TW" altLang="en-US" sz="3900" dirty="0">
                <a:ea typeface="全真細隸書" panose="02010609000101010101" pitchFamily="49" charset="-120"/>
              </a:rPr>
              <a:t>末後了，趕緊修、修你的內德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吧！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修道</a:t>
            </a:r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要懺悔</a:t>
            </a:r>
            <a:r>
              <a:rPr lang="zh-TW" altLang="en-US" sz="3900" dirty="0">
                <a:ea typeface="全真細隸書" panose="02010609000101010101" pitchFamily="49" charset="-120"/>
              </a:rPr>
              <a:t>，修道不懺悔，你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帶著</a:t>
            </a:r>
            <a:r>
              <a:rPr lang="zh-TW" altLang="en-US" sz="3900" dirty="0">
                <a:ea typeface="全真細隸書" panose="02010609000101010101" pitchFamily="49" charset="-120"/>
              </a:rPr>
              <a:t>罪怎麼回天？天天唸愿懺文，空口唸，也沒真心懺悔，念那文有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什麼</a:t>
            </a:r>
            <a:r>
              <a:rPr lang="zh-TW" altLang="en-US" sz="3900" dirty="0">
                <a:ea typeface="全真細隸書" panose="02010609000101010101" pitchFamily="49" charset="-120"/>
              </a:rPr>
              <a:t>用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？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修道</a:t>
            </a:r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要去除嗔恨心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，恨</a:t>
            </a:r>
            <a:r>
              <a:rPr lang="zh-TW" altLang="en-US" sz="3900" dirty="0">
                <a:ea typeface="全真細隸書" panose="02010609000101010101" pitchFamily="49" charset="-120"/>
              </a:rPr>
              <a:t>心不去會成魔鬼，地府冤魂嗔心都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很重。</a:t>
            </a:r>
            <a:r>
              <a:rPr lang="zh-TW" altLang="en-US" sz="3900" dirty="0"/>
              <a:t>   </a:t>
            </a:r>
            <a:endParaRPr lang="en-US" altLang="zh-TW" sz="39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8771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四大弘願先天解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、何謂渡？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長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阿含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經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endParaRPr lang="zh-TW" altLang="en-US" sz="3600" b="1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自</a:t>
            </a:r>
            <a:r>
              <a:rPr lang="zh-TW" altLang="en-US" sz="3600" dirty="0">
                <a:ea typeface="全真細隸書" panose="02010609000101010101" pitchFamily="49" charset="-120"/>
              </a:rPr>
              <a:t>能調伏，能調伏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人</a:t>
            </a:r>
            <a:endParaRPr lang="zh-TW" altLang="en-US" sz="3600" b="1" dirty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自得</a:t>
            </a:r>
            <a:r>
              <a:rPr lang="zh-TW" altLang="en-US" sz="3600" dirty="0">
                <a:ea typeface="全真細隸書" panose="02010609000101010101" pitchFamily="49" charset="-120"/>
              </a:rPr>
              <a:t>止息，能止息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人</a:t>
            </a:r>
            <a:endParaRPr lang="zh-TW" altLang="en-US" sz="3600" b="1" dirty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自</a:t>
            </a:r>
            <a:r>
              <a:rPr lang="zh-TW" altLang="en-US" sz="3600" dirty="0">
                <a:ea typeface="全真細隸書" panose="02010609000101010101" pitchFamily="49" charset="-120"/>
              </a:rPr>
              <a:t>度彼岸，能使人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度</a:t>
            </a:r>
            <a:endParaRPr lang="zh-TW" altLang="en-US" sz="3600" b="1" dirty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自得</a:t>
            </a:r>
            <a:r>
              <a:rPr lang="zh-TW" altLang="en-US" sz="3600" dirty="0">
                <a:ea typeface="全真細隸書" panose="02010609000101010101" pitchFamily="49" charset="-120"/>
              </a:rPr>
              <a:t>解脫，能解脫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人</a:t>
            </a:r>
            <a:endParaRPr lang="zh-TW" altLang="en-US" sz="3600" b="1" dirty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自得</a:t>
            </a:r>
            <a:r>
              <a:rPr lang="zh-TW" altLang="en-US" sz="3600" dirty="0">
                <a:ea typeface="全真細隸書" panose="02010609000101010101" pitchFamily="49" charset="-120"/>
              </a:rPr>
              <a:t>滅度，能滅度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人</a:t>
            </a:r>
            <a:endParaRPr lang="zh-TW" altLang="en-US" sz="3600" b="1" dirty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0169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四大弘願先天解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95486"/>
            <a:ext cx="8064896" cy="4752528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十七、要趕緊學道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三</a:t>
            </a:r>
            <a:r>
              <a:rPr lang="zh-TW" altLang="en-US" sz="3200" dirty="0">
                <a:ea typeface="全真細隸書" panose="02010609000101010101" pitchFamily="49" charset="-120"/>
              </a:rPr>
              <a:t>期末劫年，道劫並降，若能把握此行功立德的機會，則較過去青陽、紅陽時期的修行立功，更勝過幾倍，所以說這是立愿了愿的良辰佳期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於此時上天慈憫世人</a:t>
            </a:r>
            <a:r>
              <a:rPr lang="zh-TW" altLang="en-US" sz="3200" dirty="0">
                <a:ea typeface="全真細隸書" panose="02010609000101010101" pitchFamily="49" charset="-120"/>
              </a:rPr>
              <a:t>，只要世人肯行外功一分，上天便給他感應三分；世人肯盡心涵養內德三分，上天即給他感應七分。徒啊！當勇猛加緊腳步進修，怎可再等待呢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？</a:t>
            </a:r>
            <a:endParaRPr lang="zh-TW" altLang="en-US" sz="32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5912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四大弘願先天解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十八、為何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要成就佛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道？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眾生</a:t>
            </a:r>
            <a:r>
              <a:rPr lang="zh-TW" altLang="en-US" sz="3600" dirty="0">
                <a:ea typeface="全真細隸書" panose="02010609000101010101" pitchFamily="49" charset="-120"/>
              </a:rPr>
              <a:t>本是佛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永脫輪迴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得到真樂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能救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眾生</a:t>
            </a:r>
            <a:r>
              <a:rPr lang="zh-TW" altLang="en-US" sz="3600" dirty="0">
                <a:ea typeface="全真細隸書" panose="02010609000101010101" pitchFamily="49" charset="-120"/>
              </a:rPr>
              <a:t>  </a:t>
            </a: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活佛</a:t>
            </a:r>
            <a:r>
              <a:rPr lang="zh-TW" altLang="en-US" sz="3600" dirty="0">
                <a:ea typeface="全真細隸書" panose="02010609000101010101" pitchFamily="49" charset="-120"/>
              </a:rPr>
              <a:t>恩師：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迷者自迷陷塵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凡                                 不知</a:t>
            </a:r>
            <a:r>
              <a:rPr lang="zh-TW" altLang="en-US" sz="3600" dirty="0">
                <a:ea typeface="全真細隸書" panose="02010609000101010101" pitchFamily="49" charset="-120"/>
              </a:rPr>
              <a:t>生死輪迴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轉                        埋</a:t>
            </a:r>
            <a:r>
              <a:rPr lang="zh-TW" altLang="en-US" sz="3600" dirty="0">
                <a:ea typeface="全真細隸書" panose="02010609000101010101" pitchFamily="49" charset="-120"/>
              </a:rPr>
              <a:t>落聲色紅塵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滾                                   名利</a:t>
            </a:r>
            <a:r>
              <a:rPr lang="zh-TW" altLang="en-US" sz="3600" dirty="0">
                <a:ea typeface="全真細隸書" panose="02010609000101010101" pitchFamily="49" charset="-120"/>
              </a:rPr>
              <a:t>束縳心難安　</a:t>
            </a:r>
          </a:p>
          <a:p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11492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四大弘願先天解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500" dirty="0">
                <a:solidFill>
                  <a:srgbClr val="FFFF00"/>
                </a:solidFill>
                <a:ea typeface="全真細隸書" panose="02010609000101010101" pitchFamily="49" charset="-120"/>
              </a:rPr>
              <a:t>十九</a:t>
            </a:r>
            <a:r>
              <a:rPr lang="zh-TW" altLang="en-US" sz="35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、如何能</a:t>
            </a:r>
            <a:r>
              <a:rPr lang="zh-TW" altLang="en-US" sz="3500" dirty="0">
                <a:solidFill>
                  <a:srgbClr val="FFFF00"/>
                </a:solidFill>
                <a:ea typeface="全真細隸書" panose="02010609000101010101" pitchFamily="49" charset="-120"/>
              </a:rPr>
              <a:t>成就佛道？</a:t>
            </a:r>
          </a:p>
          <a:p>
            <a:r>
              <a:rPr lang="zh-TW" altLang="en-US" sz="35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活佛</a:t>
            </a:r>
            <a:r>
              <a:rPr lang="zh-TW" altLang="en-US" sz="3500" dirty="0">
                <a:solidFill>
                  <a:srgbClr val="FFC000"/>
                </a:solidFill>
                <a:ea typeface="全真細隸書" panose="02010609000101010101" pitchFamily="49" charset="-120"/>
              </a:rPr>
              <a:t>師</a:t>
            </a:r>
            <a:r>
              <a:rPr lang="zh-TW" altLang="en-US" sz="35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尊說：</a:t>
            </a:r>
            <a:endParaRPr lang="zh-TW" altLang="en-US" sz="35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500" dirty="0">
                <a:ea typeface="全真細隸書" panose="02010609000101010101" pitchFamily="49" charset="-120"/>
              </a:rPr>
              <a:t>我們是苦海與西方極樂世界的 一座</a:t>
            </a:r>
            <a:r>
              <a:rPr lang="zh-TW" altLang="en-US" sz="3500" dirty="0" smtClean="0">
                <a:ea typeface="全真細隸書" panose="02010609000101010101" pitchFamily="49" charset="-120"/>
              </a:rPr>
              <a:t>橋樑，任</a:t>
            </a:r>
            <a:r>
              <a:rPr lang="zh-TW" altLang="en-US" sz="3500" dirty="0">
                <a:ea typeface="全真細隸書" panose="02010609000101010101" pitchFamily="49" charset="-120"/>
              </a:rPr>
              <a:t>人踐踏與</a:t>
            </a:r>
            <a:r>
              <a:rPr lang="zh-TW" altLang="en-US" sz="3500" dirty="0" smtClean="0">
                <a:ea typeface="全真細隸書" panose="02010609000101010101" pitchFamily="49" charset="-120"/>
              </a:rPr>
              <a:t>毀謗。</a:t>
            </a:r>
            <a:endParaRPr lang="zh-TW" altLang="en-US" sz="3500" dirty="0">
              <a:ea typeface="全真細隸書" panose="02010609000101010101" pitchFamily="49" charset="-120"/>
            </a:endParaRPr>
          </a:p>
          <a:p>
            <a:r>
              <a:rPr lang="zh-TW" altLang="en-US" sz="3500" dirty="0">
                <a:ea typeface="全真細隸書" panose="02010609000101010101" pitchFamily="49" charset="-120"/>
              </a:rPr>
              <a:t>人應常懷感恩</a:t>
            </a:r>
            <a:r>
              <a:rPr lang="zh-TW" altLang="en-US" sz="3500" dirty="0" smtClean="0">
                <a:ea typeface="全真細隸書" panose="02010609000101010101" pitchFamily="49" charset="-120"/>
              </a:rPr>
              <a:t>心，若</a:t>
            </a:r>
            <a:r>
              <a:rPr lang="zh-TW" altLang="en-US" sz="3500" dirty="0">
                <a:ea typeface="全真細隸書" panose="02010609000101010101" pitchFamily="49" charset="-120"/>
              </a:rPr>
              <a:t>別人欺負我</a:t>
            </a:r>
            <a:r>
              <a:rPr lang="zh-TW" altLang="en-US" sz="3500" dirty="0" smtClean="0">
                <a:ea typeface="全真細隸書" panose="02010609000101010101" pitchFamily="49" charset="-120"/>
              </a:rPr>
              <a:t>時，我</a:t>
            </a:r>
            <a:r>
              <a:rPr lang="zh-TW" altLang="en-US" sz="3500" dirty="0">
                <a:ea typeface="全真細隸書" panose="02010609000101010101" pitchFamily="49" charset="-120"/>
              </a:rPr>
              <a:t>心應</a:t>
            </a:r>
            <a:r>
              <a:rPr lang="zh-TW" altLang="en-US" sz="3500" dirty="0" smtClean="0">
                <a:ea typeface="全真細隸書" panose="02010609000101010101" pitchFamily="49" charset="-120"/>
              </a:rPr>
              <a:t>想，人</a:t>
            </a:r>
            <a:r>
              <a:rPr lang="zh-TW" altLang="en-US" sz="3500" dirty="0">
                <a:ea typeface="全真細隸書" panose="02010609000101010101" pitchFamily="49" charset="-120"/>
              </a:rPr>
              <a:t>雖虧</a:t>
            </a:r>
            <a:r>
              <a:rPr lang="zh-TW" altLang="en-US" sz="3500" dirty="0" smtClean="0">
                <a:ea typeface="全真細隸書" panose="02010609000101010101" pitchFamily="49" charset="-120"/>
              </a:rPr>
              <a:t>我，天</a:t>
            </a:r>
            <a:r>
              <a:rPr lang="zh-TW" altLang="en-US" sz="3500" dirty="0">
                <a:ea typeface="全真細隸書" panose="02010609000101010101" pitchFamily="49" charset="-120"/>
              </a:rPr>
              <a:t>郤不虧</a:t>
            </a:r>
            <a:r>
              <a:rPr lang="zh-TW" altLang="en-US" sz="3500" dirty="0" smtClean="0">
                <a:ea typeface="全真細隸書" panose="02010609000101010101" pitchFamily="49" charset="-120"/>
              </a:rPr>
              <a:t>我，感謝</a:t>
            </a:r>
            <a:r>
              <a:rPr lang="zh-TW" altLang="en-US" sz="3500" dirty="0">
                <a:ea typeface="全真細隸書" panose="02010609000101010101" pitchFamily="49" charset="-120"/>
              </a:rPr>
              <a:t>他磨鍊</a:t>
            </a:r>
            <a:r>
              <a:rPr lang="zh-TW" altLang="en-US" sz="3500" dirty="0" smtClean="0">
                <a:ea typeface="全真細隸書" panose="02010609000101010101" pitchFamily="49" charset="-120"/>
              </a:rPr>
              <a:t>我，則心安理得，今天</a:t>
            </a:r>
            <a:r>
              <a:rPr lang="zh-TW" altLang="en-US" sz="3500" dirty="0">
                <a:ea typeface="全真細隸書" panose="02010609000101010101" pitchFamily="49" charset="-120"/>
              </a:rPr>
              <a:t>我若無感恩　心就容易動怒</a:t>
            </a:r>
            <a:r>
              <a:rPr lang="zh-TW" altLang="en-US" sz="3500" dirty="0" smtClean="0">
                <a:ea typeface="全真細隸書" panose="02010609000101010101" pitchFamily="49" charset="-120"/>
              </a:rPr>
              <a:t>動氣，到頭來受</a:t>
            </a:r>
            <a:r>
              <a:rPr lang="zh-TW" altLang="en-US" sz="3500" dirty="0">
                <a:ea typeface="全真細隸書" panose="02010609000101010101" pitchFamily="49" charset="-120"/>
              </a:rPr>
              <a:t>傷害的還是</a:t>
            </a:r>
            <a:r>
              <a:rPr lang="zh-TW" altLang="en-US" sz="3500" dirty="0" smtClean="0">
                <a:ea typeface="全真細隸書" panose="02010609000101010101" pitchFamily="49" charset="-120"/>
              </a:rPr>
              <a:t>自己。</a:t>
            </a:r>
            <a:endParaRPr lang="zh-TW" altLang="en-US" sz="3500" dirty="0">
              <a:ea typeface="全真細隸書" panose="02010609000101010101" pitchFamily="49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</a:t>
            </a:r>
            <a:r>
              <a:rPr lang="zh-TW" altLang="en-US" sz="3500" dirty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</a:p>
          <a:p>
            <a:r>
              <a:rPr lang="zh-TW" altLang="en-US" sz="3500" dirty="0">
                <a:ea typeface="全真細隸書" panose="02010609000101010101" pitchFamily="49" charset="-120"/>
              </a:rPr>
              <a:t>同體大悲無私我　</a:t>
            </a:r>
            <a:r>
              <a:rPr lang="zh-TW" altLang="en-US" sz="3500" dirty="0" smtClean="0">
                <a:ea typeface="全真細隸書" panose="02010609000101010101" pitchFamily="49" charset="-120"/>
              </a:rPr>
              <a:t>                             慈心</a:t>
            </a:r>
            <a:r>
              <a:rPr lang="zh-TW" altLang="en-US" sz="3500" dirty="0">
                <a:ea typeface="全真細隸書" panose="02010609000101010101" pitchFamily="49" charset="-120"/>
              </a:rPr>
              <a:t>一顆化娑婆　</a:t>
            </a:r>
          </a:p>
          <a:p>
            <a:r>
              <a:rPr lang="zh-TW" altLang="en-US" sz="3500" dirty="0" smtClean="0">
                <a:ea typeface="全真細隸書" panose="02010609000101010101" pitchFamily="49" charset="-120"/>
              </a:rPr>
              <a:t>難</a:t>
            </a:r>
            <a:r>
              <a:rPr lang="zh-TW" altLang="en-US" sz="3500" dirty="0">
                <a:ea typeface="全真細隸書" panose="02010609000101010101" pitchFamily="49" charset="-120"/>
              </a:rPr>
              <a:t>忍能忍方為貴　</a:t>
            </a:r>
            <a:r>
              <a:rPr lang="zh-TW" altLang="en-US" sz="3500" dirty="0" smtClean="0">
                <a:ea typeface="全真細隸書" panose="02010609000101010101" pitchFamily="49" charset="-120"/>
              </a:rPr>
              <a:t>                           難辦</a:t>
            </a:r>
            <a:r>
              <a:rPr lang="zh-TW" altLang="en-US" sz="3500" dirty="0">
                <a:ea typeface="全真細隸書" panose="02010609000101010101" pitchFamily="49" charset="-120"/>
              </a:rPr>
              <a:t>能辦即是佛</a:t>
            </a: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5726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四大弘願先天解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ea typeface="全真細隸書" panose="02010609000101010101" pitchFamily="49" charset="-120"/>
              </a:rPr>
              <a:t>三</a:t>
            </a:r>
            <a:r>
              <a:rPr lang="zh-TW" altLang="en-US" sz="39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、眾生之種類</a:t>
            </a:r>
            <a:endParaRPr lang="en-US" altLang="zh-TW" sz="39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眾生：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分</a:t>
            </a:r>
            <a:r>
              <a:rPr lang="zh-TW" altLang="en-US" sz="3200" dirty="0">
                <a:ea typeface="全真細隸書" panose="02010609000101010101" pitchFamily="49" charset="-120"/>
              </a:rPr>
              <a:t>有情眾生和無情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眾生。</a:t>
            </a:r>
            <a:endParaRPr lang="zh-TW" altLang="en-US" sz="3200" dirty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有情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眾生： </a:t>
            </a:r>
            <a:r>
              <a:rPr lang="zh-TW" altLang="en-US" sz="3200" dirty="0">
                <a:ea typeface="全真細隸書" panose="02010609000101010101" pitchFamily="49" charset="-120"/>
              </a:rPr>
              <a:t>四生六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道。四生：胎</a:t>
            </a:r>
            <a:r>
              <a:rPr lang="zh-TW" altLang="en-US" sz="3200" dirty="0">
                <a:ea typeface="全真細隸書" panose="02010609000101010101" pitchFamily="49" charset="-120"/>
              </a:rPr>
              <a:t>卵濕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化。                        六道：天 神、人 、阿</a:t>
            </a:r>
            <a:r>
              <a:rPr lang="zh-TW" altLang="en-US" sz="3200" dirty="0">
                <a:ea typeface="全真細隸書" panose="02010609000101010101" pitchFamily="49" charset="-120"/>
              </a:rPr>
              <a:t>修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羅、 </a:t>
            </a:r>
            <a:r>
              <a:rPr lang="zh-TW" altLang="en-US" sz="3200" dirty="0">
                <a:ea typeface="全真細隸書" panose="02010609000101010101" pitchFamily="49" charset="-120"/>
              </a:rPr>
              <a:t>地獄 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、餓鬼、 </a:t>
            </a:r>
            <a:r>
              <a:rPr lang="zh-TW" altLang="en-US" sz="3200" dirty="0">
                <a:ea typeface="全真細隸書" panose="02010609000101010101" pitchFamily="49" charset="-120"/>
              </a:rPr>
              <a:t>畜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牲。</a:t>
            </a:r>
            <a:r>
              <a:rPr lang="zh-TW" altLang="en-US" sz="3200" dirty="0">
                <a:ea typeface="全真細隸書" panose="02010609000101010101" pitchFamily="49" charset="-120"/>
              </a:rPr>
              <a:t>　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無情眾生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：草木</a:t>
            </a:r>
            <a:r>
              <a:rPr lang="zh-TW" altLang="en-US" sz="3200" dirty="0">
                <a:ea typeface="全真細隸書" panose="02010609000101010101" pitchFamily="49" charset="-120"/>
              </a:rPr>
              <a:t>瓦石　</a:t>
            </a: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外在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眾生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：不</a:t>
            </a:r>
            <a:r>
              <a:rPr lang="zh-TW" altLang="en-US" sz="3200" dirty="0">
                <a:ea typeface="全真細隸書" panose="02010609000101010101" pitchFamily="49" charset="-120"/>
              </a:rPr>
              <a:t>明理之人或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動物。</a:t>
            </a:r>
            <a:r>
              <a:rPr lang="zh-TW" altLang="en-US" sz="3200" dirty="0">
                <a:ea typeface="全真細隸書" panose="02010609000101010101" pitchFamily="49" charset="-120"/>
              </a:rPr>
              <a:t>　</a:t>
            </a: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自心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眾生：</a:t>
            </a:r>
            <a:endParaRPr lang="en-US" altLang="zh-TW" sz="32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六</a:t>
            </a:r>
            <a:r>
              <a:rPr lang="zh-TW" altLang="en-US" sz="3200" dirty="0">
                <a:ea typeface="全真細隸書" panose="02010609000101010101" pitchFamily="49" charset="-120"/>
              </a:rPr>
              <a:t>祖：心中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眾生，所謂</a:t>
            </a:r>
            <a:r>
              <a:rPr lang="zh-TW" altLang="en-US" sz="3200" dirty="0">
                <a:ea typeface="全真細隸書" panose="02010609000101010101" pitchFamily="49" charset="-120"/>
              </a:rPr>
              <a:t>邪迷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心、誑妄心、不善心、、、如是</a:t>
            </a:r>
            <a:r>
              <a:rPr lang="zh-TW" altLang="en-US" sz="3200" dirty="0">
                <a:ea typeface="全真細隸書" panose="02010609000101010101" pitchFamily="49" charset="-120"/>
              </a:rPr>
              <a:t>等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心、盡是眾生。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0862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四大弘願先天解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四、金剛經的外在眾生</a:t>
            </a:r>
            <a:endParaRPr lang="en-US" altLang="zh-TW" sz="32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佛告須菩提：</a:t>
            </a:r>
            <a:r>
              <a:rPr lang="zh-TW" altLang="en-US" sz="3600" dirty="0">
                <a:ea typeface="全真細隸書" panose="02010609000101010101" pitchFamily="49" charset="-120"/>
              </a:rPr>
              <a:t>諸菩薩摩訶薩，應如是降伏其心：所有一切眾生之類，若卵生、若胎生、若濕生、若化生；若有色、若無色；若有想、若無想；若非有想，若非無想，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我皆令入無餘涅槃，而滅度之。</a:t>
            </a:r>
            <a:endParaRPr lang="en-US" altLang="zh-TW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9187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四大弘願先天解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胎生：</a:t>
            </a:r>
            <a:r>
              <a:rPr lang="zh-TW" altLang="en-US" sz="3600" dirty="0">
                <a:ea typeface="全真細隸書" panose="02010609000101010101" pitchFamily="49" charset="-120"/>
              </a:rPr>
              <a:t>於母腹中成胎而後出生，牛馬羊豬老虎、、等等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卵生：</a:t>
            </a:r>
            <a:r>
              <a:rPr lang="zh-TW" altLang="en-US" sz="3600" dirty="0">
                <a:ea typeface="全真細隸書" panose="02010609000101010101" pitchFamily="49" charset="-120"/>
              </a:rPr>
              <a:t>依卵出生者，天上飛禽之類，各種鳥類。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濕生：</a:t>
            </a:r>
            <a:r>
              <a:rPr lang="zh-TW" altLang="en-US" sz="3600" dirty="0">
                <a:ea typeface="全真細隸書" panose="02010609000101010101" pitchFamily="49" charset="-120"/>
              </a:rPr>
              <a:t>生活在水中，魚蝦水卒之類。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化生：</a:t>
            </a:r>
            <a:r>
              <a:rPr lang="zh-TW" altLang="en-US" sz="3600" dirty="0">
                <a:ea typeface="全真細隸書" panose="02010609000101010101" pitchFamily="49" charset="-120"/>
              </a:rPr>
              <a:t>蚊蠅昆蟲之類的。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有色：</a:t>
            </a:r>
            <a:r>
              <a:rPr lang="zh-TW" altLang="en-US" sz="3600" dirty="0">
                <a:ea typeface="全真細隸書" panose="02010609000101010101" pitchFamily="49" charset="-120"/>
              </a:rPr>
              <a:t>有身體的眾生，如人、動物等。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7689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四大弘願先天解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無色：</a:t>
            </a:r>
            <a:r>
              <a:rPr lang="zh-TW" altLang="en-US" sz="3600" dirty="0">
                <a:ea typeface="全真細隸書" panose="02010609000101010101" pitchFamily="49" charset="-120"/>
              </a:rPr>
              <a:t>無身體的眾生，如神、鬼、精靈。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有想：</a:t>
            </a:r>
            <a:r>
              <a:rPr lang="zh-TW" altLang="en-US" sz="3600" dirty="0">
                <a:ea typeface="全真細隸書" panose="02010609000101010101" pitchFamily="49" charset="-120"/>
              </a:rPr>
              <a:t>有思想的眾生，如神、人、鬼等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無想：</a:t>
            </a:r>
            <a:r>
              <a:rPr lang="zh-TW" altLang="en-US" sz="3600" dirty="0">
                <a:ea typeface="全真細隸書" panose="02010609000101010101" pitchFamily="49" charset="-120"/>
              </a:rPr>
              <a:t>無思想的低等動物，畜生都是此類。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非有想：</a:t>
            </a:r>
            <a:r>
              <a:rPr lang="zh-TW" altLang="en-US" sz="3600" dirty="0">
                <a:ea typeface="全真細隸書" panose="02010609000101010101" pitchFamily="49" charset="-120"/>
              </a:rPr>
              <a:t>只有生命，沒有靈性的眾生，如植物即是。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非無想：</a:t>
            </a:r>
            <a:r>
              <a:rPr lang="zh-TW" altLang="en-US" sz="3600" dirty="0">
                <a:ea typeface="全真細隸書" panose="02010609000101010101" pitchFamily="49" charset="-120"/>
              </a:rPr>
              <a:t>有想而不健全的眾生，由五行所化的精靈皆是。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5274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四大弘願先天解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五、金剛經的內在眾生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心</a:t>
            </a:r>
            <a:r>
              <a:rPr lang="zh-TW" altLang="en-US" sz="3600" dirty="0">
                <a:ea typeface="全真細隸書" panose="02010609000101010101" pitchFamily="49" charset="-120"/>
              </a:rPr>
              <a:t>易輕舉，飛揚遠適，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謂之卵生。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心常流轉，習氣深重，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謂之胎生。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心隨邪見，沈淪不省，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謂之濕生。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心見景趣，遷變起幻，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謂之化生。</a:t>
            </a:r>
            <a:endParaRPr lang="en-US" altLang="zh-TW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執相修因，頓起邪思，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名為有色。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6974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四大弘願先天解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a typeface="全真細隸書" panose="02010609000101010101" pitchFamily="49" charset="-120"/>
              </a:rPr>
              <a:t>內守頑空，不修福慧，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名為無色。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滯諸聞見，係念染著，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名為有想。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靜沈死水，猶如木石，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名為無想。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起生滅見，落兩頭機，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名非有想</a:t>
            </a:r>
            <a:r>
              <a:rPr lang="zh-TW" altLang="en-US" sz="3600" dirty="0">
                <a:solidFill>
                  <a:srgbClr val="00B0F0"/>
                </a:solidFill>
                <a:ea typeface="全真細隸書" panose="02010609000101010101" pitchFamily="49" charset="-120"/>
              </a:rPr>
              <a:t>非無想。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9027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四大弘願先天解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六、為何要渡眾生？</a:t>
            </a:r>
            <a:endParaRPr lang="zh-TW" altLang="en-US" sz="39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自性眾生流浪生死</a:t>
            </a:r>
            <a:endParaRPr lang="en-US" altLang="zh-TW" sz="39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外在眾生流浪生死</a:t>
            </a:r>
            <a:endParaRPr lang="en-US" altLang="zh-TW" sz="39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八</a:t>
            </a:r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苦相</a:t>
            </a:r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煎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：生、老、病、死、愛別離、求不得、怨</a:t>
            </a:r>
            <a:r>
              <a:rPr lang="zh-TW" altLang="en-US" sz="3900" dirty="0">
                <a:ea typeface="全真細隸書" panose="02010609000101010101" pitchFamily="49" charset="-120"/>
              </a:rPr>
              <a:t>憎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會、五</a:t>
            </a:r>
            <a:r>
              <a:rPr lang="zh-TW" altLang="en-US" sz="3900" dirty="0">
                <a:ea typeface="全真細隸書" panose="02010609000101010101" pitchFamily="49" charset="-120"/>
              </a:rPr>
              <a:t>陰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盛。</a:t>
            </a:r>
            <a:endParaRPr lang="zh-TW" altLang="en-US" sz="3900" dirty="0">
              <a:ea typeface="全真細隸書" panose="02010609000101010101" pitchFamily="49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五陰</a:t>
            </a:r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盛苦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：色、受、想、行、識。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ea typeface="全真細隸書" panose="02010609000101010101" pitchFamily="49" charset="-120"/>
              </a:rPr>
              <a:t>        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099682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880</TotalTime>
  <Words>1652</Words>
  <Application>Microsoft Office PowerPoint</Application>
  <PresentationFormat>如螢幕大小 (16:9)</PresentationFormat>
  <Paragraphs>138</Paragraphs>
  <Slides>22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8" baseType="lpstr">
      <vt:lpstr>Franklin Gothic Book</vt:lpstr>
      <vt:lpstr>全真細隸書</vt:lpstr>
      <vt:lpstr>微軟正黑體</vt:lpstr>
      <vt:lpstr>Arial</vt:lpstr>
      <vt:lpstr>Wingdings 2</vt:lpstr>
      <vt:lpstr>科技</vt:lpstr>
      <vt:lpstr>四大弘願先天解悟見講                  </vt:lpstr>
      <vt:lpstr>四大弘願先天解悟見講                  </vt:lpstr>
      <vt:lpstr>四大弘願先天解悟見講                  </vt:lpstr>
      <vt:lpstr>四大弘願先天解悟見講                  </vt:lpstr>
      <vt:lpstr>四大弘願先天解悟見講                  </vt:lpstr>
      <vt:lpstr>四大弘願先天解悟見講                  </vt:lpstr>
      <vt:lpstr>四大弘願先天解悟見講                  </vt:lpstr>
      <vt:lpstr>四大弘願先天解悟見講                  </vt:lpstr>
      <vt:lpstr>四大弘願先天解悟見講                  </vt:lpstr>
      <vt:lpstr>四大弘願先天解悟見講                  </vt:lpstr>
      <vt:lpstr>四大弘願先天解悟見講                  </vt:lpstr>
      <vt:lpstr>四大弘願先天解悟見講                  </vt:lpstr>
      <vt:lpstr>四大弘願先天解悟見講                  </vt:lpstr>
      <vt:lpstr>四大弘願先天解悟見講                  </vt:lpstr>
      <vt:lpstr>四大弘願先天解悟見講                  </vt:lpstr>
      <vt:lpstr>四大弘願先天解悟見講                  </vt:lpstr>
      <vt:lpstr>四大弘願先天解悟見講                  </vt:lpstr>
      <vt:lpstr>四大弘願先天解悟見講                  </vt:lpstr>
      <vt:lpstr>四大弘願先天解悟見講                  </vt:lpstr>
      <vt:lpstr>四大弘願先天解悟見講                  </vt:lpstr>
      <vt:lpstr>四大弘願先天解悟見講                  </vt:lpstr>
      <vt:lpstr>四大弘願先天解悟見講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163</cp:revision>
  <dcterms:created xsi:type="dcterms:W3CDTF">2014-02-15T05:50:45Z</dcterms:created>
  <dcterms:modified xsi:type="dcterms:W3CDTF">2016-06-04T02:38:13Z</dcterms:modified>
</cp:coreProperties>
</file>