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2" r:id="rId2"/>
    <p:sldId id="293" r:id="rId3"/>
    <p:sldId id="301" r:id="rId4"/>
    <p:sldId id="300" r:id="rId5"/>
    <p:sldId id="299" r:id="rId6"/>
    <p:sldId id="298" r:id="rId7"/>
    <p:sldId id="297" r:id="rId8"/>
    <p:sldId id="294" r:id="rId9"/>
    <p:sldId id="295" r:id="rId10"/>
    <p:sldId id="307" r:id="rId11"/>
    <p:sldId id="306" r:id="rId12"/>
    <p:sldId id="305" r:id="rId13"/>
    <p:sldId id="304" r:id="rId14"/>
    <p:sldId id="303" r:id="rId15"/>
    <p:sldId id="296" r:id="rId16"/>
    <p:sldId id="309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六度波羅密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壹、、前言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一、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佈施    二</a:t>
            </a:r>
            <a:r>
              <a:rPr lang="zh-TW" altLang="en-US" sz="3600" dirty="0">
                <a:ea typeface="全真細隸書" panose="02010609000101010101" pitchFamily="49" charset="-120"/>
              </a:rPr>
              <a:t>、持戒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三、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忍辱    四</a:t>
            </a:r>
            <a:r>
              <a:rPr lang="zh-TW" altLang="en-US" sz="3600" dirty="0">
                <a:ea typeface="全真細隸書" panose="02010609000101010101" pitchFamily="49" charset="-120"/>
              </a:rPr>
              <a:t>、精進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五、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禪定    六</a:t>
            </a:r>
            <a:r>
              <a:rPr lang="zh-TW" altLang="en-US" sz="3600" dirty="0">
                <a:ea typeface="全真細隸書" panose="02010609000101010101" pitchFamily="49" charset="-120"/>
              </a:rPr>
              <a:t>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智慧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以上稱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六度，亦稱六波羅密 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波羅密是梵語，意義為到彼岸。學佛的人，在生死輪迴的此岸，度過煩惱的中流，到達涅槃寂靜的彼岸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六</a:t>
            </a:r>
            <a:r>
              <a:rPr lang="zh-TW" altLang="en-US" sz="3600" dirty="0">
                <a:ea typeface="全真細隸書" panose="02010609000101010101" pitchFamily="49" charset="-120"/>
              </a:rPr>
              <a:t>波羅密就是舟筏，行六波羅密，就可度過生死輪迴的苦海，到達涅槃即解脫的彼岸。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en-US" altLang="zh-TW" sz="2800" b="1" dirty="0" smtClean="0">
              <a:ea typeface="新細明體" panose="02020500000000000000" pitchFamily="18" charset="-120"/>
            </a:endParaRPr>
          </a:p>
          <a:p>
            <a:endParaRPr lang="zh-TW" altLang="en-US" sz="2800" b="1" dirty="0">
              <a:ea typeface="新細明體" panose="02020500000000000000" pitchFamily="18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956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六度波羅密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、精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進可以度懈怠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純一</a:t>
            </a:r>
            <a:r>
              <a:rPr lang="zh-TW" altLang="en-US" sz="3600" dirty="0">
                <a:solidFill>
                  <a:srgbClr val="00B0F0"/>
                </a:solidFill>
                <a:ea typeface="全真細隸書" panose="02010609000101010101" pitchFamily="49" charset="-120"/>
              </a:rPr>
              <a:t>無雜曰精，勇猛直前曰進。</a:t>
            </a:r>
            <a:r>
              <a:rPr lang="zh-TW" altLang="en-US" sz="3600" dirty="0">
                <a:ea typeface="全真細隸書" panose="02010609000101010101" pitchFamily="49" charset="-120"/>
              </a:rPr>
              <a:t>精進者，即未生之善心令速生，已生之善心令增長；未生之惡念令不生，已生之惡念令速斷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修</a:t>
            </a:r>
            <a:r>
              <a:rPr lang="zh-TW" altLang="en-US" sz="3600" dirty="0">
                <a:solidFill>
                  <a:srgbClr val="00B0F0"/>
                </a:solidFill>
                <a:ea typeface="全真細隸書" panose="02010609000101010101" pitchFamily="49" charset="-120"/>
              </a:rPr>
              <a:t>菩薩乘，上求佛道，下化眾生</a:t>
            </a:r>
            <a:r>
              <a:rPr lang="zh-TW" altLang="en-US" sz="3600" dirty="0">
                <a:ea typeface="全真細隸書" panose="02010609000101010101" pitchFamily="49" charset="-120"/>
              </a:rPr>
              <a:t>，當以純一直進之心，斷妄念，去執著，顯出真如妙心，自度度人，無有退墮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646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六度波羅密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五、禪定：能治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散亂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ea typeface="全真細隸書" panose="02010609000101010101" pitchFamily="49" charset="-120"/>
              </a:rPr>
              <a:t>眾生妄想紛飛，有如脫韁野馬，念念攀緣散亂，未嘗暫息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故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修習禪定，攝心專注於一境</a:t>
            </a:r>
            <a:r>
              <a:rPr lang="zh-TW" altLang="en-US" sz="4000" dirty="0">
                <a:ea typeface="全真細隸書" panose="02010609000101010101" pitchFamily="49" charset="-120"/>
              </a:rPr>
              <a:t>，心達到寂靜不動，則能度脫凡夫散亂顛倒之心，進而得到三昧正定。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159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六度波羅密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禪定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大乘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起信論所說：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住於靜處，端坐正意，不依氣息，不依形色，不依於空，不依地水火風，乃至不依見聞覺知，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一切諸想，隨念皆除，亦遣除想，</a:t>
            </a:r>
            <a:r>
              <a:rPr lang="zh-TW" altLang="en-US" sz="3600" dirty="0">
                <a:ea typeface="全真細隸書" panose="02010609000101010101" pitchFamily="49" charset="-120"/>
              </a:rPr>
              <a:t>以一切法，本來無相，念念不生，念念不滅，亦不得隨心外念境界，後以心除心，心若馳散，即當攝來，住於正念。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399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六度波羅密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 smtClean="0">
                <a:ea typeface="全真細隸書" panose="02010609000101010101" pitchFamily="49" charset="-120"/>
              </a:rPr>
              <a:t>我們</a:t>
            </a:r>
            <a:r>
              <a:rPr lang="zh-TW" altLang="en-US" sz="4000" dirty="0">
                <a:ea typeface="全真細隸書" panose="02010609000101010101" pitchFamily="49" charset="-120"/>
              </a:rPr>
              <a:t>得遇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明師指點，是真人靜坐</a:t>
            </a:r>
            <a:r>
              <a:rPr lang="zh-TW" altLang="en-US" sz="4000" dirty="0">
                <a:ea typeface="全真細隸書" panose="02010609000101010101" pitchFamily="49" charset="-120"/>
              </a:rPr>
              <a:t>，不假外觀，直入本心，動則慈心應世，靜則迴光返照。</a:t>
            </a: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禪定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並非遠離眾生，</a:t>
            </a:r>
            <a:r>
              <a:rPr lang="zh-TW" altLang="en-US" sz="4000" dirty="0">
                <a:ea typeface="全真細隸書" panose="02010609000101010101" pitchFamily="49" charset="-120"/>
              </a:rPr>
              <a:t>在禪房或深山中獨守幽玄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壇經無相頌 ：   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佛法在世間         不離世間覺                  離世覓菩提                恰如尋兔角  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endParaRPr lang="zh-TW" altLang="en-US" sz="40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38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六度波羅密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六、智慧：</a:t>
            </a:r>
            <a:r>
              <a:rPr lang="zh-TW" altLang="en-US" sz="4000" dirty="0">
                <a:ea typeface="全真細隸書" panose="02010609000101010101" pitchFamily="49" charset="-120"/>
              </a:rPr>
              <a:t>能治愚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癡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般若之智不同於世間之智，</a:t>
            </a:r>
            <a:r>
              <a:rPr lang="zh-TW" altLang="en-US" sz="4000" dirty="0">
                <a:ea typeface="全真細隸書" panose="02010609000101010101" pitchFamily="49" charset="-120"/>
              </a:rPr>
              <a:t>世間智指世間的聰明才智、學問知識；</a:t>
            </a:r>
          </a:p>
          <a:p>
            <a:r>
              <a:rPr lang="zh-TW" altLang="en-US" sz="4000" dirty="0">
                <a:solidFill>
                  <a:srgbClr val="FFC000"/>
                </a:solidFill>
                <a:ea typeface="全真細隸書" panose="02010609000101010101" pitchFamily="49" charset="-120"/>
              </a:rPr>
              <a:t>般若智為菩提妙智，能通達諸法實相</a:t>
            </a:r>
            <a:r>
              <a:rPr lang="zh-TW" altLang="en-US" sz="4000" dirty="0">
                <a:ea typeface="全真細隸書" panose="02010609000101010101" pitchFamily="49" charset="-120"/>
              </a:rPr>
              <a:t>，斷除煩惱結垢，轉愚成智，轉凡成聖，</a:t>
            </a:r>
            <a:br>
              <a:rPr lang="zh-TW" altLang="en-US" sz="4000" dirty="0">
                <a:ea typeface="全真細隸書" panose="02010609000101010101" pitchFamily="49" charset="-120"/>
              </a:rPr>
            </a:br>
            <a:r>
              <a:rPr lang="zh-TW" altLang="en-US" sz="4000" dirty="0">
                <a:ea typeface="全真細隸書" panose="02010609000101010101" pitchFamily="49" charset="-120"/>
              </a:rPr>
              <a:t>成就出世聖果。 </a:t>
            </a:r>
          </a:p>
        </p:txBody>
      </p:sp>
    </p:spTree>
    <p:extLst>
      <p:ext uri="{BB962C8B-B14F-4D97-AF65-F5344CB8AC3E}">
        <p14:creationId xmlns:p14="http://schemas.microsoft.com/office/powerpoint/2010/main" val="214354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六度波羅密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祖壇經</a:t>
            </a:r>
            <a:r>
              <a:rPr lang="zh-TW" altLang="en-US" sz="3600" dirty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迷時師度，悟時自度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般若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本自具足，不假外求，</a:t>
            </a:r>
            <a:r>
              <a:rPr lang="zh-TW" altLang="en-US" sz="3600" dirty="0">
                <a:ea typeface="全真細隸書" panose="02010609000101010101" pitchFamily="49" charset="-120"/>
              </a:rPr>
              <a:t>只緣心迷，不能自悟，須假大善知識，示導見性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般若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是諸佛之母，</a:t>
            </a:r>
            <a:r>
              <a:rPr lang="zh-TW" altLang="en-US" sz="3600" dirty="0">
                <a:ea typeface="全真細隸書" panose="02010609000101010101" pitchFamily="49" charset="-120"/>
              </a:rPr>
              <a:t>心經：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三世諸佛，依般若波羅蜜多故，得阿耨多羅三藐三菩提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，由此</a:t>
            </a:r>
            <a:r>
              <a:rPr lang="zh-TW" altLang="en-US" sz="3600" dirty="0">
                <a:ea typeface="全真細隸書" panose="02010609000101010101" pitchFamily="49" charset="-120"/>
              </a:rPr>
              <a:t>可知，般若在六度中之重要。</a:t>
            </a:r>
          </a:p>
          <a:p>
            <a:endParaRPr lang="zh-TW" altLang="en-US" sz="40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666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六度波羅密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叁、結論 ：六度互補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慧</a:t>
            </a:r>
            <a:r>
              <a:rPr lang="zh-TW" altLang="en-US" sz="3600" dirty="0">
                <a:ea typeface="全真細隸書" panose="02010609000101010101" pitchFamily="49" charset="-120"/>
              </a:rPr>
              <a:t>而不定，未能受用；定而不慧，未免沉迷；定慧雙修，而不持戒，便礙於積習；三學具足而不布施，便不能攝化眾生；布施而不修三學，只種下人天福報；持戒而不能忍辱，難調瞋恚之氣；有精進而無自度度人，則徒勞無功；有諸度而無精進，則始勤終懈。</a:t>
            </a:r>
          </a:p>
        </p:txBody>
      </p:sp>
    </p:spTree>
    <p:extLst>
      <p:ext uri="{BB962C8B-B14F-4D97-AF65-F5344CB8AC3E}">
        <p14:creationId xmlns:p14="http://schemas.microsoft.com/office/powerpoint/2010/main" val="207417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六度波羅密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貳、六度波羅密闡述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一、布施：</a:t>
            </a:r>
            <a:r>
              <a:rPr lang="zh-TW" altLang="en-US" sz="4000" dirty="0">
                <a:ea typeface="全真細隸書" panose="02010609000101010101" pitchFamily="49" charset="-120"/>
              </a:rPr>
              <a:t>布施，可度慳貪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r>
              <a:rPr lang="zh-TW" altLang="en-US" sz="4000" dirty="0">
                <a:ea typeface="全真細隸書" panose="02010609000101010101" pitchFamily="49" charset="-120"/>
              </a:rPr>
              <a:t>財施、法施、無畏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施，都是布施。</a:t>
            </a:r>
            <a:endParaRPr lang="zh-TW" altLang="en-US" sz="4000" dirty="0"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財施</a:t>
            </a:r>
            <a:r>
              <a:rPr lang="zh-TW" altLang="en-US" sz="4000" dirty="0">
                <a:ea typeface="全真細隸書" panose="02010609000101010101" pitchFamily="49" charset="-120"/>
              </a:rPr>
              <a:t>：布施所有一切財，為利益眾生，悉能布施，無有吝惜。</a:t>
            </a:r>
            <a:r>
              <a:rPr lang="zh-TW" altLang="en-US" sz="4000" dirty="0">
                <a:latin typeface="+mj-ea"/>
                <a:ea typeface="+mj-ea"/>
              </a:rPr>
              <a:t>（</a:t>
            </a:r>
            <a:r>
              <a:rPr lang="zh-TW" altLang="en-US" sz="4000" dirty="0">
                <a:ea typeface="全真細隸書" panose="02010609000101010101" pitchFamily="49" charset="-120"/>
              </a:rPr>
              <a:t>但是量力而為，比較合乎中道</a:t>
            </a:r>
            <a:r>
              <a:rPr lang="zh-TW" altLang="en-US" sz="4000" dirty="0">
                <a:latin typeface="+mj-ea"/>
                <a:ea typeface="+mj-ea"/>
              </a:rPr>
              <a:t>）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zh-TW" altLang="en-US" sz="40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六度波羅密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法施：</a:t>
            </a:r>
            <a:r>
              <a:rPr lang="en-US" altLang="zh-TW" sz="3600" dirty="0">
                <a:solidFill>
                  <a:srgbClr val="00B0F0"/>
                </a:solidFill>
                <a:latin typeface="+mj-ea"/>
                <a:ea typeface="+mj-ea"/>
              </a:rPr>
              <a:t>《</a:t>
            </a:r>
            <a:r>
              <a:rPr lang="zh-TW" altLang="en-US" sz="3600" dirty="0">
                <a:solidFill>
                  <a:srgbClr val="00B0F0"/>
                </a:solidFill>
                <a:ea typeface="全真細隸書" panose="02010609000101010101" pitchFamily="49" charset="-120"/>
              </a:rPr>
              <a:t>大智度論</a:t>
            </a:r>
            <a:r>
              <a:rPr lang="en-US" altLang="zh-TW" sz="3600" dirty="0">
                <a:solidFill>
                  <a:srgbClr val="00B0F0"/>
                </a:solidFill>
                <a:latin typeface="+mj-ea"/>
                <a:ea typeface="+mj-ea"/>
              </a:rPr>
              <a:t>》</a:t>
            </a:r>
            <a:r>
              <a:rPr lang="zh-TW" altLang="en-US" sz="3600" dirty="0">
                <a:solidFill>
                  <a:srgbClr val="00B0F0"/>
                </a:solidFill>
                <a:ea typeface="全真細隸書" panose="02010609000101010101" pitchFamily="49" charset="-120"/>
              </a:rPr>
              <a:t>云：</a:t>
            </a:r>
            <a:r>
              <a:rPr lang="zh-TW" altLang="en-US" sz="3600" dirty="0">
                <a:solidFill>
                  <a:srgbClr val="FFC0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語妙善之法，為人演說，是為法施。</a:t>
            </a:r>
            <a:r>
              <a:rPr lang="zh-TW" altLang="en-US" sz="3600" dirty="0" smtClean="0">
                <a:solidFill>
                  <a:srgbClr val="FFC000"/>
                </a:solidFill>
                <a:latin typeface="+mj-ea"/>
                <a:ea typeface="+mj-ea"/>
              </a:rPr>
              <a:t>」</a:t>
            </a:r>
            <a:endParaRPr lang="en-US" altLang="zh-TW" sz="3600" dirty="0" smtClean="0">
              <a:solidFill>
                <a:srgbClr val="FFC000"/>
              </a:solidFill>
              <a:latin typeface="+mj-ea"/>
              <a:ea typeface="+mj-ea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無畏施：</a:t>
            </a:r>
            <a:r>
              <a:rPr lang="zh-TW" altLang="en-US" sz="3600" dirty="0">
                <a:ea typeface="全真細隸書" panose="02010609000101010101" pitchFamily="49" charset="-120"/>
              </a:rPr>
              <a:t>護持道場或以無畏施於人，使眾生的心靈得到安定，袪除恐懼，稱為無畏施。 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天道六條大愿中：重聖輕凡、捨身辦道、開荒播種，也都是</a:t>
            </a:r>
            <a:r>
              <a:rPr lang="zh-TW" altLang="en-US" sz="3600">
                <a:solidFill>
                  <a:srgbClr val="FFFF00"/>
                </a:solidFill>
                <a:ea typeface="全真細隸書" panose="02010609000101010101" pitchFamily="49" charset="-120"/>
              </a:rPr>
              <a:t>無畏</a:t>
            </a:r>
            <a:r>
              <a:rPr lang="zh-TW" altLang="en-US" sz="3600" smtClean="0">
                <a:solidFill>
                  <a:srgbClr val="FFFF00"/>
                </a:solidFill>
                <a:ea typeface="全真細隸書" panose="02010609000101010101" pitchFamily="49" charset="-120"/>
              </a:rPr>
              <a:t>施</a:t>
            </a:r>
            <a:r>
              <a:rPr lang="zh-TW" altLang="en-US" sz="3600" b="1" smtClean="0">
                <a:solidFill>
                  <a:srgbClr val="FFC000"/>
                </a:solidFill>
                <a:latin typeface="+mj-ea"/>
                <a:ea typeface="全真細隸書" panose="02010609000101010101" pitchFamily="49" charset="-120"/>
              </a:rPr>
              <a:t> </a:t>
            </a:r>
            <a:endParaRPr lang="zh-TW" altLang="en-US" sz="3600" b="1" dirty="0">
              <a:solidFill>
                <a:srgbClr val="FFC000"/>
              </a:solidFill>
              <a:latin typeface="+mj-ea"/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042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六度波羅密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二、持戒：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持戒</a:t>
            </a:r>
            <a:r>
              <a:rPr lang="zh-TW" altLang="en-US" sz="4000" dirty="0">
                <a:ea typeface="全真細隸書" panose="02010609000101010101" pitchFamily="49" charset="-120"/>
              </a:rPr>
              <a:t>，可度毀犯； 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有</a:t>
            </a:r>
            <a:r>
              <a:rPr lang="zh-TW" altLang="en-US" sz="4000" dirty="0">
                <a:ea typeface="全真細隸書" panose="02010609000101010101" pitchFamily="49" charset="-120"/>
              </a:rPr>
              <a:t>止惡修善的意義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行</a:t>
            </a:r>
            <a:r>
              <a:rPr lang="zh-TW" altLang="en-US" sz="4000" dirty="0">
                <a:ea typeface="全真細隸書" panose="02010609000101010101" pitchFamily="49" charset="-120"/>
              </a:rPr>
              <a:t>大乘菩薩道，不但是消極的戒惡，更應積極的為善，以淨化身、口、意諸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業。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因</a:t>
            </a:r>
            <a:r>
              <a:rPr lang="zh-TW" altLang="en-US" sz="4000" dirty="0">
                <a:ea typeface="全真細隸書" panose="02010609000101010101" pitchFamily="49" charset="-120"/>
              </a:rPr>
              <a:t>持戒使真如佛性逐漸顯露，而不為妄想執著所纏縛。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230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六度波羅密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latin typeface="+mj-ea"/>
                <a:ea typeface="+mj-ea"/>
              </a:rPr>
              <a:t>《</a:t>
            </a:r>
            <a:r>
              <a:rPr lang="zh-TW" altLang="en-US" sz="3600" dirty="0">
                <a:ea typeface="全真細隸書" panose="02010609000101010101" pitchFamily="49" charset="-120"/>
              </a:rPr>
              <a:t>大智度論</a:t>
            </a:r>
            <a:r>
              <a:rPr lang="en-US" altLang="zh-TW" sz="3600" dirty="0">
                <a:latin typeface="+mj-ea"/>
                <a:ea typeface="+mj-ea"/>
              </a:rPr>
              <a:t>》</a:t>
            </a:r>
            <a:r>
              <a:rPr lang="zh-TW" altLang="en-US" sz="3600" dirty="0">
                <a:ea typeface="全真細隸書" panose="02010609000101010101" pitchFamily="49" charset="-120"/>
              </a:rPr>
              <a:t>云：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大惡病中，戒為良藥。大恐怖中，戒為守護。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古德云：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道在紅塵鬧市修，全憑五戒做根由。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由此</a:t>
            </a:r>
            <a:r>
              <a:rPr lang="zh-TW" altLang="en-US" sz="3600" dirty="0">
                <a:ea typeface="全真細隸書" panose="02010609000101010101" pitchFamily="49" charset="-120"/>
              </a:rPr>
              <a:t>可知，持戒能遠離墮落的因緣。釋迦牟尼佛入涅槃時，囑咐後世弟子當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以戒為師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，修行人依戒而住，則能遠離惡行。</a:t>
            </a:r>
          </a:p>
        </p:txBody>
      </p:sp>
    </p:spTree>
    <p:extLst>
      <p:ext uri="{BB962C8B-B14F-4D97-AF65-F5344CB8AC3E}">
        <p14:creationId xmlns:p14="http://schemas.microsoft.com/office/powerpoint/2010/main" val="180298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六度波羅密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佛陀說持戒有十種利益：</a:t>
            </a: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使</a:t>
            </a:r>
            <a:r>
              <a:rPr lang="zh-TW" altLang="en-US" sz="3600" dirty="0">
                <a:ea typeface="全真細隸書" panose="02010609000101010101" pitchFamily="49" charset="-120"/>
              </a:rPr>
              <a:t>道場吉祥和諧 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能</a:t>
            </a:r>
            <a:r>
              <a:rPr lang="zh-TW" altLang="en-US" sz="3600" dirty="0">
                <a:ea typeface="全真細隸書" panose="02010609000101010101" pitchFamily="49" charset="-120"/>
              </a:rPr>
              <a:t>接引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眾生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能</a:t>
            </a:r>
            <a:r>
              <a:rPr lang="zh-TW" altLang="en-US" sz="3600" dirty="0">
                <a:ea typeface="全真細隸書" panose="02010609000101010101" pitchFamily="49" charset="-120"/>
              </a:rPr>
              <a:t>調伏惡心    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使</a:t>
            </a:r>
            <a:r>
              <a:rPr lang="zh-TW" altLang="en-US" sz="3600" dirty="0">
                <a:ea typeface="全真細隸書" panose="02010609000101010101" pitchFamily="49" charset="-120"/>
              </a:rPr>
              <a:t>慚愧者轉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沒有</a:t>
            </a:r>
            <a:r>
              <a:rPr lang="zh-TW" altLang="en-US" sz="3600" dirty="0">
                <a:ea typeface="全真細隸書" panose="02010609000101010101" pitchFamily="49" charset="-120"/>
              </a:rPr>
              <a:t>現在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煩惱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沒有</a:t>
            </a:r>
            <a:r>
              <a:rPr lang="zh-TW" altLang="en-US" sz="3600" dirty="0">
                <a:ea typeface="全真細隸書" panose="02010609000101010101" pitchFamily="49" charset="-120"/>
              </a:rPr>
              <a:t>未來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煩惱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能</a:t>
            </a:r>
            <a:r>
              <a:rPr lang="zh-TW" altLang="en-US" sz="3600" dirty="0">
                <a:ea typeface="全真細隸書" panose="02010609000101010101" pitchFamily="49" charset="-120"/>
              </a:rPr>
              <a:t>令不信者生信</a:t>
            </a: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能</a:t>
            </a:r>
            <a:r>
              <a:rPr lang="zh-TW" altLang="en-US" sz="3600" dirty="0">
                <a:ea typeface="全真細隸書" panose="02010609000101010101" pitchFamily="49" charset="-120"/>
              </a:rPr>
              <a:t>令已信者增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信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能</a:t>
            </a:r>
            <a:r>
              <a:rPr lang="zh-TW" altLang="en-US" sz="3600" dirty="0">
                <a:ea typeface="全真細隸書" panose="02010609000101010101" pitchFamily="49" charset="-120"/>
              </a:rPr>
              <a:t>令清靜心不失</a:t>
            </a: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能</a:t>
            </a:r>
            <a:r>
              <a:rPr lang="zh-TW" altLang="en-US" sz="3600" dirty="0">
                <a:ea typeface="全真細隸書" panose="02010609000101010101" pitchFamily="49" charset="-120"/>
              </a:rPr>
              <a:t>令正法永住</a:t>
            </a:r>
          </a:p>
        </p:txBody>
      </p:sp>
    </p:spTree>
    <p:extLst>
      <p:ext uri="{BB962C8B-B14F-4D97-AF65-F5344CB8AC3E}">
        <p14:creationId xmlns:p14="http://schemas.microsoft.com/office/powerpoint/2010/main" val="91651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六度波羅密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天道弟子之持戒：</a:t>
            </a:r>
            <a:r>
              <a:rPr lang="zh-TW" altLang="en-US" sz="3600" dirty="0">
                <a:ea typeface="全真細隸書" panose="02010609000101010101" pitchFamily="49" charset="-120"/>
              </a:rPr>
              <a:t>守而無守，就如同孔老夫子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隨心所欲而不愈矩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佛教之守戒</a:t>
            </a:r>
            <a:r>
              <a:rPr lang="zh-TW" altLang="en-US" sz="3600" dirty="0">
                <a:ea typeface="全真細隸書" panose="02010609000101010101" pitchFamily="49" charset="-120"/>
              </a:rPr>
              <a:t>：在家者受持三皈、五戒，出家沙彌受持十戒，比丘受持二百五十戒，比丘尼受持三百四十八戒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位老道親的比喻</a:t>
            </a:r>
            <a:r>
              <a:rPr lang="zh-TW" altLang="en-US" sz="3600" dirty="0">
                <a:ea typeface="全真細隸書" panose="02010609000101010101" pitchFamily="49" charset="-120"/>
              </a:rPr>
              <a:t>：六法全書，對守法者是無用的。</a:t>
            </a:r>
            <a:r>
              <a:rPr lang="zh-TW" altLang="en-US" dirty="0">
                <a:ea typeface="新細明體" panose="02020500000000000000" pitchFamily="18" charset="-120"/>
              </a:rPr>
              <a:t>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123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六度波羅密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三、忍辱：</a:t>
            </a:r>
            <a:r>
              <a:rPr lang="zh-TW" altLang="en-US" sz="4000" dirty="0">
                <a:ea typeface="全真細隸書" panose="02010609000101010101" pitchFamily="49" charset="-120"/>
              </a:rPr>
              <a:t>可度瞋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恚，忍辱就是忍耐。謂</a:t>
            </a:r>
            <a:r>
              <a:rPr lang="zh-TW" altLang="en-US" sz="4000" dirty="0">
                <a:ea typeface="全真細隸書" panose="02010609000101010101" pitchFamily="49" charset="-120"/>
              </a:rPr>
              <a:t>內心能安忍他人的侮辱惱害或自身苦境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學佛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之人，心不隨外境所轉，</a:t>
            </a:r>
            <a:r>
              <a:rPr lang="zh-TW" altLang="en-US" sz="4000" dirty="0">
                <a:ea typeface="全真細隸書" panose="02010609000101010101" pitchFamily="49" charset="-120"/>
              </a:rPr>
              <a:t>瞋風不動，喜風不搖，無論遇順境或逆境，皆能忍耐，如如不動，即得具足忍辱波羅蜜</a:t>
            </a:r>
          </a:p>
        </p:txBody>
      </p:sp>
    </p:spTree>
    <p:extLst>
      <p:ext uri="{BB962C8B-B14F-4D97-AF65-F5344CB8AC3E}">
        <p14:creationId xmlns:p14="http://schemas.microsoft.com/office/powerpoint/2010/main" val="384438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六度波羅密  悟見講</a:t>
            </a:r>
            <a:endParaRPr lang="zh-TW" altLang="en-US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忍辱，</a:t>
            </a:r>
            <a:r>
              <a:rPr lang="zh-TW" altLang="en-US" sz="4000" dirty="0">
                <a:ea typeface="全真細隸書" panose="02010609000101010101" pitchFamily="49" charset="-120"/>
              </a:rPr>
              <a:t>不但是忍別人給予的辱，同時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更要忍自己所遭遇的境</a:t>
            </a: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。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要</a:t>
            </a:r>
            <a:r>
              <a:rPr lang="zh-TW" altLang="en-US" sz="4000" dirty="0">
                <a:ea typeface="全真細隸書" panose="02010609000101010101" pitchFamily="49" charset="-120"/>
              </a:rPr>
              <a:t>於窮困病苦之逆境中，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忍</a:t>
            </a:r>
            <a:r>
              <a:rPr lang="zh-TW" altLang="en-US" sz="4000" dirty="0">
                <a:ea typeface="全真細隸書" panose="02010609000101010101" pitchFamily="49" charset="-120"/>
              </a:rPr>
              <a:t>令頹喪卑鄙之念不生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；</a:t>
            </a:r>
            <a:endParaRPr lang="en-US" altLang="zh-TW" sz="4000" dirty="0" smtClean="0"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ea typeface="全真細隸書" panose="02010609000101010101" pitchFamily="49" charset="-120"/>
              </a:rPr>
              <a:t>於</a:t>
            </a:r>
            <a:r>
              <a:rPr lang="zh-TW" altLang="en-US" sz="4000" dirty="0">
                <a:ea typeface="全真細隸書" panose="02010609000101010101" pitchFamily="49" charset="-120"/>
              </a:rPr>
              <a:t>富貴順逆之順境中，</a:t>
            </a:r>
            <a:r>
              <a:rPr lang="zh-TW" altLang="en-US" sz="4000" dirty="0">
                <a:solidFill>
                  <a:srgbClr val="FFFF00"/>
                </a:solidFill>
                <a:ea typeface="全真細隸書" panose="02010609000101010101" pitchFamily="49" charset="-120"/>
              </a:rPr>
              <a:t>忍</a:t>
            </a:r>
            <a:r>
              <a:rPr lang="zh-TW" altLang="en-US" sz="4000" dirty="0">
                <a:ea typeface="全真細隸書" panose="02010609000101010101" pitchFamily="49" charset="-120"/>
              </a:rPr>
              <a:t>令驕矜沉迷之念不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生。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302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219</TotalTime>
  <Words>1321</Words>
  <Application>Microsoft Office PowerPoint</Application>
  <PresentationFormat>如螢幕大小 (16:9)</PresentationFormat>
  <Paragraphs>73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Franklin Gothic Book</vt:lpstr>
      <vt:lpstr>全真細隸書</vt:lpstr>
      <vt:lpstr>微軟正黑體</vt:lpstr>
      <vt:lpstr>新細明體</vt:lpstr>
      <vt:lpstr>Arial</vt:lpstr>
      <vt:lpstr>Wingdings 2</vt:lpstr>
      <vt:lpstr>科技</vt:lpstr>
      <vt:lpstr>六度波羅密  悟見講</vt:lpstr>
      <vt:lpstr>六度波羅密  悟見講</vt:lpstr>
      <vt:lpstr>六度波羅密  悟見講</vt:lpstr>
      <vt:lpstr>六度波羅密  悟見講</vt:lpstr>
      <vt:lpstr>六度波羅密  悟見講</vt:lpstr>
      <vt:lpstr>六度波羅密  悟見講</vt:lpstr>
      <vt:lpstr>六度波羅密  悟見講</vt:lpstr>
      <vt:lpstr>六度波羅密  悟見講</vt:lpstr>
      <vt:lpstr>六度波羅密  悟見講</vt:lpstr>
      <vt:lpstr>六度波羅密  悟見講</vt:lpstr>
      <vt:lpstr>六度波羅密  悟見講</vt:lpstr>
      <vt:lpstr>六度波羅密  悟見講</vt:lpstr>
      <vt:lpstr>六度波羅密  悟見講</vt:lpstr>
      <vt:lpstr>六度波羅密  悟見講</vt:lpstr>
      <vt:lpstr>六度波羅密  悟見講</vt:lpstr>
      <vt:lpstr>六度波羅密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70</cp:revision>
  <dcterms:created xsi:type="dcterms:W3CDTF">2014-02-15T05:50:45Z</dcterms:created>
  <dcterms:modified xsi:type="dcterms:W3CDTF">2016-03-19T04:56:20Z</dcterms:modified>
</cp:coreProperties>
</file>