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303" r:id="rId4"/>
    <p:sldId id="302" r:id="rId5"/>
    <p:sldId id="301" r:id="rId6"/>
    <p:sldId id="300" r:id="rId7"/>
    <p:sldId id="299" r:id="rId8"/>
    <p:sldId id="298" r:id="rId9"/>
    <p:sldId id="297" r:id="rId10"/>
    <p:sldId id="296" r:id="rId11"/>
    <p:sldId id="295" r:id="rId12"/>
    <p:sldId id="29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濟公</a:t>
            </a:r>
            <a:r>
              <a:rPr lang="zh-TW" altLang="en-US" sz="40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老師慈語 八正道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世</a:t>
            </a:r>
            <a:r>
              <a:rPr lang="zh-TW" altLang="en-US" sz="3600" dirty="0">
                <a:ea typeface="金梅新毛筆楷書" panose="02010609000101010101" pitchFamily="49" charset="-120"/>
              </a:rPr>
              <a:t>尊證道之後，大轉法輪，雖然佛法浩瀚博大精深，但以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聖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正道，稱為最中肯易學之法，</a:t>
            </a:r>
            <a:r>
              <a:rPr lang="zh-TW" altLang="en-US" sz="3600" dirty="0">
                <a:ea typeface="金梅新毛筆楷書" panose="02010609000101010101" pitchFamily="49" charset="-120"/>
              </a:rPr>
              <a:t>白陽弟子修參道學，亦不可不知此者。八聖道即正見、正思、正語、正業、正命、正精進與正念、正定。</a:t>
            </a: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結論</a:t>
            </a:r>
            <a:endParaRPr lang="en-US" altLang="zh-TW" sz="40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4000" dirty="0" smtClean="0">
                <a:ea typeface="金梅新毛筆楷書" panose="02010609000101010101" pitchFamily="49" charset="-120"/>
              </a:rPr>
              <a:t>八</a:t>
            </a:r>
            <a:r>
              <a:rPr lang="zh-TW" altLang="en-US" sz="4000" dirty="0">
                <a:ea typeface="金梅新毛筆楷書" panose="02010609000101010101" pitchFamily="49" charset="-120"/>
              </a:rPr>
              <a:t>聖道實為修子自觀自照之明燈，若能依此、修此，可獲大益，</a:t>
            </a:r>
            <a:r>
              <a:rPr lang="zh-TW" altLang="en-US" sz="4000" dirty="0" smtClean="0">
                <a:ea typeface="金梅新毛筆楷書" panose="02010609000101010101" pitchFamily="49" charset="-120"/>
              </a:rPr>
              <a:t>何樂不為</a:t>
            </a:r>
            <a:endParaRPr lang="en-US" altLang="zh-TW" sz="4000" dirty="0" smtClean="0">
              <a:ea typeface="金梅新毛筆楷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4000" dirty="0">
                <a:ea typeface="金梅新毛筆楷書" panose="02010609000101010101" pitchFamily="49" charset="-120"/>
              </a:rPr>
              <a:t> </a:t>
            </a:r>
            <a:r>
              <a:rPr lang="zh-TW" altLang="en-US" sz="4000" dirty="0" smtClean="0">
                <a:ea typeface="金梅新毛筆楷書" panose="02010609000101010101" pitchFamily="49" charset="-120"/>
              </a:rPr>
              <a:t>  ？</a:t>
            </a:r>
            <a:endParaRPr lang="zh-TW" altLang="en-US" sz="4000" dirty="0">
              <a:ea typeface="金梅新毛筆楷書" panose="02010609000101010101" pitchFamily="49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4683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27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63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見者</a:t>
            </a:r>
            <a:r>
              <a:rPr lang="zh-TW" altLang="en-US" dirty="0">
                <a:ea typeface="金梅新毛筆楷書" panose="02010609000101010101" pitchFamily="49" charset="-120"/>
              </a:rPr>
              <a:t>，佛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云</a:t>
            </a:r>
            <a:r>
              <a:rPr lang="zh-TW" altLang="en-US" dirty="0">
                <a:latin typeface="+mj-ea"/>
              </a:rPr>
              <a:t>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見</a:t>
            </a:r>
            <a:r>
              <a:rPr lang="zh-TW" altLang="en-US" dirty="0">
                <a:ea typeface="金梅新毛筆楷書" panose="02010609000101010101" pitchFamily="49" charset="-120"/>
              </a:rPr>
              <a:t>無所見是為正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見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又云：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見諸相非相即見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如來</a:t>
            </a:r>
            <a:r>
              <a:rPr lang="zh-TW" altLang="en-US" dirty="0">
                <a:latin typeface="+mj-ea"/>
              </a:rPr>
              <a:t>」 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此</a:t>
            </a:r>
            <a:r>
              <a:rPr lang="zh-TW" altLang="en-US" dirty="0">
                <a:ea typeface="金梅新毛筆楷書" panose="02010609000101010101" pitchFamily="49" charset="-120"/>
              </a:rPr>
              <a:t>正見以白話解釋之，即謂正確地觀照事、人、我、法、相也。凡人每以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我識</a:t>
            </a:r>
            <a:r>
              <a:rPr lang="zh-TW" altLang="en-US" dirty="0">
                <a:latin typeface="+mj-ea"/>
                <a:ea typeface="+mj-ea"/>
              </a:rPr>
              <a:t>」，「</a:t>
            </a:r>
            <a:r>
              <a:rPr lang="zh-TW" altLang="en-US" dirty="0">
                <a:ea typeface="金梅新毛筆楷書" panose="02010609000101010101" pitchFamily="49" charset="-120"/>
              </a:rPr>
              <a:t>六根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做為判斷一切事理的憑準。於是隨相轉念，尤其以自我</a:t>
            </a:r>
            <a:r>
              <a:rPr lang="zh-TW" altLang="en-US" dirty="0">
                <a:latin typeface="+mj-ea"/>
                <a:ea typeface="+mj-ea"/>
              </a:rPr>
              <a:t>（</a:t>
            </a:r>
            <a:r>
              <a:rPr lang="zh-TW" altLang="en-US" dirty="0">
                <a:ea typeface="金梅新毛筆楷書" panose="02010609000101010101" pitchFamily="49" charset="-120"/>
              </a:rPr>
              <a:t>私心</a:t>
            </a:r>
            <a:r>
              <a:rPr lang="zh-TW" altLang="en-US" dirty="0">
                <a:latin typeface="+mj-ea"/>
                <a:ea typeface="+mj-ea"/>
              </a:rPr>
              <a:t>）</a:t>
            </a:r>
            <a:r>
              <a:rPr lang="zh-TW" altLang="en-US" dirty="0">
                <a:ea typeface="金梅新毛筆楷書" panose="02010609000101010101" pitchFamily="49" charset="-120"/>
              </a:rPr>
              <a:t>為中心之立場，分隔了大我與真我之合一。於是三毒五蘊因之而生。故六祖云：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不思善、不思惡，即與麼時，那個是明上座本來面目？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惠明言下大悟。此者正見使然也，能正見者，何懼不能見性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？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思者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，正念也，正心也。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達摩西來一字無，全憑心地用功夫。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此意在勉人需於正思用功夫也。正思亦可謂正確之思惟。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道心惟微，人心惟危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，故修子必於思想上以道心調人心，以道心克慾心也。所謂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聖人求心不求佛，愚人求佛不求心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，其意即此也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02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語者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，正確表達以道德真理為依據之理論。天地無言，唯賴人語。故修子本身應培養對道德真理之認識，尤其擔當承先啟後之神聖任務者，對道義道史上應隨時隨地提示給大眾，此亦維護正法，同助天盤也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！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56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業者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，正確之行為也。凡為修士必有規戒可循，聖人以道設教，匡扶人類行為不至越軌。故而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己所不欲，勿施於人。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進一步應該事事以利他為主，利他即是仁愛精神，由小及大而為博愛、天下為公。是故修士於初修之時循規蹈矩，日久功深，則為所欲為皆不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踰</a:t>
            </a:r>
            <a:r>
              <a:rPr lang="zh-TW" altLang="en-US" sz="3600" dirty="0">
                <a:ea typeface="金梅新毛筆楷書" panose="02010609000101010101" pitchFamily="49" charset="-120"/>
              </a:rPr>
              <a:t>矩也。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937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命者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正確之靈命、天命、性命、生命、使命、壽命也。上帝為靈命之源，人類皆秉天命賦性而生，人人均負神聖使命，藉著身心之生命融會理、氣、象於因緣之中。故修子由日常生活之中領悟生命之實相，行使因緣之使命，終究達於天人合一之天命，皈回靈命之源也。</a:t>
            </a: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51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精進者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君子自強不息之意。博學、審問、慎思、明辨、篤行、則腳踏實地，心悟佛意，有過懺悔，有功不彰，一切盡其在我，量力而為，不可勉強而失自然，或偃苗助長，造成身心之傷害也。要知大乘佛子乃是世世願行菩薩道者，於精進中不疾不徐，無為而為，無求無執，如此方是正精進也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346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</a:t>
            </a:r>
            <a:r>
              <a:rPr lang="zh-TW" altLang="en-US" sz="40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念者</a:t>
            </a:r>
            <a:r>
              <a:rPr lang="zh-TW" altLang="en-US" sz="4000" dirty="0">
                <a:ea typeface="金梅新毛筆楷書" panose="02010609000101010101" pitchFamily="49" charset="-120"/>
              </a:rPr>
              <a:t>正心，亦是覺心菩提，佛之掃三心、飛四相，儒之格物致知；道之清心寡慾者是也。如是則人慾盡而天理行，習染一除，本性可見也！修子必持平等、至善、慈悲則達正念。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672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金梅新毛筆楷書" panose="02010609000101010101" pitchFamily="49" charset="-120"/>
              </a:rPr>
              <a:t>濟公老師慈語 八正道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正定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者</a:t>
            </a:r>
            <a:r>
              <a:rPr lang="zh-TW" altLang="en-US" sz="3600" dirty="0">
                <a:ea typeface="金梅新毛筆楷書" panose="02010609000101010101" pitchFamily="49" charset="-120"/>
              </a:rPr>
              <a:t>，自性無散亂之意也。此境與戒、慧同體，故修子由戒入手，由慧啟門，皆可達於正定。依信、願、行三者同步而進，自能了然大道奧義，而立金剛定正信，持此信力，即可不受外界變幻不定之現象所動搖，如此辦道如意，修道安穩矣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！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842996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913</Words>
  <Application>Microsoft Office PowerPoint</Application>
  <PresentationFormat>如螢幕大小 (16:9)</PresentationFormat>
  <Paragraphs>24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 濟公老師慈語 八正道 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  <vt:lpstr>濟公老師慈語 八正道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51</cp:revision>
  <dcterms:created xsi:type="dcterms:W3CDTF">2014-02-15T05:50:45Z</dcterms:created>
  <dcterms:modified xsi:type="dcterms:W3CDTF">2016-03-04T01:22:32Z</dcterms:modified>
</cp:coreProperties>
</file>