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0" r:id="rId2"/>
    <p:sldId id="296" r:id="rId3"/>
    <p:sldId id="309" r:id="rId4"/>
    <p:sldId id="298" r:id="rId5"/>
    <p:sldId id="306" r:id="rId6"/>
    <p:sldId id="305" r:id="rId7"/>
    <p:sldId id="303" r:id="rId8"/>
    <p:sldId id="308" r:id="rId9"/>
    <p:sldId id="297" r:id="rId10"/>
    <p:sldId id="301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五大犧牲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一、何謂五大犧牲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五大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犧牲，乃修道士成佛之階梯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一</a:t>
            </a:r>
            <a:r>
              <a:rPr lang="zh-TW" altLang="en-US" sz="3600" dirty="0">
                <a:ea typeface="全真細隸書" panose="02010609000101010101" pitchFamily="49" charset="-120"/>
              </a:rPr>
              <a:t>、犧牲財產淨盡為大義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二</a:t>
            </a:r>
            <a:r>
              <a:rPr lang="zh-TW" altLang="en-US" sz="3600" dirty="0">
                <a:ea typeface="全真細隸書" panose="02010609000101010101" pitchFamily="49" charset="-120"/>
              </a:rPr>
              <a:t>、犧牲名譽難堪為大仁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三</a:t>
            </a:r>
            <a:r>
              <a:rPr lang="zh-TW" altLang="en-US" sz="3600" dirty="0">
                <a:ea typeface="全真細隸書" panose="02010609000101010101" pitchFamily="49" charset="-120"/>
              </a:rPr>
              <a:t>、犧牲家族情愛為大慈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四</a:t>
            </a:r>
            <a:r>
              <a:rPr lang="zh-TW" altLang="en-US" sz="3600" dirty="0">
                <a:ea typeface="全真細隸書" panose="02010609000101010101" pitchFamily="49" charset="-120"/>
              </a:rPr>
              <a:t>、犧牲生命不顧為大勇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五</a:t>
            </a:r>
            <a:r>
              <a:rPr lang="zh-TW" altLang="en-US" sz="3600" dirty="0">
                <a:ea typeface="全真細隸書" panose="02010609000101010101" pitchFamily="49" charset="-120"/>
              </a:rPr>
              <a:t>、犧牲功果不計為大智。</a:t>
            </a:r>
          </a:p>
        </p:txBody>
      </p:sp>
    </p:spTree>
    <p:extLst>
      <p:ext uri="{BB962C8B-B14F-4D97-AF65-F5344CB8AC3E}">
        <p14:creationId xmlns:p14="http://schemas.microsoft.com/office/powerpoint/2010/main" val="298006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五大犧牲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師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尊：</a:t>
            </a:r>
            <a:endParaRPr lang="en-US" altLang="zh-TW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這一</a:t>
            </a:r>
            <a:r>
              <a:rPr lang="zh-TW" altLang="en-US" dirty="0">
                <a:ea typeface="全真細隸書" panose="02010609000101010101" pitchFamily="49" charset="-120"/>
              </a:rPr>
              <a:t>次三期事</a:t>
            </a:r>
            <a:r>
              <a:rPr lang="zh-TW" altLang="en-US" dirty="0" smtClean="0">
                <a:ea typeface="全真細隸書" panose="02010609000101010101" pitchFamily="49" charset="-120"/>
              </a:rPr>
              <a:t>驚天動地，不管</a:t>
            </a:r>
            <a:r>
              <a:rPr lang="zh-TW" altLang="en-US" dirty="0">
                <a:ea typeface="全真細隸書" panose="02010609000101010101" pitchFamily="49" charset="-120"/>
              </a:rPr>
              <a:t>仙或是佛倒裝下世，重建立三期功依功定果。不管人或是仙爲道而辦，仍然是不差移特賜品蓮。不分你前世仙或佛或神，不分你前世人或畜或鬼。這一次三期劫重立奇功，皆可成仙佛祖返回</a:t>
            </a:r>
            <a:r>
              <a:rPr lang="zh-TW" altLang="en-US" dirty="0" smtClean="0">
                <a:ea typeface="全真細隸書" panose="02010609000101010101" pitchFamily="49" charset="-120"/>
              </a:rPr>
              <a:t>理天。</a:t>
            </a:r>
            <a:r>
              <a:rPr lang="zh-TW" altLang="en-US" dirty="0">
                <a:ea typeface="全真細隸書" panose="02010609000101010101" pitchFamily="49" charset="-120"/>
              </a:rPr>
              <a:t> </a:t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739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五大犧牲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96544"/>
          </a:xfrm>
        </p:spPr>
        <p:txBody>
          <a:bodyPr>
            <a:normAutofit fontScale="40000" lnSpcReduction="20000"/>
          </a:bodyPr>
          <a:lstStyle/>
          <a:p>
            <a:r>
              <a:rPr lang="zh-TW" altLang="en-US" sz="88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二、修道要犧牲奉獻</a:t>
            </a:r>
            <a:endParaRPr lang="en-US" altLang="zh-TW" sz="88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8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皇</a:t>
            </a:r>
            <a:r>
              <a:rPr lang="zh-TW" altLang="en-US" sz="8500" dirty="0">
                <a:solidFill>
                  <a:srgbClr val="FFC000"/>
                </a:solidFill>
                <a:ea typeface="全真細隸書" panose="02010609000101010101" pitchFamily="49" charset="-120"/>
              </a:rPr>
              <a:t>母慈訓</a:t>
            </a:r>
            <a:r>
              <a:rPr lang="zh-TW" altLang="en-US" sz="8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8500" dirty="0" smtClean="0">
                <a:ea typeface="全真細隸書" panose="02010609000101010101" pitchFamily="49" charset="-120"/>
              </a:rPr>
              <a:t>凡</a:t>
            </a:r>
            <a:r>
              <a:rPr lang="zh-TW" altLang="en-US" sz="8500" dirty="0">
                <a:ea typeface="全真細隸書" panose="02010609000101010101" pitchFamily="49" charset="-120"/>
              </a:rPr>
              <a:t>為道中犧牲者，定證無上大涅槃</a:t>
            </a:r>
            <a:r>
              <a:rPr lang="zh-TW" altLang="en-US" sz="8500" dirty="0" smtClean="0">
                <a:ea typeface="全真細隸書" panose="02010609000101010101" pitchFamily="49" charset="-120"/>
              </a:rPr>
              <a:t>。</a:t>
            </a:r>
            <a:endParaRPr lang="en-US" altLang="zh-TW" sz="8500" dirty="0" smtClean="0">
              <a:ea typeface="全真細隸書" panose="02010609000101010101" pitchFamily="49" charset="-120"/>
            </a:endParaRPr>
          </a:p>
          <a:p>
            <a:r>
              <a:rPr lang="zh-TW" altLang="en-US" sz="8500" dirty="0">
                <a:solidFill>
                  <a:srgbClr val="FFC000"/>
                </a:solidFill>
                <a:ea typeface="全真細隸書" panose="02010609000101010101" pitchFamily="49" charset="-120"/>
              </a:rPr>
              <a:t>活佛師尊說過</a:t>
            </a:r>
            <a:r>
              <a:rPr lang="zh-TW" altLang="en-US" sz="8500" dirty="0" smtClean="0">
                <a:ea typeface="全真細隸書" panose="02010609000101010101" pitchFamily="49" charset="-120"/>
              </a:rPr>
              <a:t>：一天</a:t>
            </a:r>
            <a:r>
              <a:rPr lang="zh-TW" altLang="en-US" sz="8500" dirty="0">
                <a:ea typeface="全真細隸書" panose="02010609000101010101" pitchFamily="49" charset="-120"/>
              </a:rPr>
              <a:t>拿兩小時去修道，則成佛有餘</a:t>
            </a:r>
            <a:r>
              <a:rPr lang="zh-TW" altLang="en-US" sz="8500" dirty="0" smtClean="0">
                <a:ea typeface="全真細隸書" panose="02010609000101010101" pitchFamily="49" charset="-120"/>
              </a:rPr>
              <a:t>。</a:t>
            </a:r>
            <a:endParaRPr lang="en-US" altLang="zh-TW" sz="8500" dirty="0" smtClean="0">
              <a:ea typeface="全真細隸書" panose="02010609000101010101" pitchFamily="49" charset="-120"/>
            </a:endParaRPr>
          </a:p>
          <a:p>
            <a:r>
              <a:rPr lang="zh-TW" altLang="en-US" sz="8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師尊說</a:t>
            </a:r>
            <a:r>
              <a:rPr lang="zh-TW" altLang="en-US" sz="8500" dirty="0" smtClean="0">
                <a:ea typeface="全真細隸書" panose="02010609000101010101" pitchFamily="49" charset="-120"/>
              </a:rPr>
              <a:t>：成</a:t>
            </a:r>
            <a:r>
              <a:rPr lang="zh-TW" altLang="en-US" sz="8500" dirty="0">
                <a:ea typeface="全真細隸書" panose="02010609000101010101" pitchFamily="49" charset="-120"/>
              </a:rPr>
              <a:t>聖成賢無他法，除了犧牲二字別無他法</a:t>
            </a:r>
            <a:r>
              <a:rPr lang="zh-TW" altLang="en-US" sz="8500" dirty="0" smtClean="0">
                <a:ea typeface="全真細隸書" panose="02010609000101010101" pitchFamily="49" charset="-120"/>
              </a:rPr>
              <a:t>。</a:t>
            </a:r>
            <a:endParaRPr lang="en-US" altLang="zh-TW" sz="8500" dirty="0" smtClean="0">
              <a:ea typeface="全真細隸書" panose="02010609000101010101" pitchFamily="49" charset="-120"/>
            </a:endParaRPr>
          </a:p>
          <a:p>
            <a:r>
              <a:rPr lang="zh-TW" altLang="en-US" sz="8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師尊：</a:t>
            </a:r>
            <a:r>
              <a:rPr lang="zh-TW" altLang="en-US" sz="8500" dirty="0" smtClean="0">
                <a:ea typeface="全真細隸書" panose="02010609000101010101" pitchFamily="49" charset="-120"/>
              </a:rPr>
              <a:t> 無窮</a:t>
            </a:r>
            <a:r>
              <a:rPr lang="zh-TW" altLang="en-US" sz="8500" dirty="0">
                <a:ea typeface="全真細隸書" panose="02010609000101010101" pitchFamily="49" charset="-120"/>
              </a:rPr>
              <a:t>快樂只一個，是什麽？捨己爲人</a:t>
            </a:r>
            <a:r>
              <a:rPr lang="zh-TW" altLang="en-US" sz="8500" dirty="0" smtClean="0">
                <a:ea typeface="全真細隸書" panose="02010609000101010101" pitchFamily="49" charset="-120"/>
              </a:rPr>
              <a:t>！</a:t>
            </a:r>
            <a:endParaRPr lang="en-US" altLang="zh-TW" sz="8500" dirty="0" smtClean="0">
              <a:ea typeface="全真細隸書" panose="02010609000101010101" pitchFamily="49" charset="-120"/>
            </a:endParaRPr>
          </a:p>
          <a:p>
            <a:r>
              <a:rPr lang="zh-TW" altLang="en-US" sz="8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師尊：</a:t>
            </a:r>
            <a:r>
              <a:rPr lang="zh-TW" altLang="en-US" sz="8500" dirty="0" smtClean="0">
                <a:ea typeface="全真細隸書" panose="02010609000101010101" pitchFamily="49" charset="-120"/>
              </a:rPr>
              <a:t>做</a:t>
            </a:r>
            <a:r>
              <a:rPr lang="zh-TW" altLang="en-US" sz="8500" dirty="0">
                <a:ea typeface="全真細隸書" panose="02010609000101010101" pitchFamily="49" charset="-120"/>
              </a:rPr>
              <a:t>佛陀有妙竅，捨</a:t>
            </a:r>
            <a:r>
              <a:rPr lang="zh-TW" altLang="en-US" sz="8500" dirty="0" smtClean="0">
                <a:ea typeface="全真細隸書" panose="02010609000101010101" pitchFamily="49" charset="-120"/>
              </a:rPr>
              <a:t>已為眾第一</a:t>
            </a:r>
            <a:r>
              <a:rPr lang="zh-TW" altLang="en-US" sz="8500" dirty="0">
                <a:ea typeface="全真細隸書" panose="02010609000101010101" pitchFamily="49" charset="-120"/>
              </a:rPr>
              <a:t>招，然後嘛！慈悲爲懷救迷僚啊！救迷僚！</a:t>
            </a:r>
            <a:br>
              <a:rPr lang="zh-TW" altLang="en-US" sz="8500" dirty="0">
                <a:ea typeface="全真細隸書" panose="02010609000101010101" pitchFamily="49" charset="-120"/>
              </a:rPr>
            </a:br>
            <a:r>
              <a:rPr lang="zh-TW" altLang="en-US" sz="6500" dirty="0">
                <a:ea typeface="全真細隸書" panose="02010609000101010101" pitchFamily="49" charset="-120"/>
              </a:rPr>
              <a:t/>
            </a:r>
            <a:br>
              <a:rPr lang="zh-TW" altLang="en-US" sz="6500" dirty="0">
                <a:ea typeface="全真細隸書" panose="02010609000101010101" pitchFamily="49" charset="-120"/>
              </a:rPr>
            </a:br>
            <a:endParaRPr lang="en-US" altLang="zh-TW" sz="6500" dirty="0" smtClean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五大犧牲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恩師說</a:t>
            </a:r>
            <a:r>
              <a:rPr lang="zh-TW" altLang="en-US" sz="3900" dirty="0">
                <a:ea typeface="全真細隸書" panose="02010609000101010101" pitchFamily="49" charset="-120"/>
              </a:rPr>
              <a:t>：大犧牲大得， 小犧牲小得，不犧牲不得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活佛師尊曰</a:t>
            </a:r>
            <a:r>
              <a:rPr lang="zh-TW" altLang="en-US" sz="3900" dirty="0">
                <a:ea typeface="全真細隸書" panose="02010609000101010101" pitchFamily="49" charset="-120"/>
              </a:rPr>
              <a:t>： 自古那有聖賢仙佛不耐煎熬啊！自古那有前輩大德不有犧牲啊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！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師尊曰</a:t>
            </a:r>
            <a:r>
              <a:rPr lang="zh-TW" altLang="en-US" sz="3900" dirty="0">
                <a:ea typeface="全真細隸書" panose="02010609000101010101" pitchFamily="49" charset="-120"/>
              </a:rPr>
              <a:t>： 徒兒們奉獻出你的時間，就有千百萬人能沾到光榮，是千百萬人能得到天恩的浩瀚，能求道、能修道、能回天啊！咱們自己犧牲又如何呢？犧牲不過是一個自己，但是卻可以救渡百個人、千個人啊！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901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五大犧牲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4400" dirty="0">
                <a:solidFill>
                  <a:srgbClr val="FFFF00"/>
                </a:solidFill>
                <a:ea typeface="全真細隸書" panose="02010609000101010101" pitchFamily="49" charset="-120"/>
              </a:rPr>
              <a:t>三、師尊的五大犧牲</a:t>
            </a:r>
            <a:endParaRPr lang="en-US" altLang="zh-TW" sz="144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12800" dirty="0">
                <a:solidFill>
                  <a:srgbClr val="FFC000"/>
                </a:solidFill>
                <a:ea typeface="全真細隸書" panose="02010609000101010101" pitchFamily="49" charset="-120"/>
              </a:rPr>
              <a:t>我們師尊</a:t>
            </a:r>
            <a:r>
              <a:rPr lang="zh-TW" altLang="en-US" sz="12800" dirty="0">
                <a:ea typeface="全真細隸書" panose="02010609000101010101" pitchFamily="49" charset="-120"/>
              </a:rPr>
              <a:t>，為了救渡三曹靈性，不戀先天極樂之聖位，領受老母之命，倒裝降</a:t>
            </a:r>
            <a:r>
              <a:rPr lang="zh-TW" altLang="en-US" sz="12800" dirty="0" smtClean="0">
                <a:ea typeface="全真細隸書" panose="02010609000101010101" pitchFamily="49" charset="-120"/>
              </a:rPr>
              <a:t>世，</a:t>
            </a:r>
            <a:r>
              <a:rPr lang="zh-TW" altLang="en-US" sz="12800" dirty="0">
                <a:ea typeface="全真細隸書" panose="02010609000101010101" pitchFamily="49" charset="-120"/>
              </a:rPr>
              <a:t>駕慈舟，犧牲一切。</a:t>
            </a:r>
            <a:endParaRPr lang="en-US" altLang="zh-TW" sz="12800" dirty="0">
              <a:ea typeface="全真細隸書" panose="02010609000101010101" pitchFamily="49" charset="-120"/>
            </a:endParaRPr>
          </a:p>
          <a:p>
            <a:r>
              <a:rPr lang="zh-TW" altLang="en-US" sz="12800" dirty="0">
                <a:solidFill>
                  <a:srgbClr val="FFC000"/>
                </a:solidFill>
                <a:ea typeface="全真細隸書" panose="02010609000101010101" pitchFamily="49" charset="-120"/>
              </a:rPr>
              <a:t>到處尋找原人</a:t>
            </a:r>
            <a:r>
              <a:rPr lang="zh-TW" altLang="en-US" sz="12800" dirty="0">
                <a:ea typeface="全真細隸書" panose="02010609000101010101" pitchFamily="49" charset="-120"/>
              </a:rPr>
              <a:t>，歷盡一切辛酸，受盡各種魔難</a:t>
            </a:r>
            <a:r>
              <a:rPr lang="zh-TW" altLang="en-US" sz="12800" dirty="0" smtClean="0">
                <a:ea typeface="全真細隸書" panose="02010609000101010101" pitchFamily="49" charset="-120"/>
              </a:rPr>
              <a:t>，為</a:t>
            </a:r>
            <a:r>
              <a:rPr lang="zh-TW" altLang="en-US" sz="12800" dirty="0">
                <a:ea typeface="全真細隸書" panose="02010609000101010101" pitchFamily="49" charset="-120"/>
              </a:rPr>
              <a:t>辦末後收圓大事，挽救三曹原靈佛性，他老人家，受盡一切苦楚，終至筋疲力竭。</a:t>
            </a:r>
            <a:endParaRPr lang="en-US" altLang="zh-TW" sz="12800" dirty="0">
              <a:ea typeface="全真細隸書" panose="02010609000101010101" pitchFamily="49" charset="-120"/>
            </a:endParaRPr>
          </a:p>
          <a:p>
            <a:r>
              <a:rPr lang="zh-TW" altLang="en-US" sz="12800" dirty="0">
                <a:solidFill>
                  <a:srgbClr val="FFC000"/>
                </a:solidFill>
                <a:ea typeface="全真細隸書" panose="02010609000101010101" pitchFamily="49" charset="-120"/>
              </a:rPr>
              <a:t>結果我們的師尊老大人，落個累死</a:t>
            </a:r>
            <a:r>
              <a:rPr lang="zh-TW" altLang="en-US" sz="12800" dirty="0">
                <a:ea typeface="全真細隸書" panose="02010609000101010101" pitchFamily="49" charset="-120"/>
              </a:rPr>
              <a:t>，為道犧牲</a:t>
            </a:r>
            <a:r>
              <a:rPr lang="zh-TW" altLang="en-US" sz="12800" dirty="0" smtClean="0">
                <a:ea typeface="全真細隸書" panose="02010609000101010101" pitchFamily="49" charset="-120"/>
              </a:rPr>
              <a:t>，於</a:t>
            </a:r>
            <a:r>
              <a:rPr lang="zh-TW" altLang="en-US" sz="12800" dirty="0">
                <a:ea typeface="全真細隸書" panose="02010609000101010101" pitchFamily="49" charset="-120"/>
              </a:rPr>
              <a:t>民國三十六年八月中秋，溘然歸天，噩耗傳來，三曹震驚，真是山川含淚</a:t>
            </a:r>
            <a:r>
              <a:rPr lang="zh-TW" altLang="en-US" sz="14400" dirty="0">
                <a:ea typeface="全真細隸書" panose="02010609000101010101" pitchFamily="49" charset="-120"/>
              </a:rPr>
              <a:t>，草木興悲。</a:t>
            </a:r>
            <a:br>
              <a:rPr lang="zh-TW" altLang="en-US" sz="14400" dirty="0">
                <a:ea typeface="全真細隸書" panose="02010609000101010101" pitchFamily="49" charset="-120"/>
              </a:rPr>
            </a:br>
            <a:r>
              <a:rPr lang="zh-TW" altLang="en-US" sz="7600" dirty="0"/>
              <a:t/>
            </a:r>
            <a:br>
              <a:rPr lang="zh-TW" altLang="en-US" sz="7600" dirty="0"/>
            </a:br>
            <a:endParaRPr lang="zh-TW" altLang="en-US" sz="7600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62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五大犧牲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四、師母的五大犧牲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師母五大犧牲</a:t>
            </a:r>
            <a:r>
              <a:rPr lang="zh-TW" altLang="en-US" sz="3600" dirty="0">
                <a:ea typeface="全真細隸書" panose="02010609000101010101" pitchFamily="49" charset="-120"/>
              </a:rPr>
              <a:t>：家族情愛、名譽難堪、財產盡淨、生死不顧、功果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不計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師母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：家庭</a:t>
            </a:r>
            <a:r>
              <a:rPr lang="zh-TW" altLang="en-US" sz="3600" dirty="0">
                <a:ea typeface="全真細隸書" panose="02010609000101010101" pitchFamily="49" charset="-120"/>
              </a:rPr>
              <a:t>已相處幾十年了，我可以犧牲，功德是大家的，我可以不要，生命亦是假的，救人最要緊，可是名譽問題就</a:t>
            </a:r>
            <a:r>
              <a:rPr lang="en-US" altLang="zh-TW" sz="3600" dirty="0">
                <a:ea typeface="全真細隸書" panose="02010609000101010101" pitchFamily="49" charset="-120"/>
              </a:rPr>
              <a:t>……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後來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奉老母之命</a:t>
            </a:r>
            <a:r>
              <a:rPr lang="zh-TW" altLang="en-US" sz="3600" dirty="0">
                <a:ea typeface="全真細隸書" panose="02010609000101010101" pitchFamily="49" charset="-120"/>
              </a:rPr>
              <a:t>，就立了這五大聖愿。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7850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五大犧牲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五、大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捨大得的盛前人</a:t>
            </a: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哈爾濱</a:t>
            </a:r>
            <a:r>
              <a:rPr lang="zh-TW" altLang="en-US" dirty="0">
                <a:ea typeface="全真細隸書" panose="02010609000101010101" pitchFamily="49" charset="-120"/>
              </a:rPr>
              <a:t>的盛前人考斌</a:t>
            </a:r>
            <a:r>
              <a:rPr lang="zh-TW" altLang="en-US" dirty="0" smtClean="0">
                <a:ea typeface="全真細隸書" panose="02010609000101010101" pitchFamily="49" charset="-120"/>
              </a:rPr>
              <a:t>。原來</a:t>
            </a:r>
            <a:r>
              <a:rPr lang="zh-TW" altLang="en-US" dirty="0">
                <a:ea typeface="全真細隸書" panose="02010609000101010101" pitchFamily="49" charset="-120"/>
              </a:rPr>
              <a:t>是哈爾濱的首富</a:t>
            </a:r>
            <a:r>
              <a:rPr lang="zh-TW" altLang="en-US" dirty="0" smtClean="0">
                <a:ea typeface="全真細隸書" panose="02010609000101010101" pitchFamily="49" charset="-120"/>
              </a:rPr>
              <a:t>，求</a:t>
            </a:r>
            <a:r>
              <a:rPr lang="zh-TW" altLang="en-US" dirty="0">
                <a:ea typeface="全真細隸書" panose="02010609000101010101" pitchFamily="49" charset="-120"/>
              </a:rPr>
              <a:t>了道以後</a:t>
            </a:r>
            <a:r>
              <a:rPr lang="zh-TW" altLang="en-US" dirty="0" smtClean="0">
                <a:ea typeface="全真細隸書" panose="02010609000101010101" pitchFamily="49" charset="-120"/>
              </a:rPr>
              <a:t>，他看到</a:t>
            </a:r>
            <a:r>
              <a:rPr lang="zh-TW" altLang="en-US" dirty="0">
                <a:ea typeface="全真細隸書" panose="02010609000101010101" pitchFamily="49" charset="-120"/>
              </a:rPr>
              <a:t>這</a:t>
            </a:r>
            <a:r>
              <a:rPr lang="en-US" altLang="zh-TW" dirty="0">
                <a:ea typeface="全真細隸書" panose="02010609000101010101" pitchFamily="49" charset="-120"/>
              </a:rPr>
              <a:t>﹁</a:t>
            </a:r>
            <a:r>
              <a:rPr lang="zh-TW" altLang="en-US" dirty="0">
                <a:ea typeface="全真細隸書" panose="02010609000101010101" pitchFamily="49" charset="-120"/>
              </a:rPr>
              <a:t>大捨大得</a:t>
            </a:r>
            <a:r>
              <a:rPr lang="en-US" altLang="zh-TW" dirty="0">
                <a:ea typeface="全真細隸書" panose="02010609000101010101" pitchFamily="49" charset="-120"/>
              </a:rPr>
              <a:t>﹂</a:t>
            </a:r>
            <a:r>
              <a:rPr lang="zh-TW" altLang="en-US" dirty="0">
                <a:ea typeface="全真細隸書" panose="02010609000101010101" pitchFamily="49" charset="-120"/>
              </a:rPr>
              <a:t>的訓文。他回去就跟女兒講</a:t>
            </a:r>
            <a:r>
              <a:rPr lang="en-US" altLang="zh-TW" dirty="0">
                <a:ea typeface="全真細隸書" panose="02010609000101010101" pitchFamily="49" charset="-120"/>
              </a:rPr>
              <a:t>﹁</a:t>
            </a:r>
            <a:r>
              <a:rPr lang="zh-TW" altLang="en-US" dirty="0">
                <a:ea typeface="全真細隸書" panose="02010609000101010101" pitchFamily="49" charset="-120"/>
              </a:rPr>
              <a:t>我們要大捨</a:t>
            </a:r>
            <a:r>
              <a:rPr lang="zh-TW" altLang="en-US" dirty="0" smtClean="0">
                <a:ea typeface="全真細隸書" panose="02010609000101010101" pitchFamily="49" charset="-120"/>
              </a:rPr>
              <a:t>大得</a:t>
            </a:r>
            <a:r>
              <a:rPr lang="zh-TW" altLang="en-US" dirty="0">
                <a:ea typeface="全真細隸書" panose="02010609000101010101" pitchFamily="49" charset="-120"/>
              </a:rPr>
              <a:t>。</a:t>
            </a:r>
            <a:r>
              <a:rPr lang="en-US" altLang="zh-TW" dirty="0">
                <a:ea typeface="全真細隸書" panose="02010609000101010101" pitchFamily="49" charset="-120"/>
              </a:rPr>
              <a:t>﹂</a:t>
            </a:r>
            <a:r>
              <a:rPr lang="zh-TW" altLang="en-US" dirty="0">
                <a:ea typeface="全真細隸書" panose="02010609000101010101" pitchFamily="49" charset="-120"/>
              </a:rPr>
              <a:t>他就把所有的麵粉工廠通通賣掉，自己一文不留，把錢</a:t>
            </a:r>
            <a:r>
              <a:rPr lang="zh-TW" altLang="en-US" dirty="0" smtClean="0">
                <a:ea typeface="全真細隸書" panose="02010609000101010101" pitchFamily="49" charset="-120"/>
              </a:rPr>
              <a:t>全部</a:t>
            </a:r>
            <a:r>
              <a:rPr lang="zh-TW" altLang="en-US" dirty="0">
                <a:ea typeface="全真細隸書" panose="02010609000101010101" pitchFamily="49" charset="-120"/>
              </a:rPr>
              <a:t>拿到佛堂</a:t>
            </a:r>
            <a:r>
              <a:rPr lang="zh-TW" altLang="en-US" dirty="0" smtClean="0">
                <a:ea typeface="全真細隸書" panose="02010609000101010101" pitchFamily="49" charset="-120"/>
              </a:rPr>
              <a:t>來了愿。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盛老說：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我</a:t>
            </a:r>
            <a:r>
              <a:rPr lang="zh-TW" altLang="en-US" sz="3200" dirty="0">
                <a:ea typeface="全真細隸書" panose="02010609000101010101" pitchFamily="49" charset="-120"/>
              </a:rPr>
              <a:t>捨身辦道，這個身都捨了，身外之物的錢還留幹麼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？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民三七年大考，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盛前人為救道親，</a:t>
            </a:r>
            <a:r>
              <a:rPr lang="zh-TW" altLang="en-US" dirty="0" smtClean="0">
                <a:ea typeface="全真細隸書" panose="02010609000101010101" pitchFamily="49" charset="-120"/>
              </a:rPr>
              <a:t>他</a:t>
            </a:r>
            <a:r>
              <a:rPr lang="zh-TW" altLang="en-US" dirty="0">
                <a:ea typeface="全真細隸書" panose="02010609000101010101" pitchFamily="49" charset="-120"/>
              </a:rPr>
              <a:t>老頂</a:t>
            </a:r>
            <a:r>
              <a:rPr lang="zh-TW" altLang="en-US" dirty="0" smtClean="0">
                <a:ea typeface="全真細隸書" panose="02010609000101010101" pitchFamily="49" charset="-120"/>
              </a:rPr>
              <a:t>劫回天了。當時他說一句名言：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殺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頭槍斃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，告老還鄉。</a:t>
            </a:r>
            <a:r>
              <a:rPr lang="zh-TW" altLang="en-US" dirty="0">
                <a:solidFill>
                  <a:srgbClr val="FFC000"/>
                </a:solidFill>
              </a:rPr>
              <a:t/>
            </a:r>
            <a:br>
              <a:rPr lang="zh-TW" altLang="en-US" dirty="0">
                <a:solidFill>
                  <a:srgbClr val="FFC000"/>
                </a:solidFill>
              </a:rPr>
            </a:br>
            <a:endParaRPr lang="zh-TW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3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五大犧牲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六、大徹大悟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的夏前人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民國</a:t>
            </a:r>
            <a:r>
              <a:rPr lang="zh-TW" altLang="en-US" sz="3600" dirty="0">
                <a:ea typeface="全真細隸書" panose="02010609000101010101" pitchFamily="49" charset="-120"/>
              </a:rPr>
              <a:t>三十年，在天津有一位唐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寡婦姓夏，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環境</a:t>
            </a:r>
            <a:r>
              <a:rPr lang="zh-TW" altLang="en-US" sz="3600" dirty="0">
                <a:ea typeface="全真細隸書" panose="02010609000101010101" pitchFamily="49" charset="-120"/>
              </a:rPr>
              <a:t>非常的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好。求道後，戒掉鴉片，並立了清口，並捨出全部家產，捨身辦道去，度人無數，功圓果滿回天，老母封為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德惠菩薩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夏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前人講：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我捨身辦道，這個身都捨了，身外之物的錢還留幹麼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/>
              <a:t/>
            </a:r>
            <a:br>
              <a:rPr lang="zh-TW" altLang="en-US" sz="3600" dirty="0"/>
            </a:b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37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五大犧牲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七、各組線開荒前輩的犧牲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精神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以發一組為例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白水老人：白水聖帝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張玉台前人：德慧菩薩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陳大姑前人：不休息菩薩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祁前人：至德大帝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李前人：文慈菩薩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430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五大犧牲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八、結     論：</a:t>
            </a:r>
            <a:endParaRPr lang="en-US" altLang="zh-TW" sz="35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五大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犧牲成佛</a:t>
            </a:r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要件修道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必經</a:t>
            </a:r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過程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900" dirty="0">
                <a:ea typeface="全真細隸書" panose="02010609000101010101" pitchFamily="49" charset="-120"/>
              </a:rPr>
              <a:t>雖名犧牲實不犧牲 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                  此</a:t>
            </a:r>
            <a:r>
              <a:rPr lang="zh-TW" altLang="en-US" sz="3900" dirty="0">
                <a:ea typeface="全真細隸書" panose="02010609000101010101" pitchFamily="49" charset="-120"/>
              </a:rPr>
              <a:t>乃因果循環之理</a:t>
            </a:r>
            <a:br>
              <a:rPr lang="zh-TW" altLang="en-US" sz="3900" dirty="0">
                <a:ea typeface="全真細隸書" panose="02010609000101010101" pitchFamily="49" charset="-120"/>
              </a:rPr>
            </a:br>
            <a:r>
              <a:rPr lang="zh-TW" altLang="en-US" sz="3900" dirty="0" smtClean="0">
                <a:ea typeface="全真細隸書" panose="02010609000101010101" pitchFamily="49" charset="-120"/>
              </a:rPr>
              <a:t>後天</a:t>
            </a:r>
            <a:r>
              <a:rPr lang="zh-TW" altLang="en-US" sz="3900" dirty="0">
                <a:ea typeface="全真細隸書" panose="02010609000101010101" pitchFamily="49" charset="-120"/>
              </a:rPr>
              <a:t>精神物質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犧牲                        便是</a:t>
            </a:r>
            <a:r>
              <a:rPr lang="zh-TW" altLang="en-US" sz="3900" dirty="0">
                <a:ea typeface="全真細隸書" panose="02010609000101010101" pitchFamily="49" charset="-120"/>
              </a:rPr>
              <a:t>先天功果之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得</a:t>
            </a:r>
            <a:r>
              <a:rPr lang="zh-TW" altLang="en-US" sz="3900" dirty="0">
                <a:ea typeface="全真細隸書" panose="02010609000101010101" pitchFamily="49" charset="-120"/>
              </a:rPr>
              <a:t/>
            </a:r>
            <a:br>
              <a:rPr lang="zh-TW" altLang="en-US" sz="3900" dirty="0">
                <a:ea typeface="全真細隸書" panose="02010609000101010101" pitchFamily="49" charset="-120"/>
              </a:rPr>
            </a:b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有為犧牲有為福報 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                                         無為</a:t>
            </a: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犧牲無量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功德</a:t>
            </a: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犧牲而不執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犧牲者                          即</a:t>
            </a: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是菩薩無為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犧牲</a:t>
            </a:r>
            <a:r>
              <a:rPr lang="zh-TW" altLang="en-US" sz="3900" dirty="0">
                <a:ea typeface="全真細隸書" panose="02010609000101010101" pitchFamily="49" charset="-120"/>
              </a:rPr>
              <a:t/>
            </a:r>
            <a:br>
              <a:rPr lang="zh-TW" altLang="en-US" sz="3900" dirty="0">
                <a:ea typeface="全真細隸書" panose="02010609000101010101" pitchFamily="49" charset="-120"/>
              </a:rPr>
            </a:br>
            <a:r>
              <a:rPr lang="zh-TW" altLang="en-US" sz="3900" dirty="0">
                <a:ea typeface="全真細隸書" panose="02010609000101010101" pitchFamily="49" charset="-120"/>
              </a:rPr>
              <a:t>修道務必識透眞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偽                             踐跡</a:t>
            </a:r>
            <a:r>
              <a:rPr lang="zh-TW" altLang="en-US" sz="3900" dirty="0">
                <a:ea typeface="全真細隸書" panose="02010609000101010101" pitchFamily="49" charset="-120"/>
              </a:rPr>
              <a:t>明師五大犧牲</a:t>
            </a:r>
            <a:br>
              <a:rPr lang="zh-TW" altLang="en-US" sz="3900" dirty="0">
                <a:ea typeface="全真細隸書" panose="02010609000101010101" pitchFamily="49" charset="-120"/>
              </a:rPr>
            </a:br>
            <a:r>
              <a:rPr lang="zh-TW" altLang="en-US" sz="3900" dirty="0" smtClean="0">
                <a:ea typeface="全真細隸書" panose="02010609000101010101" pitchFamily="49" charset="-120"/>
              </a:rPr>
              <a:t>千萬</a:t>
            </a:r>
            <a:r>
              <a:rPr lang="zh-TW" altLang="en-US" sz="3900" dirty="0">
                <a:ea typeface="全真細隸書" panose="02010609000101010101" pitchFamily="49" charset="-120"/>
              </a:rPr>
              <a:t>勿被假師蠱惑 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邪</a:t>
            </a:r>
            <a:r>
              <a:rPr lang="zh-TW" altLang="en-US" sz="3900" dirty="0">
                <a:ea typeface="全真細隸書" panose="02010609000101010101" pitchFamily="49" charset="-120"/>
              </a:rPr>
              <a:t>師引至左道旁門</a:t>
            </a:r>
            <a:br>
              <a:rPr lang="zh-TW" altLang="en-US" sz="3900" dirty="0">
                <a:ea typeface="全真細隸書" panose="02010609000101010101" pitchFamily="49" charset="-120"/>
              </a:rPr>
            </a:b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明確無為犧牲 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                      為</a:t>
            </a: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國家社會作奉獻</a:t>
            </a:r>
            <a:b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更為</a:t>
            </a: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天下蒼生服務 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                            為</a:t>
            </a:r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修持徒眾盡全力</a:t>
            </a:r>
          </a:p>
        </p:txBody>
      </p:sp>
    </p:spTree>
    <p:extLst>
      <p:ext uri="{BB962C8B-B14F-4D97-AF65-F5344CB8AC3E}">
        <p14:creationId xmlns:p14="http://schemas.microsoft.com/office/powerpoint/2010/main" val="25663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351</TotalTime>
  <Words>873</Words>
  <Application>Microsoft Office PowerPoint</Application>
  <PresentationFormat>如螢幕大小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全真細隸書</vt:lpstr>
      <vt:lpstr>微軟正黑體</vt:lpstr>
      <vt:lpstr>Arial</vt:lpstr>
      <vt:lpstr>Wingdings 2</vt:lpstr>
      <vt:lpstr>科技</vt:lpstr>
      <vt:lpstr>五大犧牲     悟見講</vt:lpstr>
      <vt:lpstr>五大犧牲      悟見講</vt:lpstr>
      <vt:lpstr>五大犧牲      悟見講</vt:lpstr>
      <vt:lpstr>五大犧牲      悟見講</vt:lpstr>
      <vt:lpstr>五大犧牲      悟見講</vt:lpstr>
      <vt:lpstr>五大犧牲      悟見講</vt:lpstr>
      <vt:lpstr>五大犧牲      悟見講</vt:lpstr>
      <vt:lpstr>五大犧牲      悟見講</vt:lpstr>
      <vt:lpstr>五大犧牲      悟見講</vt:lpstr>
      <vt:lpstr>五大犧牲 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98</cp:revision>
  <dcterms:created xsi:type="dcterms:W3CDTF">2014-02-15T05:50:45Z</dcterms:created>
  <dcterms:modified xsi:type="dcterms:W3CDTF">2016-04-13T04:51:01Z</dcterms:modified>
</cp:coreProperties>
</file>