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0" r:id="rId2"/>
    <p:sldId id="297" r:id="rId3"/>
    <p:sldId id="296" r:id="rId4"/>
    <p:sldId id="293" r:id="rId5"/>
    <p:sldId id="295" r:id="rId6"/>
    <p:sldId id="294" r:id="rId7"/>
    <p:sldId id="267" r:id="rId8"/>
    <p:sldId id="292" r:id="rId9"/>
    <p:sldId id="289" r:id="rId10"/>
    <p:sldId id="291" r:id="rId11"/>
    <p:sldId id="288" r:id="rId12"/>
    <p:sldId id="287" r:id="rId13"/>
    <p:sldId id="286" r:id="rId14"/>
    <p:sldId id="285" r:id="rId15"/>
    <p:sldId id="277" r:id="rId16"/>
    <p:sldId id="284" r:id="rId17"/>
    <p:sldId id="274" r:id="rId18"/>
    <p:sldId id="266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一、認理實修的重要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詩曰：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三期應運開科選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踏矩守禮學聖賢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去邪歸正日三省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真修數載證品蓮</a:t>
            </a:r>
            <a:endParaRPr lang="zh-TW" altLang="en-US" sz="40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老師說：修道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認理不認人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，修道</a:t>
            </a:r>
            <a:r>
              <a:rPr lang="zh-TW" altLang="en-US" sz="4000" dirty="0">
                <a:ea typeface="全真細隸書" panose="02010609000101010101" pitchFamily="49" charset="-120"/>
              </a:rPr>
              <a:t>不是跟點傳師修，不是跟引保師修，而是要認理實修，跟你的自身老修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六、報答天恩師德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老母說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這</a:t>
            </a:r>
            <a:r>
              <a:rPr lang="zh-TW" altLang="en-US" sz="3200" b="1" dirty="0">
                <a:ea typeface="全真細隸書" panose="02010609000101010101" pitchFamily="49" charset="-120"/>
              </a:rPr>
              <a:t>師恩</a:t>
            </a:r>
            <a:r>
              <a:rPr lang="zh-TW" altLang="en-US" sz="3200" dirty="0">
                <a:ea typeface="全真細隸書" panose="02010609000101010101" pitchFamily="49" charset="-120"/>
              </a:rPr>
              <a:t>一指點殺身難報　重如山廣似海時記心懷　若不受</a:t>
            </a:r>
            <a:r>
              <a:rPr lang="zh-TW" altLang="en-US" sz="3200" b="1" dirty="0">
                <a:ea typeface="全真細隸書" panose="02010609000101010101" pitchFamily="49" charset="-120"/>
              </a:rPr>
              <a:t>師</a:t>
            </a:r>
            <a:r>
              <a:rPr lang="zh-TW" altLang="en-US" sz="3200" dirty="0">
                <a:ea typeface="全真細隸書" panose="02010609000101010101" pitchFamily="49" charset="-120"/>
              </a:rPr>
              <a:t>指點怎能脫苦　又怎能了生死不受浩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災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上</a:t>
            </a:r>
            <a:r>
              <a:rPr lang="zh-TW" altLang="en-US" sz="3200" dirty="0">
                <a:ea typeface="全真細隸書" panose="02010609000101010101" pitchFamily="49" charset="-120"/>
              </a:rPr>
              <a:t>超祖下蔭孫全</a:t>
            </a:r>
            <a:r>
              <a:rPr lang="zh-TW" altLang="en-US" sz="3200" b="1" dirty="0">
                <a:ea typeface="全真細隸書" panose="02010609000101010101" pitchFamily="49" charset="-120"/>
              </a:rPr>
              <a:t>憑師力</a:t>
            </a:r>
            <a:r>
              <a:rPr lang="zh-TW" altLang="en-US" sz="3200" dirty="0">
                <a:ea typeface="全真細隸書" panose="02010609000101010101" pitchFamily="49" charset="-120"/>
              </a:rPr>
              <a:t>　各應當報大恩</a:t>
            </a:r>
            <a:r>
              <a:rPr lang="zh-TW" altLang="en-US" sz="3200" b="1" dirty="0">
                <a:ea typeface="全真細隸書" panose="02010609000101010101" pitchFamily="49" charset="-120"/>
              </a:rPr>
              <a:t>遵師</a:t>
            </a:r>
            <a:r>
              <a:rPr lang="zh-TW" altLang="en-US" sz="3200" dirty="0">
                <a:ea typeface="全真細隸書" panose="02010609000101010101" pitchFamily="49" charset="-120"/>
              </a:rPr>
              <a:t>安排　修道子如若是違背</a:t>
            </a:r>
            <a:r>
              <a:rPr lang="zh-TW" altLang="en-US" sz="3200" b="1" dirty="0">
                <a:ea typeface="全真細隸書" panose="02010609000101010101" pitchFamily="49" charset="-120"/>
              </a:rPr>
              <a:t>師命</a:t>
            </a:r>
            <a:r>
              <a:rPr lang="zh-TW" altLang="en-US" sz="3200" dirty="0">
                <a:ea typeface="全真細隸書" panose="02010609000101010101" pitchFamily="49" charset="-120"/>
              </a:rPr>
              <a:t>　遭天譴受五雷九祖同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哀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b="1" dirty="0" smtClean="0">
                <a:ea typeface="全真細隸書" panose="02010609000101010101" pitchFamily="49" charset="-120"/>
              </a:rPr>
              <a:t>遵</a:t>
            </a:r>
            <a:r>
              <a:rPr lang="zh-TW" altLang="en-US" sz="3200" b="1" dirty="0">
                <a:ea typeface="全真細隸書" panose="02010609000101010101" pitchFamily="49" charset="-120"/>
              </a:rPr>
              <a:t>師命</a:t>
            </a:r>
            <a:r>
              <a:rPr lang="zh-TW" altLang="en-US" sz="3200" dirty="0">
                <a:ea typeface="全真細隸書" panose="02010609000101010101" pitchFamily="49" charset="-120"/>
              </a:rPr>
              <a:t>重天道方為賢士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  <p:pic>
        <p:nvPicPr>
          <p:cNvPr id="1027" name="Picture 3" descr="http://continuation.prhs.ptc.edu.tw/tanjan/images1/mu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-549275"/>
            <a:ext cx="1333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ontinuation.prhs.ptc.edu.tw/tanjan/images1/mu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-549275"/>
            <a:ext cx="1333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七、認清萬教歸宗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院長師兄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五教同理本一源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  一</a:t>
            </a:r>
            <a:r>
              <a:rPr lang="zh-TW" altLang="en-US" sz="4000" dirty="0">
                <a:ea typeface="全真細隸書" panose="02010609000101010101" pitchFamily="49" charset="-120"/>
              </a:rPr>
              <a:t>本萬殊門戶沿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各據一理成封閉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       積非成是</a:t>
            </a:r>
            <a:r>
              <a:rPr lang="zh-TW" altLang="en-US" sz="4000" dirty="0">
                <a:ea typeface="全真細隸書" panose="02010609000101010101" pitchFamily="49" charset="-120"/>
              </a:rPr>
              <a:t>錯根源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千百年來論非議 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                           同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門猶自分歧端</a:t>
            </a:r>
            <a:b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可憐天下蒼生眾 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                       幾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人識透此機關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細隸書" panose="02010609000101010101" pitchFamily="49" charset="-120"/>
              </a:rPr>
              <a:t>五教一理道為根                           迷人捨本將末尋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教外別傳超經典                       不二法門心印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心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聖</a:t>
            </a:r>
            <a:r>
              <a:rPr lang="zh-TW" altLang="en-US" sz="4000" dirty="0">
                <a:ea typeface="全真細隸書" panose="02010609000101010101" pitchFamily="49" charset="-120"/>
              </a:rPr>
              <a:t>哲妙理惟一指                            達本還源朝至尊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人人各俱先天性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    認識</a:t>
            </a:r>
            <a:r>
              <a:rPr lang="zh-TW" altLang="en-US" sz="4000" dirty="0">
                <a:ea typeface="全真細隸書" panose="02010609000101010101" pitchFamily="49" charset="-120"/>
              </a:rPr>
              <a:t>真我返故宸</a:t>
            </a:r>
          </a:p>
          <a:p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儒教，以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存心養性</a:t>
            </a:r>
            <a:r>
              <a:rPr lang="zh-TW" altLang="en-US" dirty="0">
                <a:ea typeface="全真細隸書" panose="02010609000101010101" pitchFamily="49" charset="-120"/>
              </a:rPr>
              <a:t>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執中貫一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立教，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忠恕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二字而化人；</a:t>
            </a:r>
          </a:p>
          <a:p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釋教，以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明心見性，萬法歸一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立教，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慈悲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二字而化人；</a:t>
            </a:r>
          </a:p>
          <a:p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道教，以「修心煉性，抱元守一」</a:t>
            </a:r>
            <a:r>
              <a:rPr lang="zh-TW" altLang="en-US" dirty="0">
                <a:ea typeface="全真細隸書" panose="02010609000101010101" pitchFamily="49" charset="-120"/>
              </a:rPr>
              <a:t>立教，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感應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二字而化人；</a:t>
            </a:r>
          </a:p>
          <a:p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基督耶教，以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洗心移性，默禱親一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立教</a:t>
            </a:r>
            <a:r>
              <a:rPr lang="zh-TW" altLang="en-US" dirty="0">
                <a:ea typeface="全真細隸書" panose="02010609000101010101" pitchFamily="49" charset="-120"/>
              </a:rPr>
              <a:t>，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博愛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二字而化人；</a:t>
            </a:r>
          </a:p>
          <a:p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回教，以「堅心定性，清真還一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立教，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仁愛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二字而化人。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八、修道應有的作為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濟公老師說：修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辦道者要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有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敏捷</a:t>
            </a:r>
            <a:r>
              <a:rPr lang="zh-TW" altLang="en-US" sz="3600" dirty="0">
                <a:ea typeface="全真細隸書" panose="02010609000101010101" pitchFamily="49" charset="-120"/>
              </a:rPr>
              <a:t>的手─見功培德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智慧的眼─洞悉真偽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輕快的足─踏遍世路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靈活的腦─處理道務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赤子的心─天真無邪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乾淨的口─ 不傳惡言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清靜的耳─不聽誹聞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九、破除形象恢復本心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修道要破除形象，大道無形、無名、無情。</a:t>
            </a:r>
            <a:r>
              <a:rPr lang="zh-TW" altLang="en-US" sz="3600" dirty="0">
                <a:ea typeface="全真細隸書" panose="02010609000101010101" pitchFamily="49" charset="-120"/>
              </a:rPr>
              <a:t>你執著這情、這名有何用？ 這哪稱得上是修道人？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白陽的修士要認理實修</a:t>
            </a:r>
            <a:r>
              <a:rPr lang="zh-TW" altLang="en-US" sz="3600" dirty="0">
                <a:ea typeface="全真細隸書" panose="02010609000101010101" pitchFamily="49" charset="-120"/>
              </a:rPr>
              <a:t>，好好的修、好好的 辦，把你們執著的心一一去除，讓其污垢不存，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恢復你們玲瓏的天真 本性。</a:t>
            </a:r>
            <a:r>
              <a:rPr lang="zh-TW" altLang="en-US" sz="3600" dirty="0">
                <a:ea typeface="全真細隸書" panose="02010609000101010101" pitchFamily="49" charset="-120"/>
              </a:rPr>
              <a:t>徒兒啊！凡所有相皆是虛妄，要破相，謹記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濟公老師說：不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明理，做出來的事一定不合乎道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認理實修，修道方能有成。</a:t>
            </a:r>
            <a:endParaRPr lang="zh-TW" altLang="en-US" sz="36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認理實修     悟見講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二、認理實修，不修人情道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師問：</a:t>
            </a:r>
            <a:r>
              <a:rPr lang="zh-TW" altLang="en-US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徒兒啊！現在你們部跟著老師修，但有一天老師走了，你們要跟 誰修啊？</a:t>
            </a:r>
            <a:r>
              <a:rPr lang="zh-TW" altLang="en-US" dirty="0" smtClean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  <a:t>跟師母修</a:t>
            </a:r>
            <a:r>
              <a:rPr lang="zh-TW" altLang="en-US" dirty="0">
                <a:ea typeface="全真細隸書" panose="02010609000101010101" pitchFamily="49" charset="-120"/>
              </a:rPr>
              <a:t>！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眾人毫不猶豫地齊聲回答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師母歸空以後，你們跟誰修？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師尊問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有人</a:t>
            </a:r>
            <a:r>
              <a:rPr lang="zh-TW" altLang="en-US" dirty="0">
                <a:ea typeface="全真細隸書" panose="02010609000101010101" pitchFamily="49" charset="-120"/>
              </a:rPr>
              <a:t>恍然大悟地說： </a:t>
            </a:r>
            <a:r>
              <a:rPr lang="zh-TW" altLang="en-US" dirty="0">
                <a:solidFill>
                  <a:srgbClr val="00B0F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  <a:t>跟師兄修！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」</a:t>
            </a:r>
            <a:endParaRPr lang="en-US" altLang="zh-TW" dirty="0" smtClean="0">
              <a:solidFill>
                <a:srgbClr val="00B0F0"/>
              </a:solidFill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那師兄也走了呢？跟誰修？</a:t>
            </a:r>
            <a:r>
              <a:rPr lang="zh-TW" altLang="en-US" dirty="0" smtClean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endParaRPr lang="en-US" altLang="zh-TW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  <a:t>跟道長修。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回答的聲音更少，而且更猶豫了。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道長也走了呢？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師尊緊迫釘人的問。</a:t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>在一片沈寂中，終於有人鼓起勇氣說：</a:t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solidFill>
                  <a:srgbClr val="00B0F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  <a:t>跟前人修！</a:t>
            </a:r>
            <a:r>
              <a:rPr lang="zh-TW" altLang="en-US" dirty="0">
                <a:solidFill>
                  <a:srgbClr val="00B0F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前人也走了呢？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師尊再問。</a:t>
            </a:r>
            <a:b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dirty="0">
                <a:solidFill>
                  <a:srgbClr val="00B0F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  <a:t>跟點傳師修。</a:t>
            </a:r>
            <a:r>
              <a:rPr lang="zh-TW" altLang="en-US" dirty="0">
                <a:solidFill>
                  <a:srgbClr val="00B0F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如果點傳師也走了呢？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>
                <a:solidFill>
                  <a:srgbClr val="00B0F0"/>
                </a:solidFill>
                <a:latin typeface="+mj-ea"/>
                <a:ea typeface="+mj-ea"/>
              </a:rPr>
              <a:t>「跟引保師修。」</a:t>
            </a:r>
            <a:r>
              <a:rPr lang="zh-TW" altLang="en-US" dirty="0">
                <a:latin typeface="+mj-ea"/>
                <a:ea typeface="+mj-ea"/>
              </a:rPr>
              <a:t/>
            </a:r>
            <a:br>
              <a:rPr lang="zh-TW" altLang="en-US" dirty="0">
                <a:latin typeface="+mj-ea"/>
                <a:ea typeface="+mj-ea"/>
              </a:rPr>
            </a:b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師尊微微地笑道：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引保師也走了，跟誰修？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dirty="0" smtClean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  <a:t>老師啊！到底我們該跟誰修行才是對的，您快快告訴我們吧！</a:t>
            </a:r>
            <a:r>
              <a:rPr lang="zh-TW" altLang="en-US" dirty="0">
                <a:solidFill>
                  <a:srgbClr val="00B0F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  <a:t> 每個人部著急的問。</a:t>
            </a:r>
            <a:br>
              <a:rPr lang="zh-TW" altLang="en-US" dirty="0">
                <a:solidFill>
                  <a:srgbClr val="00B0F0"/>
                </a:solidFill>
                <a:ea typeface="全真細隸書" panose="02010609000101010101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跟誰修都錯，要認理歸眞。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三、認清考驗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路祖考智慧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路祖對弟子說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現在戰爭巳經結束了，太平盛世，修道巳告一段落了，不必往下修 了，我們現在可以大餐大肉來享受一頓口福，吃吃吃！盡量吃吧！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路</a:t>
            </a:r>
            <a:r>
              <a:rPr lang="zh-TW" altLang="en-US" sz="3600" dirty="0">
                <a:ea typeface="全真細隸書" panose="02010609000101010101" pitchFamily="49" charset="-120"/>
              </a:rPr>
              <a:t>祖拿起筷子便先吃起來 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，接著</a:t>
            </a:r>
            <a:r>
              <a:rPr lang="zh-TW" altLang="en-US" sz="3600" dirty="0">
                <a:ea typeface="全真細隸書" panose="02010609000101010101" pitchFamily="49" charset="-120"/>
              </a:rPr>
              <a:t>又說：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吃吃！盡量吃！說吃就吃，躊躇什麼？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弟子</a:t>
            </a:r>
            <a:r>
              <a:rPr lang="zh-TW" altLang="en-US" sz="3600" dirty="0">
                <a:ea typeface="全真細隸書" panose="02010609000101010101" pitchFamily="49" charset="-120"/>
              </a:rPr>
              <a:t>們看祖師都吃了，便不再顧忌也跟隨著吃起來。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只有師尊師母，推三辭四就是不吃，</a:t>
            </a:r>
            <a:r>
              <a:rPr lang="zh-TW" altLang="en-US" sz="3600" dirty="0">
                <a:ea typeface="全真細隸書" panose="02010609000101010101" pitchFamily="49" charset="-120"/>
              </a:rPr>
              <a:t>又不敢觸怒祖師，只好假裝肚子痛沒有 胃口，而一口都不吃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祖師假裝生氣的說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叫你吃，你就吃，你敢違抗師命！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師尊師母立 刻跪下：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請祖師慈悲，弟子怎敢違命，只因身體欠安，望請祖師恕罪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眾弟子飽餐一頓後，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路祖才說：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你們根基、智慧真淺，經不起小小一考。你們修什麼道，連三皈五戒都不懂，</a:t>
            </a:r>
            <a:r>
              <a:rPr lang="zh-TW" altLang="en-US" sz="3600" dirty="0">
                <a:ea typeface="全真細隸書" panose="02010609000101010101" pitchFamily="49" charset="-120"/>
              </a:rPr>
              <a:t>現 在輕易就開齋破戒了，統統要下陰山，永不翻身，造下大錯，一失足成千古恨！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濟公老師考智慧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香菸水治百病的迷惑</a:t>
            </a:r>
            <a:endParaRPr lang="en-US" altLang="zh-TW" sz="3600" dirty="0" smtClean="0">
              <a:solidFill>
                <a:srgbClr val="00B0F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老師有一次臨壇，把人抽的香菸，泡在開水中，並且說「徒兒們，此水治百病，而且開智慧，大家都喝一點。」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當時有人有喝，有人沒喝，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喝的人沒過關，要懺悔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沒喝的人就過關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四、歸根認母</a:t>
            </a:r>
            <a:endParaRPr lang="en-US" altLang="zh-TW" sz="36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老母說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天道</a:t>
            </a:r>
            <a:r>
              <a:rPr lang="zh-TW" altLang="en-US" sz="3600" dirty="0">
                <a:ea typeface="全真細隸書" panose="02010609000101010101" pitchFamily="49" charset="-120"/>
              </a:rPr>
              <a:t>闡發聖脈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傳             敕令</a:t>
            </a:r>
            <a:r>
              <a:rPr lang="zh-TW" altLang="en-US" sz="3600" dirty="0">
                <a:ea typeface="全真細隸書" panose="02010609000101010101" pitchFamily="49" charset="-120"/>
              </a:rPr>
              <a:t>三佛辦收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圓             若</a:t>
            </a:r>
            <a:r>
              <a:rPr lang="zh-TW" altLang="en-US" sz="3600" dirty="0">
                <a:ea typeface="全真細隸書" panose="02010609000101010101" pitchFamily="49" charset="-120"/>
              </a:rPr>
              <a:t>還不求天然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渡                         歷劫</a:t>
            </a:r>
            <a:r>
              <a:rPr lang="zh-TW" altLang="en-US" sz="3600" dirty="0">
                <a:ea typeface="全真細隸書" panose="02010609000101010101" pitchFamily="49" charset="-120"/>
              </a:rPr>
              <a:t>千生身難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翻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認清金線大道，不落入左道旁門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術：法術、神通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流：朝山禮拜、醫卜星象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動：摩拳擦掌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靜：參禪打坐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endParaRPr lang="zh-TW" altLang="en-US" dirty="0">
              <a:latin typeface="+mj-ea"/>
              <a:ea typeface="全真細隸書" panose="02010609000101010101" pitchFamily="49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認理實修 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認識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天時</a:t>
            </a:r>
            <a:endParaRPr lang="en-US" altLang="zh-TW" sz="36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老母說</a:t>
            </a:r>
            <a:endParaRPr lang="en-US" altLang="zh-TW" sz="3600" dirty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天運迭轉末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三秋                                                        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三災八難遍地流                      九九浩劫誰能脫                          救世惟憑一貫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舟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老母說</a:t>
            </a:r>
            <a:endParaRPr lang="en-US" altLang="zh-TW" sz="3600" dirty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萬古奇緣奧妙多                     三期末劫開天科                     三元運會龍華選                           考拔佛子證大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羅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</TotalTime>
  <Words>941</Words>
  <Application>Microsoft Office PowerPoint</Application>
  <PresentationFormat>如螢幕大小 (16:9)</PresentationFormat>
  <Paragraphs>80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Franklin Gothic Book</vt:lpstr>
      <vt:lpstr>全真細隸書</vt:lpstr>
      <vt:lpstr>微軟正黑體</vt:lpstr>
      <vt:lpstr>Arial</vt:lpstr>
      <vt:lpstr>Wingdings 2</vt:lpstr>
      <vt:lpstr>科技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認理實修     悟見講</vt:lpstr>
      <vt:lpstr>PowerPoint 簡報</vt:lpstr>
      <vt:lpstr>認理實修     悟見講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83</cp:revision>
  <dcterms:created xsi:type="dcterms:W3CDTF">2014-02-15T05:50:45Z</dcterms:created>
  <dcterms:modified xsi:type="dcterms:W3CDTF">2016-03-23T01:28:51Z</dcterms:modified>
</cp:coreProperties>
</file>