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4" r:id="rId3"/>
    <p:sldId id="295" r:id="rId4"/>
    <p:sldId id="315" r:id="rId5"/>
    <p:sldId id="313" r:id="rId6"/>
    <p:sldId id="299" r:id="rId7"/>
    <p:sldId id="301" r:id="rId8"/>
    <p:sldId id="294" r:id="rId9"/>
    <p:sldId id="300" r:id="rId10"/>
    <p:sldId id="303" r:id="rId11"/>
    <p:sldId id="298" r:id="rId12"/>
    <p:sldId id="307" r:id="rId13"/>
    <p:sldId id="304" r:id="rId14"/>
    <p:sldId id="308" r:id="rId15"/>
    <p:sldId id="316" r:id="rId16"/>
    <p:sldId id="305" r:id="rId17"/>
    <p:sldId id="312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一、何謂菩提心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師母：</a:t>
            </a:r>
            <a:r>
              <a:rPr lang="zh-TW" altLang="en-US" sz="3600" dirty="0">
                <a:ea typeface="全真細隸書" panose="02010609000101010101" pitchFamily="49" charset="-120"/>
              </a:rPr>
              <a:t>菩提心者，統為自性清淨心，此自性清淨心，生佛平等，人人皆俱，不增不減。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發菩提心者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又云發</a:t>
            </a:r>
            <a:r>
              <a:rPr lang="zh-TW" altLang="en-US" sz="3600" dirty="0">
                <a:ea typeface="全真細隸書" panose="02010609000101010101" pitchFamily="49" charset="-120"/>
              </a:rPr>
              <a:t>阿耨多羅三藐三菩提心，簡稱菩提心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阿耨多羅三藐三菩提心，意義常釋為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阿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</a:t>
            </a:r>
            <a:r>
              <a:rPr lang="zh-TW" altLang="en-US" sz="3600" dirty="0"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       耨</a:t>
            </a:r>
            <a:r>
              <a:rPr lang="zh-TW" altLang="en-US" sz="3600" dirty="0">
                <a:ea typeface="全真細隸書" panose="02010609000101010101" pitchFamily="49" charset="-120"/>
              </a:rPr>
              <a:t>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羅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</a:t>
            </a:r>
            <a:r>
              <a:rPr lang="zh-TW" altLang="en-US" sz="3600" dirty="0"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三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正</a:t>
            </a:r>
            <a:r>
              <a:rPr lang="zh-TW" altLang="en-US" sz="3600" dirty="0"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       藐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等</a:t>
            </a:r>
            <a:r>
              <a:rPr lang="zh-TW" altLang="en-US" sz="3600" dirty="0"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       三菩提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正</a:t>
            </a:r>
            <a:r>
              <a:rPr lang="zh-TW" altLang="en-US" sz="3600" dirty="0">
                <a:ea typeface="全真細隸書" panose="02010609000101010101" pitchFamily="49" charset="-120"/>
              </a:rPr>
              <a:t>覺也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舊雜譬喻經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-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鸚鵡救火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小鳥，有一天，發現森林起了大火，他就用他的羽毛沾水來滅火，不斷來回於森林中，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天神看到，向他說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你力量太小，無濟於事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小鳥說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我在森林長大，那裡有我的親朋好友，我不能見死不救啊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天神被感動，幫助小鳥滅了火，終於救了森林裡所有的動物。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908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八、效法仙佛之菩提心</a:t>
            </a: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觀世音菩薩</a:t>
            </a:r>
            <a:r>
              <a:rPr lang="en-US" altLang="zh-TW" dirty="0">
                <a:ea typeface="全真細隸書" panose="02010609000101010101" pitchFamily="49" charset="-120"/>
              </a:rPr>
              <a:t>—</a:t>
            </a:r>
            <a:r>
              <a:rPr lang="zh-TW" altLang="en-US" dirty="0">
                <a:ea typeface="全真細隸書" panose="02010609000101010101" pitchFamily="49" charset="-120"/>
              </a:rPr>
              <a:t>尋聲救</a:t>
            </a:r>
            <a:r>
              <a:rPr lang="zh-TW" altLang="en-US" dirty="0" smtClean="0">
                <a:ea typeface="全真細隸書" panose="02010609000101010101" pitchFamily="49" charset="-120"/>
              </a:rPr>
              <a:t>苦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彌勒佛</a:t>
            </a:r>
            <a:r>
              <a:rPr lang="en-US" altLang="zh-TW" dirty="0" smtClean="0">
                <a:ea typeface="全真細隸書" panose="02010609000101010101" pitchFamily="49" charset="-120"/>
              </a:rPr>
              <a:t>—</a:t>
            </a:r>
            <a:r>
              <a:rPr lang="zh-TW" altLang="en-US" dirty="0" smtClean="0">
                <a:ea typeface="全真細隸書" panose="02010609000101010101" pitchFamily="49" charset="-120"/>
              </a:rPr>
              <a:t>化娑</a:t>
            </a:r>
            <a:r>
              <a:rPr lang="zh-TW" altLang="en-US" dirty="0">
                <a:ea typeface="全真細隸書" panose="02010609000101010101" pitchFamily="49" charset="-120"/>
              </a:rPr>
              <a:t>婆</a:t>
            </a:r>
            <a:r>
              <a:rPr lang="zh-TW" altLang="en-US" dirty="0" smtClean="0">
                <a:ea typeface="全真細隸書" panose="02010609000101010101" pitchFamily="49" charset="-120"/>
              </a:rPr>
              <a:t>世界成</a:t>
            </a:r>
            <a:r>
              <a:rPr lang="zh-TW" altLang="en-US" dirty="0">
                <a:ea typeface="全真細隸書" panose="02010609000101010101" pitchFamily="49" charset="-120"/>
              </a:rPr>
              <a:t>蓮花邦</a:t>
            </a:r>
            <a:r>
              <a:rPr lang="en-US" altLang="zh-TW" dirty="0">
                <a:ea typeface="全真細隸書" panose="02010609000101010101" pitchFamily="49" charset="-120"/>
              </a:rPr>
              <a:t>(</a:t>
            </a:r>
            <a:r>
              <a:rPr lang="zh-TW" altLang="en-US" dirty="0" smtClean="0">
                <a:ea typeface="全真細隸書" panose="02010609000101010101" pitchFamily="49" charset="-120"/>
              </a:rPr>
              <a:t>大同世界</a:t>
            </a:r>
            <a:r>
              <a:rPr lang="en-US" altLang="zh-TW" dirty="0" smtClean="0">
                <a:ea typeface="全真細隸書" panose="02010609000101010101" pitchFamily="49" charset="-120"/>
              </a:rPr>
              <a:t>)</a:t>
            </a:r>
            <a:endParaRPr lang="zh-TW" altLang="en-US" dirty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地</a:t>
            </a:r>
            <a:r>
              <a:rPr lang="zh-TW" altLang="en-US" dirty="0">
                <a:ea typeface="全真細隸書" panose="02010609000101010101" pitchFamily="49" charset="-120"/>
              </a:rPr>
              <a:t>藏古佛</a:t>
            </a:r>
            <a:r>
              <a:rPr lang="en-US" altLang="zh-TW" dirty="0" smtClean="0">
                <a:ea typeface="全真細隸書" panose="02010609000101010101" pitchFamily="49" charset="-120"/>
              </a:rPr>
              <a:t>—</a:t>
            </a:r>
            <a:r>
              <a:rPr lang="zh-TW" altLang="en-US" dirty="0" smtClean="0">
                <a:ea typeface="全真細隸書" panose="02010609000101010101" pitchFamily="49" charset="-120"/>
              </a:rPr>
              <a:t>地獄不空誓不成佛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尊師母</a:t>
            </a:r>
            <a:r>
              <a:rPr lang="en-US" altLang="zh-TW" dirty="0">
                <a:ea typeface="全真細隸書" panose="02010609000101010101" pitchFamily="49" charset="-120"/>
              </a:rPr>
              <a:t>—</a:t>
            </a:r>
            <a:r>
              <a:rPr lang="zh-TW" altLang="en-US" dirty="0">
                <a:ea typeface="全真細隸書" panose="02010609000101010101" pitchFamily="49" charset="-120"/>
              </a:rPr>
              <a:t>擔三曹普渡之大任。</a:t>
            </a:r>
          </a:p>
          <a:p>
            <a:r>
              <a:rPr lang="en-US" altLang="zh-TW" b="1" dirty="0">
                <a:ea typeface="全真細隸書" panose="02010609000101010101" pitchFamily="49" charset="-120"/>
              </a:rPr>
              <a:t>※</a:t>
            </a:r>
            <a:r>
              <a:rPr lang="zh-TW" altLang="en-US" dirty="0">
                <a:ea typeface="全真細隸書" panose="02010609000101010101" pitchFamily="49" charset="-120"/>
              </a:rPr>
              <a:t>先賢比例：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白水聖</a:t>
            </a:r>
            <a:r>
              <a:rPr lang="zh-TW" altLang="en-US" dirty="0">
                <a:ea typeface="全真細隸書" panose="02010609000101010101" pitchFamily="49" charset="-120"/>
              </a:rPr>
              <a:t>帝：立大愿：粉身碎骨愿，來台灣開荒救渡台灣人，犧牲一切。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各</a:t>
            </a:r>
            <a:r>
              <a:rPr lang="zh-TW" altLang="en-US" dirty="0">
                <a:ea typeface="全真細隸書" panose="02010609000101010101" pitchFamily="49" charset="-120"/>
              </a:rPr>
              <a:t>單位之前輩：大德真君、至德大帝、文慈菩薩、德慧菩薩、不</a:t>
            </a:r>
            <a:r>
              <a:rPr lang="zh-TW" altLang="en-US" dirty="0" smtClean="0">
                <a:ea typeface="全真細隸書" panose="02010609000101010101" pitchFamily="49" charset="-120"/>
              </a:rPr>
              <a:t>休息菩薩、、、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33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九、天道弟子的菩提心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b="1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師母月慧菩薩說</a:t>
            </a:r>
            <a:endParaRPr lang="en-US" altLang="zh-TW" sz="3600" b="1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600" b="1" dirty="0" smtClean="0">
                <a:ea typeface="全真細隸書" panose="02010609000101010101" pitchFamily="49" charset="-120"/>
              </a:rPr>
              <a:t>白</a:t>
            </a:r>
            <a:r>
              <a:rPr lang="zh-TW" altLang="zh-TW" sz="3600" b="1" dirty="0">
                <a:ea typeface="全真細隸書" panose="02010609000101010101" pitchFamily="49" charset="-120"/>
              </a:rPr>
              <a:t>陽大道奉天承</a:t>
            </a:r>
            <a:r>
              <a:rPr lang="zh-TW" altLang="zh-TW" sz="3600" dirty="0">
                <a:ea typeface="全真細隸書" panose="02010609000101010101" pitchFamily="49" charset="-120"/>
              </a:rPr>
              <a:t>運要普度三曹，收圓九六，正是在實行</a:t>
            </a:r>
            <a:r>
              <a:rPr lang="zh-TW" altLang="zh-TW" sz="3600" dirty="0">
                <a:latin typeface="+mj-ea"/>
                <a:ea typeface="+mj-ea"/>
              </a:rPr>
              <a:t>「</a:t>
            </a:r>
            <a:r>
              <a:rPr lang="zh-TW" altLang="zh-TW" sz="3600" dirty="0">
                <a:ea typeface="全真細隸書" panose="02010609000101010101" pitchFamily="49" charset="-120"/>
              </a:rPr>
              <a:t>同體大悲</a:t>
            </a:r>
            <a:r>
              <a:rPr lang="zh-TW" altLang="zh-TW" sz="3600" dirty="0">
                <a:latin typeface="+mj-ea"/>
                <a:ea typeface="+mj-ea"/>
              </a:rPr>
              <a:t>」</a:t>
            </a:r>
            <a:r>
              <a:rPr lang="zh-TW" altLang="zh-TW" sz="3600" dirty="0">
                <a:ea typeface="全真細隸書" panose="02010609000101010101" pitchFamily="49" charset="-120"/>
              </a:rPr>
              <a:t>之偉大意義！故白陽弟子所追求地並不是小乘法之自了生死，而是真正同證無上道之大收圓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83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眾生無邊誓願度為第一願</a:t>
            </a:r>
            <a:r>
              <a:rPr lang="zh-TW" altLang="zh-TW" sz="3600" dirty="0">
                <a:ea typeface="全真細隸書" panose="02010609000101010101" pitchFamily="49" charset="-120"/>
              </a:rPr>
              <a:t>修子學佛實行</a:t>
            </a:r>
            <a:r>
              <a:rPr lang="zh-TW" altLang="zh-TW" sz="3600" dirty="0">
                <a:latin typeface="+mj-ea"/>
              </a:rPr>
              <a:t>「</a:t>
            </a:r>
            <a:r>
              <a:rPr lang="zh-TW" altLang="zh-TW" sz="3600" dirty="0">
                <a:ea typeface="全真細隸書" panose="02010609000101010101" pitchFamily="49" charset="-120"/>
              </a:rPr>
              <a:t>同體大悲</a:t>
            </a:r>
            <a:r>
              <a:rPr lang="zh-TW" altLang="zh-TW" sz="3600" dirty="0">
                <a:latin typeface="+mj-ea"/>
              </a:rPr>
              <a:t>」</a:t>
            </a:r>
            <a:r>
              <a:rPr lang="zh-TW" altLang="zh-TW" sz="3600" dirty="0">
                <a:ea typeface="全真細隸書" panose="02010609000101010101" pitchFamily="49" charset="-120"/>
              </a:rPr>
              <a:t>，即少數之眾生要度，多數之眾生亦要度，此世之眾生要度，世世之眾生亦要度。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zh-TW" sz="3600" dirty="0">
                <a:ea typeface="全真細隸書" panose="02010609000101010101" pitchFamily="49" charset="-120"/>
              </a:rPr>
              <a:t>如果以為眾生太多而生退心，或只於一時肯度眾生，則皆非</a:t>
            </a:r>
            <a:r>
              <a:rPr lang="zh-TW" altLang="zh-TW" sz="3600" dirty="0">
                <a:latin typeface="+mj-ea"/>
              </a:rPr>
              <a:t>「</a:t>
            </a:r>
            <a:r>
              <a:rPr lang="zh-TW" altLang="zh-TW" sz="3600" dirty="0">
                <a:ea typeface="全真細隸書" panose="02010609000101010101" pitchFamily="49" charset="-120"/>
              </a:rPr>
              <a:t>同體大悲</a:t>
            </a:r>
            <a:r>
              <a:rPr lang="zh-TW" altLang="zh-TW" sz="3600" dirty="0">
                <a:latin typeface="+mj-ea"/>
              </a:rPr>
              <a:t>」</a:t>
            </a:r>
            <a:r>
              <a:rPr lang="zh-TW" altLang="zh-TW" sz="3600" dirty="0">
                <a:ea typeface="全真細隸書" panose="02010609000101010101" pitchFamily="49" charset="-120"/>
              </a:rPr>
              <a:t>之菩提心也。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2765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</a:t>
            </a:r>
            <a:r>
              <a:rPr lang="zh-TW" altLang="en-US" sz="3600" b="1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煩惱</a:t>
            </a:r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無盡誓願</a:t>
            </a:r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斷乃</a:t>
            </a:r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第二願也。</a:t>
            </a:r>
            <a:r>
              <a:rPr lang="zh-TW" altLang="zh-TW" sz="3600" dirty="0">
                <a:ea typeface="全真細隸書" panose="02010609000101010101" pitchFamily="49" charset="-120"/>
              </a:rPr>
              <a:t>眾生之煩惱痛苦缺陷真是多到無窮無盡！故應發大悲心拔度其苦也。修子必先能斬斷自己之煩惱障，覺悟煩惱皆因執緣認假為真而來。了悟</a:t>
            </a:r>
            <a:r>
              <a:rPr lang="zh-TW" altLang="zh-TW" sz="3600" dirty="0">
                <a:latin typeface="+mj-ea"/>
                <a:ea typeface="+mj-ea"/>
              </a:rPr>
              <a:t>「</a:t>
            </a:r>
            <a:r>
              <a:rPr lang="zh-TW" altLang="zh-TW" sz="3600" dirty="0">
                <a:ea typeface="全真細隸書" panose="02010609000101010101" pitchFamily="49" charset="-120"/>
              </a:rPr>
              <a:t>原來無一物</a:t>
            </a:r>
            <a:r>
              <a:rPr lang="zh-TW" altLang="zh-TW" sz="3600" dirty="0">
                <a:latin typeface="+mj-ea"/>
                <a:ea typeface="+mj-ea"/>
              </a:rPr>
              <a:t>」</a:t>
            </a:r>
            <a:r>
              <a:rPr lang="zh-TW" altLang="zh-TW" sz="3600" dirty="0">
                <a:ea typeface="全真細隸書" panose="02010609000101010101" pitchFamily="49" charset="-120"/>
              </a:rPr>
              <a:t>之諦，則能化煩惱為菩提，進一步成為拔度眾生煩惱之一大事因緣之主人。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128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師母月慧菩薩說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zh-TW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法門無量誓願學第三願也</a:t>
            </a:r>
            <a:r>
              <a:rPr lang="zh-TW" altLang="zh-TW" sz="3200" dirty="0">
                <a:ea typeface="全真細隸書" panose="02010609000101010101" pitchFamily="49" charset="-120"/>
              </a:rPr>
              <a:t>，眾生無量無邊，而眾生之根機也就無量無邊，因之度生之法門亦需要無量無邊。</a:t>
            </a:r>
            <a:r>
              <a:rPr lang="zh-TW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眾生根機不同，應當</a:t>
            </a:r>
            <a:r>
              <a:rPr lang="zh-TW" altLang="zh-TW" sz="3200" dirty="0">
                <a:solidFill>
                  <a:srgbClr val="FFC000"/>
                </a:solidFill>
                <a:latin typeface="+mj-ea"/>
              </a:rPr>
              <a:t>「</a:t>
            </a:r>
            <a:r>
              <a:rPr lang="zh-TW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觀機逗教</a:t>
            </a:r>
            <a:r>
              <a:rPr lang="zh-TW" altLang="zh-TW" sz="3200" dirty="0">
                <a:solidFill>
                  <a:srgbClr val="FFC000"/>
                </a:solidFill>
                <a:latin typeface="+mj-ea"/>
              </a:rPr>
              <a:t>」</a:t>
            </a:r>
            <a:r>
              <a:rPr lang="zh-TW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；</a:t>
            </a:r>
            <a:r>
              <a:rPr lang="zh-TW" altLang="zh-TW" sz="3200" dirty="0">
                <a:ea typeface="全真細隸書" panose="02010609000101010101" pitchFamily="49" charset="-120"/>
              </a:rPr>
              <a:t>觀眾生是甚麼根機，就用適合之法門度他。因眾生之心千千萬萬，故需無量法門，但需切記法乃權宜之門，雖要法法精通，但卻</a:t>
            </a:r>
            <a:r>
              <a:rPr lang="zh-TW" altLang="en-US" sz="3200" dirty="0">
                <a:ea typeface="全真細隸書" panose="02010609000101010101" pitchFamily="49" charset="-120"/>
              </a:rPr>
              <a:t>不</a:t>
            </a:r>
            <a:r>
              <a:rPr lang="zh-TW" altLang="zh-TW" sz="3200" dirty="0">
                <a:ea typeface="全真細隸書" panose="02010609000101010101" pitchFamily="49" charset="-120"/>
              </a:rPr>
              <a:t>可執法自障障人！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7559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第四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願</a:t>
            </a:r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道無上誓願</a:t>
            </a:r>
            <a:r>
              <a:rPr lang="zh-TW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zh-TW" sz="3600" dirty="0">
                <a:ea typeface="全真細隸書" panose="02010609000101010101" pitchFamily="49" charset="-120"/>
              </a:rPr>
              <a:t>大乘道位有</a:t>
            </a:r>
            <a:r>
              <a:rPr lang="zh-TW" altLang="zh-TW" sz="3600" dirty="0" smtClean="0">
                <a:ea typeface="全真細隸書" panose="02010609000101010101" pitchFamily="49" charset="-120"/>
              </a:rPr>
              <a:t>：三賢、十聖、等覺、妙覺。</a:t>
            </a:r>
            <a:r>
              <a:rPr lang="zh-TW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妙覺就是佛，佛即是原來，故曰佛道無上。</a:t>
            </a:r>
            <a:r>
              <a:rPr lang="zh-TW" altLang="zh-TW" sz="3600" dirty="0">
                <a:ea typeface="全真細隸書" panose="02010609000101010101" pitchFamily="49" charset="-120"/>
              </a:rPr>
              <a:t>亦即真正地完成</a:t>
            </a:r>
            <a:r>
              <a:rPr lang="zh-TW" altLang="zh-TW" sz="3600" dirty="0">
                <a:latin typeface="+mj-ea"/>
                <a:ea typeface="+mj-ea"/>
              </a:rPr>
              <a:t>「</a:t>
            </a:r>
            <a:r>
              <a:rPr lang="zh-TW" altLang="zh-TW" sz="3600" dirty="0">
                <a:ea typeface="全真細隸書" panose="02010609000101010101" pitchFamily="49" charset="-120"/>
              </a:rPr>
              <a:t>同體大悲</a:t>
            </a:r>
            <a:r>
              <a:rPr lang="zh-TW" altLang="zh-TW" sz="3600" dirty="0">
                <a:latin typeface="+mj-ea"/>
                <a:ea typeface="+mj-ea"/>
              </a:rPr>
              <a:t>」</a:t>
            </a:r>
            <a:r>
              <a:rPr lang="zh-TW" altLang="zh-TW" sz="3600" dirty="0">
                <a:ea typeface="全真細隸書" panose="02010609000101010101" pitchFamily="49" charset="-120"/>
              </a:rPr>
              <a:t>，雖然佛道如此高遠無上，但為度眾生，必需發大誓願，不至成佛不止！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982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十、結論：早發菩提心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zh-TW" sz="3200" dirty="0" smtClean="0">
                <a:ea typeface="全真細隸書" panose="02010609000101010101" pitchFamily="49" charset="-120"/>
              </a:rPr>
              <a:t>九六</a:t>
            </a:r>
            <a:r>
              <a:rPr lang="zh-TW" altLang="zh-TW" sz="3200" dirty="0">
                <a:ea typeface="全真細隸書" panose="02010609000101010101" pitchFamily="49" charset="-120"/>
              </a:rPr>
              <a:t>原靈自執緣而迷住凡塵迄今，歷世生生死死，脫骨如山，受苦受災不計其秋矣</a:t>
            </a:r>
            <a:r>
              <a:rPr lang="zh-TW" altLang="zh-TW" sz="3200" dirty="0" smtClean="0">
                <a:ea typeface="全真細隸書" panose="02010609000101010101" pitchFamily="49" charset="-120"/>
              </a:rPr>
              <a:t>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zh-TW" sz="3200" dirty="0" smtClean="0">
                <a:ea typeface="全真細隸書" panose="02010609000101010101" pitchFamily="49" charset="-120"/>
              </a:rPr>
              <a:t>今</a:t>
            </a:r>
            <a:r>
              <a:rPr lang="zh-TW" altLang="zh-TW" sz="3200" dirty="0">
                <a:ea typeface="全真細隸書" panose="02010609000101010101" pitchFamily="49" charset="-120"/>
              </a:rPr>
              <a:t>逢天開文運，諸天神聖應願應命，廣垂登天金梯，到處挽救溺靈</a:t>
            </a:r>
            <a:r>
              <a:rPr lang="zh-TW" altLang="zh-TW" sz="3200" dirty="0" smtClean="0">
                <a:ea typeface="全真細隸書" panose="02010609000101010101" pitchFamily="49" charset="-120"/>
              </a:rPr>
              <a:t>。故</a:t>
            </a:r>
            <a:r>
              <a:rPr lang="zh-TW" altLang="zh-TW" sz="3200" dirty="0">
                <a:ea typeface="全真細隸書" panose="02010609000101010101" pitchFamily="49" charset="-120"/>
              </a:rPr>
              <a:t>輪迴不絕之迷子</a:t>
            </a:r>
            <a:r>
              <a:rPr lang="zh-TW" altLang="zh-TW" sz="3200" dirty="0" smtClean="0">
                <a:ea typeface="全真細隸書" panose="02010609000101010101" pitchFamily="49" charset="-120"/>
              </a:rPr>
              <a:t>，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zh-TW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若</a:t>
            </a:r>
            <a:r>
              <a:rPr lang="zh-TW" altLang="zh-TW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欲早曰解脫輪迴之苦，即應早發</a:t>
            </a:r>
            <a:r>
              <a:rPr lang="zh-TW" altLang="zh-TW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本有</a:t>
            </a:r>
            <a:r>
              <a:rPr lang="zh-TW" altLang="zh-TW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之菩提妙心也！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617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此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無上心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正等心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正覺心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，乃為發心修道者，認理歸真之準則也。故發心之心，必全通無上、正等、正覺三義。否則發心偏邪，自墜邪道，乃是自作自受，豈不冤哉！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發心即是觀心。</a:t>
            </a:r>
            <a:r>
              <a:rPr lang="zh-TW" altLang="en-US" sz="3200" dirty="0">
                <a:ea typeface="全真細隸書" panose="02010609000101010101" pitchFamily="49" charset="-120"/>
              </a:rPr>
              <a:t>觀心即是願解如來真實義，亦即澈悟自性本自俱足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發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菩提心，即是發出佛心，</a:t>
            </a:r>
            <a:r>
              <a:rPr lang="zh-TW" altLang="en-US" sz="3200" dirty="0">
                <a:ea typeface="全真細隸書" panose="02010609000101010101" pitchFamily="49" charset="-120"/>
              </a:rPr>
              <a:t>亦是上求佛道，下化眾生。</a:t>
            </a:r>
          </a:p>
          <a:p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65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二、找回菩提心？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每</a:t>
            </a:r>
            <a:r>
              <a:rPr lang="zh-TW" altLang="en-US" sz="3600" dirty="0">
                <a:ea typeface="全真細隸書" panose="02010609000101010101" pitchFamily="49" charset="-120"/>
              </a:rPr>
              <a:t>個人都有佛性，這菩提本在你心田，只是你們來到這紅塵濁世迷失了。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今天你求道、修道、辦道，你就要修復這菩提心呀</a:t>
            </a:r>
            <a:r>
              <a:rPr lang="zh-TW" altLang="en-US" sz="3600" dirty="0">
                <a:ea typeface="全真細隸書" panose="02010609000101010101" pitchFamily="49" charset="-120"/>
              </a:rPr>
              <a:t>，讓這菩提心永住心田，恢復自性之光明，所以菩提心能常住，你就成功啦！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師母月慧菩薩說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自</a:t>
            </a:r>
            <a:r>
              <a:rPr lang="zh-TW" altLang="en-US" sz="3200" dirty="0">
                <a:ea typeface="全真細隸書" panose="02010609000101010101" pitchFamily="49" charset="-120"/>
              </a:rPr>
              <a:t>性清淨心，即吾人之真心，亦名佛性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200" dirty="0">
                <a:ea typeface="全真細隸書" panose="02010609000101010101" pitchFamily="49" charset="-120"/>
              </a:rPr>
              <a:t>人生緣起之源，眾生不知，無始以來，從未觀照，枉造輪迴，沈淪生死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仙</a:t>
            </a:r>
            <a:r>
              <a:rPr lang="zh-TW" altLang="en-US" sz="3200" dirty="0">
                <a:ea typeface="全真細隸書" panose="02010609000101010101" pitchFamily="49" charset="-120"/>
              </a:rPr>
              <a:t>佛教人返觀內照，即是入佛性，入法身，入真如，入實相，入涅槃，入法性，入法界。頓斷輪迴，速出生死。是故萬法根本在心，行法根本在觀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大乘心地觀經云：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三界之中，以心為主，能觀心者，究竟解脫，不能觀者，永處纏縛。</a:t>
            </a:r>
            <a:r>
              <a:rPr lang="zh-TW" altLang="en-US" sz="3200" dirty="0"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涅盤經云</a:t>
            </a:r>
            <a:r>
              <a:rPr lang="zh-TW" altLang="en-US" sz="3200" dirty="0"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能觀心性，名為上定。</a:t>
            </a:r>
            <a:r>
              <a:rPr lang="zh-TW" altLang="en-US" sz="3200" dirty="0"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中庸云：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率性之謂道。</a:t>
            </a:r>
            <a:r>
              <a:rPr lang="zh-TW" altLang="en-US" sz="3200" dirty="0">
                <a:latin typeface="+mj-ea"/>
              </a:rPr>
              <a:t>」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025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三、都要發菩提心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每一個人都要發菩提心，你能夠讓這顆菩提心在風雨當中不搖擺，你能夠讓這菩提心在順逆當中始終如一，那你就成功了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師母：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今人</a:t>
            </a:r>
            <a:r>
              <a:rPr lang="zh-TW" altLang="en-US" sz="3600" dirty="0">
                <a:ea typeface="全真細隸書" panose="02010609000101010101" pitchFamily="49" charset="-120"/>
              </a:rPr>
              <a:t>欲求成佛，而馳心外求，哀哉，未曾發心，而修雜觀行，只得生天果報，不得出離輪迴。發心即是觀心。觀心即是願解如來真實義，亦即澈悟自性本自俱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足無上、正等、正覺。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9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8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四、發菩提心的重要</a:t>
            </a:r>
            <a:endParaRPr lang="en-US" altLang="zh-TW" sz="38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華嚴</a:t>
            </a:r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經說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：菩提</a:t>
            </a:r>
            <a:r>
              <a:rPr lang="zh-TW" altLang="en-US" sz="3800" dirty="0">
                <a:ea typeface="全真細隸書" panose="02010609000101010101" pitchFamily="49" charset="-120"/>
              </a:rPr>
              <a:t>心，出生一切諸菩薩行</a:t>
            </a:r>
            <a:r>
              <a:rPr lang="en-US" altLang="zh-TW" sz="3800" dirty="0">
                <a:ea typeface="全真細隸書" panose="02010609000101010101" pitchFamily="49" charset="-120"/>
              </a:rPr>
              <a:t>,</a:t>
            </a:r>
            <a:r>
              <a:rPr lang="zh-TW" altLang="en-US" sz="3800" dirty="0">
                <a:ea typeface="全真細隸書" panose="02010609000101010101" pitchFamily="49" charset="-120"/>
              </a:rPr>
              <a:t>十方三世諸如來</a:t>
            </a:r>
            <a:r>
              <a:rPr lang="en-US" altLang="zh-TW" sz="3800" dirty="0">
                <a:ea typeface="全真細隸書" panose="02010609000101010101" pitchFamily="49" charset="-120"/>
              </a:rPr>
              <a:t>,</a:t>
            </a:r>
            <a:r>
              <a:rPr lang="zh-TW" altLang="en-US" sz="3800" dirty="0">
                <a:ea typeface="全真細隸書" panose="02010609000101010101" pitchFamily="49" charset="-120"/>
              </a:rPr>
              <a:t>皆從菩提心而出生故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。</a:t>
            </a:r>
            <a:endParaRPr lang="en-US" altLang="zh-TW" sz="3800" dirty="0">
              <a:ea typeface="全真細隸書" panose="02010609000101010101" pitchFamily="49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華嚴</a:t>
            </a:r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經說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：菩提</a:t>
            </a:r>
            <a:r>
              <a:rPr lang="zh-TW" altLang="en-US" sz="3800" dirty="0">
                <a:ea typeface="全真細隸書" panose="02010609000101010101" pitchFamily="49" charset="-120"/>
              </a:rPr>
              <a:t>心是善中之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王，能成</a:t>
            </a:r>
            <a:r>
              <a:rPr lang="zh-TW" altLang="en-US" sz="3800" dirty="0">
                <a:ea typeface="全真細隸書" panose="02010609000101010101" pitchFamily="49" charset="-120"/>
              </a:rPr>
              <a:t>就無上正等正覺故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。</a:t>
            </a:r>
            <a:endParaRPr lang="en-US" altLang="zh-TW" sz="3800" dirty="0" smtClean="0">
              <a:ea typeface="全真細隸書" panose="02010609000101010101" pitchFamily="49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古德說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：修行</a:t>
            </a:r>
            <a:r>
              <a:rPr lang="zh-TW" altLang="en-US" sz="3800" dirty="0">
                <a:ea typeface="全真細隸書" panose="02010609000101010101" pitchFamily="49" charset="-120"/>
              </a:rPr>
              <a:t>不發菩提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心，猶如</a:t>
            </a:r>
            <a:r>
              <a:rPr lang="zh-TW" altLang="en-US" sz="3800" dirty="0">
                <a:ea typeface="全真細隸書" panose="02010609000101010101" pitchFamily="49" charset="-120"/>
              </a:rPr>
              <a:t>耕田不播種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。</a:t>
            </a:r>
            <a:endParaRPr lang="en-US" altLang="zh-TW" sz="3800" dirty="0" smtClean="0">
              <a:ea typeface="全真細隸書" panose="02010609000101010101" pitchFamily="49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發菩提心是學佛者必修的課程</a:t>
            </a:r>
            <a:r>
              <a:rPr lang="zh-TW" altLang="en-US" sz="3800" dirty="0">
                <a:ea typeface="全真細隸書" panose="02010609000101010101" pitchFamily="49" charset="-120"/>
              </a:rPr>
              <a:t>，只要你想成就佛道，就必須虔誠懇切的發菩提心。</a:t>
            </a:r>
            <a:endParaRPr lang="en-US" altLang="zh-TW" sz="3800" dirty="0">
              <a:ea typeface="全真細隸書" panose="02010609000101010101" pitchFamily="49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發菩提心就是發成佛之心</a:t>
            </a:r>
            <a:r>
              <a:rPr lang="zh-TW" altLang="en-US" sz="3800" dirty="0">
                <a:ea typeface="全真細隸書" panose="02010609000101010101" pitchFamily="49" charset="-120"/>
              </a:rPr>
              <a:t>，因為菩提心是成佛的原動力。</a:t>
            </a:r>
            <a:r>
              <a:rPr lang="zh-TW" altLang="en-US" sz="3800" dirty="0"/>
              <a:t/>
            </a:r>
            <a:br>
              <a:rPr lang="zh-TW" altLang="en-US" sz="3800" dirty="0"/>
            </a:br>
            <a:endParaRPr lang="zh-TW" altLang="en-US" sz="3800" dirty="0"/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1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五、為何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發菩提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心？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承蒙天恩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，今日能求道，可了脫輪迴之苦，也但願眾生得離苦。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大道得來不易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，六萬來來頭一次普渡，˙這元會也只有這一次，但願眾生，都能把握，大道普渡，都能求道，上法船。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體天之心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，欲度回九六元靈，效師之行，廣度有緣眾生。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1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六、慈悲心是菩提心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3200" dirty="0">
                <a:ea typeface="全真細隸書" panose="02010609000101010101" pitchFamily="49" charset="-120"/>
              </a:rPr>
              <a:t>要有一顆慈悲的心，首當就要不與六道眾生結惡緣。今天你說你很慈悲，你有菩提心，你要廣渡眾生，可是自己還在那大口大口的吃肉，那算不算慈悲啊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？因此</a:t>
            </a:r>
            <a:r>
              <a:rPr lang="zh-TW" altLang="en-US" sz="3200" dirty="0">
                <a:ea typeface="全真細隸書" panose="02010609000101010101" pitchFamily="49" charset="-120"/>
              </a:rPr>
              <a:t>你們得要懷有慈悲心，不要殺生，不要以它命換己命呀，你用他人的性命來換自己延長壽命，這叫慈悲嗎？殺生就會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短命。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發菩提心  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七、發菩提心可救眾生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舉兩個故事說明，修行人發菩提心，眾生就有救了。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琉離王攻入釋迦族城鎮，欲屠城，釋迦族國王，用妙計，告訴琉離王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要殺城裡人，等他浮上水面再殺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latin typeface="+mj-ea"/>
                <a:ea typeface="全真細隸書" panose="02010609000101010101" pitchFamily="49" charset="-120"/>
              </a:rPr>
              <a:t>，琉離王潛入水中，將頭髮綁在水中之樹根，永不浮起，終於救了釋迦族人。</a:t>
            </a:r>
            <a:endParaRPr lang="en-US" altLang="zh-TW" sz="3200" dirty="0" smtClean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1135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432</TotalTime>
  <Words>1670</Words>
  <Application>Microsoft Office PowerPoint</Application>
  <PresentationFormat>如螢幕大小 (16:9)</PresentationFormat>
  <Paragraphs>79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  <vt:lpstr>發菩提心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114</cp:revision>
  <dcterms:created xsi:type="dcterms:W3CDTF">2014-02-15T05:50:45Z</dcterms:created>
  <dcterms:modified xsi:type="dcterms:W3CDTF">2016-04-09T04:40:42Z</dcterms:modified>
</cp:coreProperties>
</file>