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1" r:id="rId2"/>
    <p:sldId id="306" r:id="rId3"/>
    <p:sldId id="277" r:id="rId4"/>
    <p:sldId id="311" r:id="rId5"/>
    <p:sldId id="279" r:id="rId6"/>
    <p:sldId id="285" r:id="rId7"/>
    <p:sldId id="283" r:id="rId8"/>
    <p:sldId id="273" r:id="rId9"/>
    <p:sldId id="282" r:id="rId10"/>
    <p:sldId id="281" r:id="rId11"/>
    <p:sldId id="280" r:id="rId12"/>
    <p:sldId id="278" r:id="rId13"/>
    <p:sldId id="275" r:id="rId14"/>
    <p:sldId id="287" r:id="rId15"/>
    <p:sldId id="288" r:id="rId16"/>
    <p:sldId id="300" r:id="rId17"/>
    <p:sldId id="299" r:id="rId18"/>
    <p:sldId id="289" r:id="rId19"/>
    <p:sldId id="276" r:id="rId20"/>
    <p:sldId id="297" r:id="rId21"/>
    <p:sldId id="298" r:id="rId22"/>
    <p:sldId id="296" r:id="rId23"/>
    <p:sldId id="295" r:id="rId24"/>
    <p:sldId id="293" r:id="rId25"/>
    <p:sldId id="305" r:id="rId26"/>
    <p:sldId id="294" r:id="rId27"/>
    <p:sldId id="302" r:id="rId28"/>
    <p:sldId id="304" r:id="rId29"/>
    <p:sldId id="303" r:id="rId30"/>
    <p:sldId id="301" r:id="rId31"/>
    <p:sldId id="310" r:id="rId32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593" autoAdjust="0"/>
  </p:normalViewPr>
  <p:slideViewPr>
    <p:cSldViewPr>
      <p:cViewPr varScale="1">
        <p:scale>
          <a:sx n="80" d="100"/>
          <a:sy n="80" d="100"/>
        </p:scale>
        <p:origin x="-734" y="-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2015/11/13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2015/11/13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2015/11/13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2015/11/13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2015/11/13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2015/11/13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2015/11/13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2015/11/13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2015/11/13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2015/11/13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2015/11/13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2015/11/13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 vert="horz">
            <a:normAutofit fontScale="90000"/>
          </a:bodyPr>
          <a:lstStyle/>
          <a:p>
            <a:r>
              <a:rPr lang="zh-TW" altLang="en-US" dirty="0">
                <a:solidFill>
                  <a:srgbClr val="FF0000"/>
                </a:solidFill>
                <a:ea typeface="全真顏體" pitchFamily="49" charset="-120"/>
              </a:rPr>
              <a:t>末後修辦方針</a:t>
            </a:r>
            <a:r>
              <a:rPr lang="zh-TW" altLang="en-US" dirty="0" smtClean="0">
                <a:solidFill>
                  <a:srgbClr val="FF0000"/>
                </a:solidFill>
                <a:ea typeface="全真顏體" pitchFamily="49" charset="-120"/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  <a:ea typeface="全真顏體" pitchFamily="49" charset="-120"/>
              </a:rPr>
              <a:t>1</a:t>
            </a:r>
            <a:endParaRPr lang="zh-TW" altLang="en-US" dirty="0">
              <a:solidFill>
                <a:srgbClr val="FF0000"/>
              </a:solidFill>
              <a:ea typeface="全真顏體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末後考道，有三種</a:t>
            </a: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：</a:t>
            </a:r>
            <a:b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/>
            </a:r>
            <a:b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一、假祖師考道</a:t>
            </a:r>
            <a:b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二、沒有天命傳道的考道</a:t>
            </a:r>
            <a:b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三、主張守道不辦道的錯誤觀念</a:t>
            </a: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（</a:t>
            </a: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考道</a:t>
            </a: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）</a:t>
            </a: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/>
            </a:r>
            <a:b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endParaRPr lang="zh-TW" alt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28343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 vert="horz">
            <a:normAutofit fontScale="90000"/>
          </a:bodyPr>
          <a:lstStyle/>
          <a:p>
            <a:r>
              <a:rPr lang="zh-TW" altLang="en-US" dirty="0">
                <a:solidFill>
                  <a:srgbClr val="FF0000"/>
                </a:solidFill>
                <a:ea typeface="全真顏體" pitchFamily="49" charset="-120"/>
              </a:rPr>
              <a:t>末後修辦方針 </a:t>
            </a:r>
            <a:r>
              <a:rPr lang="en-US" altLang="zh-TW" dirty="0" smtClean="0">
                <a:solidFill>
                  <a:srgbClr val="FF0000"/>
                </a:solidFill>
                <a:ea typeface="全真顏體" pitchFamily="49" charset="-120"/>
              </a:rPr>
              <a:t>10</a:t>
            </a:r>
            <a:endParaRPr lang="zh-TW" altLang="en-US" dirty="0">
              <a:solidFill>
                <a:srgbClr val="FF0000"/>
              </a:solidFill>
              <a:ea typeface="全真顏體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51470"/>
            <a:ext cx="7920880" cy="4896543"/>
          </a:xfrm>
        </p:spPr>
        <p:txBody>
          <a:bodyPr>
            <a:normAutofit lnSpcReduction="10000"/>
          </a:bodyPr>
          <a:lstStyle/>
          <a:p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濟公老師慈</a:t>
            </a:r>
            <a:r>
              <a:rPr lang="zh-TW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訓   </a:t>
            </a:r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                         向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點傳師慈悲  摘錄自：道統及天命明師的印證  </a:t>
            </a:r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p57</a:t>
            </a:r>
            <a:b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/>
            </a:r>
            <a:b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修道要有智慧，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「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道與教不同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」</a:t>
            </a:r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，</a:t>
            </a:r>
            <a:r>
              <a:rPr lang="zh-TW" altLang="en-US" sz="36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有</a:t>
            </a:r>
            <a:r>
              <a:rPr lang="zh-TW" altLang="en-US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組織、團體人事、掛牌立案，就不是道了。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/>
            </a:r>
            <a:b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當你參加，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「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起心動念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」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，已著人情名利權勢，已經偏差了，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「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偏差離道遠矣！</a:t>
            </a:r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」</a:t>
            </a:r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還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能辦嗎？還有天命嗎？</a:t>
            </a:r>
          </a:p>
        </p:txBody>
      </p:sp>
    </p:spTree>
    <p:extLst>
      <p:ext uri="{BB962C8B-B14F-4D97-AF65-F5344CB8AC3E}">
        <p14:creationId xmlns:p14="http://schemas.microsoft.com/office/powerpoint/2010/main" val="2520380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 vert="horz">
            <a:normAutofit fontScale="90000"/>
          </a:bodyPr>
          <a:lstStyle/>
          <a:p>
            <a:r>
              <a:rPr lang="zh-TW" altLang="en-US" dirty="0">
                <a:solidFill>
                  <a:srgbClr val="FF0000"/>
                </a:solidFill>
                <a:ea typeface="全真顏體" pitchFamily="49" charset="-120"/>
              </a:rPr>
              <a:t>末後修辦方針 </a:t>
            </a:r>
            <a:r>
              <a:rPr lang="en-US" altLang="zh-TW" dirty="0" smtClean="0">
                <a:solidFill>
                  <a:srgbClr val="FF0000"/>
                </a:solidFill>
                <a:ea typeface="全真顏體" pitchFamily="49" charset="-120"/>
              </a:rPr>
              <a:t>11</a:t>
            </a:r>
            <a:endParaRPr lang="zh-TW" altLang="en-US" dirty="0">
              <a:solidFill>
                <a:srgbClr val="FF0000"/>
              </a:solidFill>
              <a:ea typeface="全真顏體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/>
          <a:lstStyle/>
          <a:p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全真顏體" pitchFamily="49" charset="-120"/>
              </a:rPr>
              <a:t>師母慈</a:t>
            </a:r>
            <a:r>
              <a:rPr lang="zh-TW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全真顏體" pitchFamily="49" charset="-120"/>
              </a:rPr>
              <a:t>示</a:t>
            </a:r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全真顏體" pitchFamily="49" charset="-120"/>
              </a:rPr>
              <a:t>                 </a:t>
            </a:r>
            <a:r>
              <a:rPr lang="en-US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全真顏體" pitchFamily="49" charset="-120"/>
              </a:rPr>
              <a:t>1990/06/29</a:t>
            </a:r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全真顏體" pitchFamily="49" charset="-120"/>
              </a:rPr>
              <a:t>  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全真顏體" pitchFamily="49" charset="-120"/>
              </a:rPr>
              <a:t>向點傳師慈悲  摘錄自：道統及天命明師的印證  </a:t>
            </a:r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全真顏體" pitchFamily="49" charset="-120"/>
              </a:rPr>
              <a:t>p46</a:t>
            </a:r>
            <a:b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全真顏體" pitchFamily="49" charset="-120"/>
              </a:rPr>
            </a:br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全真顏體" pitchFamily="49" charset="-120"/>
              </a:rPr>
              <a:t/>
            </a:r>
            <a:b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全真顏體" pitchFamily="49" charset="-120"/>
              </a:rPr>
            </a:b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全真顏體" pitchFamily="49" charset="-120"/>
              </a:rPr>
              <a:t>修道沒有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「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全真顏體" pitchFamily="49" charset="-120"/>
              </a:rPr>
              <a:t>人事團體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」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全真顏體" pitchFamily="49" charset="-120"/>
              </a:rPr>
              <a:t>，你有人事團體就有紛爭</a:t>
            </a:r>
            <a:r>
              <a:rPr lang="zh-TW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全真顏體" pitchFamily="49" charset="-120"/>
              </a:rPr>
              <a:t>，</a:t>
            </a:r>
            <a:r>
              <a:rPr lang="zh-TW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「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全真顏體" pitchFamily="49" charset="-120"/>
              </a:rPr>
              <a:t>政教合一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」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全真顏體" pitchFamily="49" charset="-120"/>
              </a:rPr>
              <a:t>就不是道了。</a:t>
            </a:r>
          </a:p>
        </p:txBody>
      </p:sp>
    </p:spTree>
    <p:extLst>
      <p:ext uri="{BB962C8B-B14F-4D97-AF65-F5344CB8AC3E}">
        <p14:creationId xmlns:p14="http://schemas.microsoft.com/office/powerpoint/2010/main" val="2520380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 vert="horz">
            <a:normAutofit fontScale="90000"/>
          </a:bodyPr>
          <a:lstStyle/>
          <a:p>
            <a:r>
              <a:rPr lang="zh-TW" altLang="en-US" dirty="0">
                <a:solidFill>
                  <a:srgbClr val="FF0000"/>
                </a:solidFill>
                <a:ea typeface="全真顏體" pitchFamily="49" charset="-120"/>
              </a:rPr>
              <a:t>末後修辦方針 </a:t>
            </a:r>
            <a:r>
              <a:rPr lang="en-US" altLang="zh-TW" dirty="0" smtClean="0">
                <a:solidFill>
                  <a:srgbClr val="FF0000"/>
                </a:solidFill>
                <a:ea typeface="全真顏體" pitchFamily="49" charset="-120"/>
              </a:rPr>
              <a:t>12</a:t>
            </a:r>
            <a:endParaRPr lang="zh-TW" altLang="en-US" dirty="0">
              <a:solidFill>
                <a:srgbClr val="FF0000"/>
              </a:solidFill>
              <a:ea typeface="全真顏體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師母</a:t>
            </a:r>
            <a:r>
              <a:rPr lang="zh-TW" altLang="en-US" sz="4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慈示</a:t>
            </a:r>
            <a:r>
              <a:rPr lang="en-US" altLang="zh-TW" sz="3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1990/06/29</a:t>
            </a:r>
            <a:r>
              <a:rPr lang="en-US" altLang="zh-TW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   </a:t>
            </a:r>
            <a:r>
              <a:rPr lang="zh-TW" altLang="en-US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摘錄自：道統及天命明師的印證  </a:t>
            </a:r>
            <a:r>
              <a:rPr lang="en-US" altLang="zh-TW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p45</a:t>
            </a:r>
            <a:r>
              <a:rPr lang="en-US" altLang="zh-TW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/>
            </a:r>
            <a:br>
              <a:rPr lang="en-US" altLang="zh-TW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en-US" altLang="zh-TW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/>
            </a:r>
            <a:br>
              <a:rPr lang="en-US" altLang="zh-TW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「</a:t>
            </a: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道有費隱</a:t>
            </a: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」</a:t>
            </a: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，要看時機，</a:t>
            </a:r>
            <a:r>
              <a:rPr lang="zh-TW" alt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可行即行，不可行要退隱</a:t>
            </a: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，要做佛或是魔，只在自己選擇，只在一念之間，只在內心的執著，不可不慎！</a:t>
            </a:r>
            <a:r>
              <a:rPr lang="zh-TW" altLang="en-US" b="1" dirty="0"/>
              <a:t/>
            </a:r>
            <a:br>
              <a:rPr lang="zh-TW" altLang="en-US" b="1" dirty="0"/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20380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 vert="horz">
            <a:normAutofit fontScale="90000"/>
          </a:bodyPr>
          <a:lstStyle/>
          <a:p>
            <a:r>
              <a:rPr lang="zh-TW" altLang="en-US" dirty="0">
                <a:solidFill>
                  <a:srgbClr val="FF0000"/>
                </a:solidFill>
                <a:ea typeface="全真顏體" pitchFamily="49" charset="-120"/>
              </a:rPr>
              <a:t>末後修辦方針 </a:t>
            </a:r>
            <a:r>
              <a:rPr lang="en-US" altLang="zh-TW" dirty="0" smtClean="0">
                <a:solidFill>
                  <a:srgbClr val="FF0000"/>
                </a:solidFill>
                <a:ea typeface="全真顏體" pitchFamily="49" charset="-120"/>
              </a:rPr>
              <a:t>13</a:t>
            </a:r>
            <a:endParaRPr lang="zh-TW" altLang="en-US" dirty="0">
              <a:solidFill>
                <a:srgbClr val="FF0000"/>
              </a:solidFill>
              <a:ea typeface="全真顏體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 lnSpcReduction="10000"/>
          </a:bodyPr>
          <a:lstStyle/>
          <a:p>
            <a:r>
              <a:rPr lang="zh-TW" altLang="en-US" sz="39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四、完全不辦道是考道</a:t>
            </a:r>
            <a:endParaRPr lang="en-US" altLang="zh-TW" sz="39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r>
              <a:rPr lang="zh-TW" altLang="en-US" sz="3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老前人</a:t>
            </a: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說</a:t>
            </a:r>
            <a:r>
              <a:rPr lang="zh-TW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「</a:t>
            </a:r>
            <a:r>
              <a:rPr lang="zh-TW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能</a:t>
            </a: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辦則辦，不能辦則守。</a:t>
            </a:r>
            <a:r>
              <a:rPr lang="zh-TW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」</a:t>
            </a:r>
            <a:endParaRPr lang="en-US" altLang="zh-TW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</a:endParaRPr>
          </a:p>
          <a:p>
            <a:r>
              <a:rPr lang="zh-TW" alt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天然古佛慈示</a:t>
            </a: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                     </a:t>
            </a:r>
            <a:r>
              <a:rPr lang="zh-TW" altLang="en-US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摘錄自：內心觀照自覺自修   </a:t>
            </a:r>
            <a:r>
              <a:rPr lang="en-US" altLang="zh-TW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p </a:t>
            </a:r>
            <a:r>
              <a:rPr lang="en-US" altLang="zh-TW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43</a:t>
            </a:r>
            <a:r>
              <a:rPr lang="en-US" altLang="zh-TW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/>
            </a:r>
            <a:br>
              <a:rPr lang="en-US" altLang="zh-TW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不是</a:t>
            </a: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「</a:t>
            </a: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道統天命</a:t>
            </a: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」</a:t>
            </a: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的不傳承就叫你們停，辦到你最後一口氣，</a:t>
            </a:r>
            <a:r>
              <a:rPr lang="zh-TW" alt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能辦則辦，不能辦則守，也就是辦到最後沒有真天命的點傳師。</a:t>
            </a:r>
            <a:endParaRPr lang="en-US" altLang="zh-TW" sz="39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20380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 vert="horz">
            <a:normAutofit fontScale="90000"/>
          </a:bodyPr>
          <a:lstStyle/>
          <a:p>
            <a:r>
              <a:rPr lang="zh-TW" altLang="en-US" dirty="0">
                <a:solidFill>
                  <a:srgbClr val="FF0000"/>
                </a:solidFill>
                <a:ea typeface="全真顏體" pitchFamily="49" charset="-120"/>
              </a:rPr>
              <a:t>末後修辦方針 </a:t>
            </a:r>
            <a:r>
              <a:rPr lang="en-US" altLang="zh-TW" dirty="0" smtClean="0">
                <a:solidFill>
                  <a:srgbClr val="FF0000"/>
                </a:solidFill>
                <a:ea typeface="全真顏體" pitchFamily="49" charset="-120"/>
              </a:rPr>
              <a:t>14</a:t>
            </a:r>
            <a:endParaRPr lang="zh-TW" altLang="en-US" dirty="0">
              <a:solidFill>
                <a:srgbClr val="FF0000"/>
              </a:solidFill>
              <a:ea typeface="全真顏體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 lnSpcReduction="10000"/>
          </a:bodyPr>
          <a:lstStyle/>
          <a:p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天然古佛慈</a:t>
            </a:r>
            <a:r>
              <a:rPr lang="zh-TW" alt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示               </a:t>
            </a:r>
            <a:r>
              <a:rPr lang="zh-TW" altLang="en-US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摘錄</a:t>
            </a:r>
            <a:r>
              <a:rPr lang="zh-TW" altLang="en-US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自：內心觀照  自覺自修   </a:t>
            </a:r>
            <a:r>
              <a:rPr lang="en-US" altLang="zh-TW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p </a:t>
            </a:r>
            <a:r>
              <a:rPr lang="en-US" altLang="zh-TW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34</a:t>
            </a:r>
            <a:r>
              <a:rPr lang="en-US" altLang="zh-TW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/>
            </a:r>
            <a:br>
              <a:rPr lang="en-US" altLang="zh-TW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這個道呢？將來會</a:t>
            </a:r>
            <a:r>
              <a:rPr lang="zh-TW" alt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「</a:t>
            </a:r>
            <a:r>
              <a:rPr lang="zh-TW" alt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全真顏體" pitchFamily="49" charset="-120"/>
              </a:rPr>
              <a:t>真</a:t>
            </a:r>
            <a:r>
              <a:rPr lang="zh-TW" alt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的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隱，假的顯。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」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為什麼假的道會進入？因為</a:t>
            </a:r>
            <a:r>
              <a:rPr lang="zh-TW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「</a:t>
            </a:r>
            <a:r>
              <a:rPr lang="zh-TW" alt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真天命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傳到最後沒了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」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，因為在人的想法中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「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這道辦得愈宏展，人</a:t>
            </a:r>
            <a:r>
              <a:rPr lang="zh-TW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不夠，天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一定要</a:t>
            </a:r>
            <a:r>
              <a:rPr lang="zh-TW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給。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」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，</a:t>
            </a:r>
            <a:r>
              <a:rPr lang="zh-TW" altLang="en-US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可是這一切當中，早就有安排，各辦一段，不可強求，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尤其是道統，為什麼愈辦愈迷糊？因為他不瞭解，所以就相信，也就錯了。</a:t>
            </a:r>
          </a:p>
        </p:txBody>
      </p:sp>
    </p:spTree>
    <p:extLst>
      <p:ext uri="{BB962C8B-B14F-4D97-AF65-F5344CB8AC3E}">
        <p14:creationId xmlns:p14="http://schemas.microsoft.com/office/powerpoint/2010/main" val="2520380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 vert="horz">
            <a:normAutofit fontScale="90000"/>
          </a:bodyPr>
          <a:lstStyle/>
          <a:p>
            <a:r>
              <a:rPr lang="zh-TW" altLang="en-US" dirty="0">
                <a:solidFill>
                  <a:srgbClr val="FF0000"/>
                </a:solidFill>
                <a:ea typeface="全真顏體" pitchFamily="49" charset="-120"/>
              </a:rPr>
              <a:t>末後修辦方針 </a:t>
            </a:r>
            <a:r>
              <a:rPr lang="en-US" altLang="zh-TW" dirty="0" smtClean="0">
                <a:solidFill>
                  <a:srgbClr val="FF0000"/>
                </a:solidFill>
                <a:ea typeface="全真顏體" pitchFamily="49" charset="-120"/>
              </a:rPr>
              <a:t>15</a:t>
            </a:r>
            <a:endParaRPr lang="zh-TW" altLang="en-US" dirty="0">
              <a:solidFill>
                <a:srgbClr val="FF0000"/>
              </a:solidFill>
              <a:ea typeface="全真顏體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所謂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「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走馬點玄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」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，</a:t>
            </a:r>
            <a:r>
              <a:rPr lang="zh-TW" altLang="en-US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將來</a:t>
            </a:r>
            <a:r>
              <a:rPr lang="zh-TW" altLang="en-US" sz="3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的真點</a:t>
            </a:r>
            <a:r>
              <a:rPr lang="zh-TW" altLang="en-US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傳師最寶貴，愈來愈少，明瞭嗎？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如果你不明白，你就迷糊跟進了，這會讓你的祖先含淚的，所以要自我小心謹慎。其實諸佛菩薩比你們更著急，不只你們想救人，</a:t>
            </a:r>
            <a:r>
              <a:rPr lang="zh-TW" altLang="en-US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佛菩薩也想救人，哪不希望</a:t>
            </a:r>
            <a:r>
              <a:rPr lang="zh-TW" altLang="en-US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「</a:t>
            </a:r>
            <a:r>
              <a:rPr lang="zh-TW" altLang="en-US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聖命</a:t>
            </a:r>
            <a:r>
              <a:rPr lang="zh-TW" altLang="en-US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」</a:t>
            </a:r>
            <a:r>
              <a:rPr lang="zh-TW" altLang="en-US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多傳承！但是道統有傳承，各辦一段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，日月星各辦一層，末後這一層是群星輝映啊！</a:t>
            </a:r>
          </a:p>
        </p:txBody>
      </p:sp>
    </p:spTree>
    <p:extLst>
      <p:ext uri="{BB962C8B-B14F-4D97-AF65-F5344CB8AC3E}">
        <p14:creationId xmlns:p14="http://schemas.microsoft.com/office/powerpoint/2010/main" val="2520380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 vert="horz">
            <a:normAutofit fontScale="90000"/>
          </a:bodyPr>
          <a:lstStyle/>
          <a:p>
            <a:r>
              <a:rPr lang="zh-TW" altLang="en-US" dirty="0">
                <a:solidFill>
                  <a:srgbClr val="FF0000"/>
                </a:solidFill>
                <a:ea typeface="全真顏體" pitchFamily="49" charset="-120"/>
              </a:rPr>
              <a:t>末後修辦方針 </a:t>
            </a:r>
            <a:r>
              <a:rPr lang="en-US" altLang="zh-TW" dirty="0" smtClean="0">
                <a:solidFill>
                  <a:srgbClr val="FF0000"/>
                </a:solidFill>
                <a:ea typeface="全真顏體" pitchFamily="49" charset="-120"/>
              </a:rPr>
              <a:t>16</a:t>
            </a:r>
            <a:endParaRPr lang="zh-TW" altLang="en-US" dirty="0">
              <a:solidFill>
                <a:srgbClr val="FF0000"/>
              </a:solidFill>
              <a:ea typeface="全真顏體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五</a:t>
            </a:r>
            <a:r>
              <a:rPr lang="zh-TW" altLang="en-US" sz="4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、末後修辦方針</a:t>
            </a:r>
            <a:endParaRPr lang="en-US" altLang="zh-TW" sz="40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r>
              <a:rPr lang="zh-TW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濟公</a:t>
            </a: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老師慈</a:t>
            </a:r>
            <a:r>
              <a:rPr lang="zh-TW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示      </a:t>
            </a:r>
            <a:r>
              <a:rPr lang="zh-TW" altLang="en-US" sz="28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摘錄</a:t>
            </a:r>
            <a:r>
              <a:rPr lang="zh-TW" altLang="en-US" sz="28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自</a:t>
            </a:r>
            <a:r>
              <a:rPr lang="zh-TW" altLang="en-US" sz="28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：真修</a:t>
            </a:r>
            <a:r>
              <a:rPr lang="zh-TW" altLang="en-US" sz="28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實煉  </a:t>
            </a:r>
            <a:r>
              <a:rPr lang="en-US" altLang="zh-TW" sz="28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p10</a:t>
            </a:r>
            <a:r>
              <a:rPr lang="en-US" altLang="zh-TW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/>
            </a:r>
            <a:br>
              <a:rPr lang="en-US" altLang="zh-TW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只要</a:t>
            </a:r>
            <a:r>
              <a:rPr lang="zh-TW" alt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「</a:t>
            </a:r>
            <a:r>
              <a:rPr lang="zh-TW" alt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全真顏體" pitchFamily="49" charset="-120"/>
              </a:rPr>
              <a:t>不違背天意</a:t>
            </a:r>
            <a:r>
              <a:rPr lang="zh-TW" alt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」</a:t>
            </a:r>
            <a:br>
              <a:rPr lang="zh-TW" alt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</a:br>
            <a:r>
              <a:rPr lang="zh-TW" alt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「</a:t>
            </a:r>
            <a:r>
              <a:rPr lang="zh-TW" alt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全真顏體" pitchFamily="49" charset="-120"/>
              </a:rPr>
              <a:t>不背叛祖師</a:t>
            </a:r>
            <a:r>
              <a:rPr lang="zh-TW" alt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」</a:t>
            </a:r>
            <a:r>
              <a:rPr lang="zh-TW" alt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全真顏體" pitchFamily="49" charset="-120"/>
              </a:rPr>
              <a:t/>
            </a:r>
            <a:br>
              <a:rPr lang="zh-TW" alt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全真顏體" pitchFamily="49" charset="-120"/>
              </a:rPr>
            </a:br>
            <a:r>
              <a:rPr lang="zh-TW" alt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「</a:t>
            </a:r>
            <a:r>
              <a:rPr lang="zh-TW" alt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全真顏體" pitchFamily="49" charset="-120"/>
              </a:rPr>
              <a:t>不自我稱尊</a:t>
            </a:r>
            <a:r>
              <a:rPr lang="zh-TW" alt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」</a:t>
            </a:r>
            <a:r>
              <a:rPr lang="zh-TW" alt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全真顏體" pitchFamily="49" charset="-120"/>
              </a:rPr>
              <a:t/>
            </a:r>
            <a:br>
              <a:rPr lang="zh-TW" alt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全真顏體" pitchFamily="49" charset="-120"/>
              </a:rPr>
            </a:b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各組各線的天命，由前輩自行向上天負責，畢竟天命金線是建築</a:t>
            </a:r>
            <a:r>
              <a:rPr lang="zh-TW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在真修</a:t>
            </a: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實辦的道德基礎上</a:t>
            </a:r>
          </a:p>
        </p:txBody>
      </p:sp>
    </p:spTree>
    <p:extLst>
      <p:ext uri="{BB962C8B-B14F-4D97-AF65-F5344CB8AC3E}">
        <p14:creationId xmlns:p14="http://schemas.microsoft.com/office/powerpoint/2010/main" val="1475887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 vert="horz">
            <a:normAutofit fontScale="90000"/>
          </a:bodyPr>
          <a:lstStyle/>
          <a:p>
            <a:r>
              <a:rPr lang="zh-TW" altLang="en-US" dirty="0">
                <a:solidFill>
                  <a:srgbClr val="FF0000"/>
                </a:solidFill>
                <a:ea typeface="全真顏體" pitchFamily="49" charset="-120"/>
              </a:rPr>
              <a:t>末後修辦方針 </a:t>
            </a:r>
            <a:r>
              <a:rPr lang="en-US" altLang="zh-TW" dirty="0" smtClean="0">
                <a:solidFill>
                  <a:srgbClr val="FF0000"/>
                </a:solidFill>
                <a:ea typeface="全真顏體" pitchFamily="49" charset="-120"/>
              </a:rPr>
              <a:t>17</a:t>
            </a:r>
            <a:endParaRPr lang="zh-TW" altLang="en-US" dirty="0">
              <a:solidFill>
                <a:srgbClr val="FF0000"/>
              </a:solidFill>
              <a:ea typeface="全真顏體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Autofit/>
          </a:bodyPr>
          <a:lstStyle/>
          <a:p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我們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「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不違背天意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」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、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「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不背叛祖師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」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、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「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不自我稱尊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」、「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不參加人事團體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」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，現在問問自己，我們守</a:t>
            </a:r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得真嗎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？</a:t>
            </a:r>
            <a:b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天命</a:t>
            </a:r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--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我們守</a:t>
            </a:r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得真嗎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？</a:t>
            </a:r>
            <a:b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修道</a:t>
            </a:r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--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我們又修</a:t>
            </a:r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得真嗎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？</a:t>
            </a:r>
            <a:b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日後考驗會更多，我們又該如何繼續守下去？</a:t>
            </a:r>
          </a:p>
        </p:txBody>
      </p:sp>
    </p:spTree>
    <p:extLst>
      <p:ext uri="{BB962C8B-B14F-4D97-AF65-F5344CB8AC3E}">
        <p14:creationId xmlns:p14="http://schemas.microsoft.com/office/powerpoint/2010/main" val="1475887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 vert="horz">
            <a:normAutofit fontScale="90000"/>
          </a:bodyPr>
          <a:lstStyle/>
          <a:p>
            <a:r>
              <a:rPr lang="zh-TW" altLang="en-US" dirty="0">
                <a:solidFill>
                  <a:srgbClr val="FF0000"/>
                </a:solidFill>
                <a:ea typeface="全真顏體" pitchFamily="49" charset="-120"/>
              </a:rPr>
              <a:t>末後修辦方針 </a:t>
            </a:r>
            <a:r>
              <a:rPr lang="en-US" altLang="zh-TW" dirty="0" smtClean="0">
                <a:solidFill>
                  <a:srgbClr val="FF0000"/>
                </a:solidFill>
                <a:ea typeface="全真顏體" pitchFamily="49" charset="-120"/>
              </a:rPr>
              <a:t>18</a:t>
            </a:r>
            <a:endParaRPr lang="zh-TW" altLang="en-US" dirty="0">
              <a:solidFill>
                <a:srgbClr val="FF0000"/>
              </a:solidFill>
              <a:ea typeface="全真顏體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Autofit/>
          </a:bodyPr>
          <a:lstStyle/>
          <a:p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南極老仙翁慈</a:t>
            </a:r>
            <a:r>
              <a:rPr lang="zh-TW" alt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示</a:t>
            </a:r>
            <a:r>
              <a:rPr lang="zh-TW" altLang="en-US" sz="28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摘錄</a:t>
            </a:r>
            <a:r>
              <a:rPr lang="zh-TW" altLang="en-US" sz="28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自：內心</a:t>
            </a:r>
            <a:r>
              <a:rPr lang="zh-TW" altLang="en-US" sz="28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觀照自覺</a:t>
            </a:r>
            <a:r>
              <a:rPr lang="zh-TW" altLang="en-US" sz="28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自修   </a:t>
            </a:r>
            <a:r>
              <a:rPr lang="en-US" altLang="zh-TW" sz="28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p </a:t>
            </a:r>
            <a:r>
              <a:rPr lang="en-US" altLang="zh-TW" sz="28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9</a:t>
            </a:r>
            <a:r>
              <a:rPr lang="en-US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/>
            </a:r>
            <a:br>
              <a:rPr lang="en-US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天命有顯也有隱，</a:t>
            </a:r>
            <a:r>
              <a:rPr lang="zh-TW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有真的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，也有假的，末後千門萬教齊出的時候，什麼時候會接受考驗面臨智慧考都</a:t>
            </a:r>
            <a:r>
              <a:rPr lang="zh-TW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不一定？</a:t>
            </a:r>
            <a:r>
              <a:rPr lang="zh-TW" alt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所以</a:t>
            </a:r>
            <a:r>
              <a:rPr lang="zh-TW" alt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真天命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隱了，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「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假天命顯了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」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，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會讓你</a:t>
            </a:r>
            <a:r>
              <a:rPr lang="zh-TW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眼花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瞭</a:t>
            </a:r>
            <a:r>
              <a:rPr lang="zh-TW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亂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，而你不用智慧只用凡胎肉眼，受蒙蔽了，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一步走錯整盤就輸了，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即使修道二十年、三十年也一樣，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這一劫不管誰都要接受考，接受上天給你的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「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驗收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」。</a:t>
            </a:r>
          </a:p>
        </p:txBody>
      </p:sp>
    </p:spTree>
    <p:extLst>
      <p:ext uri="{BB962C8B-B14F-4D97-AF65-F5344CB8AC3E}">
        <p14:creationId xmlns:p14="http://schemas.microsoft.com/office/powerpoint/2010/main" val="2520380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 vert="horz">
            <a:normAutofit fontScale="90000"/>
          </a:bodyPr>
          <a:lstStyle/>
          <a:p>
            <a:r>
              <a:rPr lang="zh-TW" altLang="en-US" dirty="0">
                <a:solidFill>
                  <a:srgbClr val="FF0000"/>
                </a:solidFill>
                <a:ea typeface="全真顏體" pitchFamily="49" charset="-120"/>
              </a:rPr>
              <a:t>末後修辦方針 </a:t>
            </a:r>
            <a:r>
              <a:rPr lang="en-US" altLang="zh-TW" dirty="0" smtClean="0">
                <a:solidFill>
                  <a:srgbClr val="FF0000"/>
                </a:solidFill>
                <a:ea typeface="全真顏體" pitchFamily="49" charset="-120"/>
              </a:rPr>
              <a:t>19</a:t>
            </a:r>
            <a:endParaRPr lang="zh-TW" altLang="en-US" dirty="0">
              <a:solidFill>
                <a:srgbClr val="FF0000"/>
              </a:solidFill>
              <a:ea typeface="全真顏體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濟公老師慈</a:t>
            </a:r>
            <a:r>
              <a:rPr lang="zh-TW" altLang="en-US" sz="4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示 </a:t>
            </a:r>
            <a:r>
              <a:rPr lang="zh-TW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               摘錄</a:t>
            </a: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自：老師的話</a:t>
            </a: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（</a:t>
            </a:r>
            <a:r>
              <a:rPr lang="en-US" altLang="zh-TW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12</a:t>
            </a: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）</a:t>
            </a:r>
            <a:r>
              <a:rPr lang="en-US" altLang="zh-TW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p175</a:t>
            </a:r>
            <a:br>
              <a:rPr lang="en-US" altLang="zh-TW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en-US" altLang="zh-TW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/>
            </a:r>
            <a:br>
              <a:rPr lang="en-US" altLang="zh-TW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該守則守，該進則進。</a:t>
            </a: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魔當道的時候，佛自然會隱，道有隱有顯，</a:t>
            </a:r>
            <a:b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不要在亂的時候，你也跑在前頭。</a:t>
            </a:r>
          </a:p>
        </p:txBody>
      </p:sp>
    </p:spTree>
    <p:extLst>
      <p:ext uri="{BB962C8B-B14F-4D97-AF65-F5344CB8AC3E}">
        <p14:creationId xmlns:p14="http://schemas.microsoft.com/office/powerpoint/2010/main" val="2520380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 vert="horz">
            <a:normAutofit fontScale="90000"/>
          </a:bodyPr>
          <a:lstStyle/>
          <a:p>
            <a:r>
              <a:rPr lang="zh-TW" altLang="en-US" dirty="0">
                <a:solidFill>
                  <a:srgbClr val="FF0000"/>
                </a:solidFill>
                <a:ea typeface="全真顏體" pitchFamily="49" charset="-120"/>
              </a:rPr>
              <a:t>末後修辦方針 </a:t>
            </a:r>
            <a:r>
              <a:rPr lang="en-US" altLang="zh-TW" dirty="0" smtClean="0">
                <a:solidFill>
                  <a:srgbClr val="FF0000"/>
                </a:solidFill>
                <a:ea typeface="全真顏體" pitchFamily="49" charset="-120"/>
              </a:rPr>
              <a:t>2</a:t>
            </a:r>
            <a:endParaRPr lang="zh-TW" altLang="en-US" dirty="0">
              <a:solidFill>
                <a:srgbClr val="FF0000"/>
              </a:solidFill>
              <a:ea typeface="全真顏體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一、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假祖師考</a:t>
            </a:r>
            <a:r>
              <a:rPr lang="zh-TW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道</a:t>
            </a:r>
            <a:endParaRPr lang="en-US" altLang="zh-TW" sz="36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假祖師沒有</a:t>
            </a:r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天命，</a:t>
            </a:r>
            <a:r>
              <a:rPr lang="zh-TW" altLang="en-US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點道無效</a:t>
            </a:r>
            <a:endParaRPr lang="en-US" altLang="zh-TW" sz="36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釋迦摩尼佛說：</a:t>
            </a:r>
            <a:r>
              <a:rPr lang="en-US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1993/04/09  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摘錄自：道統及天命明師的印證  </a:t>
            </a:r>
            <a:r>
              <a:rPr lang="en-US" altLang="zh-TW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p32</a:t>
            </a:r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/>
            </a:r>
            <a:b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一條金線一貫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「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道統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」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，東方西方共六十四代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，日月合併光照大地，如今由你們老前人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（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白水老人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）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承接共辦，大家認清楚。</a:t>
            </a:r>
          </a:p>
          <a:p>
            <a:endParaRPr lang="zh-TW" altLang="en-US" sz="36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78211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 vert="horz">
            <a:normAutofit fontScale="90000"/>
          </a:bodyPr>
          <a:lstStyle/>
          <a:p>
            <a:r>
              <a:rPr lang="zh-TW" altLang="en-US" dirty="0">
                <a:solidFill>
                  <a:srgbClr val="FF0000"/>
                </a:solidFill>
                <a:ea typeface="全真顏體" pitchFamily="49" charset="-120"/>
              </a:rPr>
              <a:t>末後修辦方針 </a:t>
            </a:r>
            <a:r>
              <a:rPr lang="en-US" altLang="zh-TW" dirty="0" smtClean="0">
                <a:solidFill>
                  <a:srgbClr val="FF0000"/>
                </a:solidFill>
                <a:ea typeface="全真顏體" pitchFamily="49" charset="-120"/>
              </a:rPr>
              <a:t>20</a:t>
            </a:r>
            <a:endParaRPr lang="zh-TW" altLang="en-US" dirty="0">
              <a:solidFill>
                <a:srgbClr val="FF0000"/>
              </a:solidFill>
              <a:ea typeface="全真顏體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 lnSpcReduction="10000"/>
          </a:bodyPr>
          <a:lstStyle/>
          <a:p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濟公老師慈</a:t>
            </a:r>
            <a:r>
              <a:rPr lang="zh-TW" alt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示               </a:t>
            </a:r>
            <a:r>
              <a:rPr lang="zh-TW" altLang="en-US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摘錄</a:t>
            </a:r>
            <a:r>
              <a:rPr lang="zh-TW" altLang="en-US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自</a:t>
            </a:r>
            <a:r>
              <a:rPr lang="zh-TW" altLang="en-US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：真道真考</a:t>
            </a:r>
            <a:r>
              <a:rPr lang="zh-TW" altLang="en-US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  </a:t>
            </a:r>
            <a:r>
              <a:rPr lang="en-US" altLang="zh-TW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p78</a:t>
            </a:r>
          </a:p>
          <a:p>
            <a:r>
              <a:rPr lang="zh-TW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徒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兒！你們自己所要操心的是：</a:t>
            </a:r>
            <a:r>
              <a:rPr lang="zh-TW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在這個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末後的時候，為師及你師母、老前人都一再提醒的問題，就是假若你們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「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不辦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」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時，面對一些考驗、問題來的時候，要怎麼樣去應付？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你們想想看，你們後面帶的一大群人，你要怎樣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「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引導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」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他們？你們要怎樣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「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鞏固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」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你們自己？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「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修持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」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你們自己？這才是眼前最實際的事情。</a:t>
            </a:r>
          </a:p>
        </p:txBody>
      </p:sp>
    </p:spTree>
    <p:extLst>
      <p:ext uri="{BB962C8B-B14F-4D97-AF65-F5344CB8AC3E}">
        <p14:creationId xmlns:p14="http://schemas.microsoft.com/office/powerpoint/2010/main" val="1475887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 vert="horz">
            <a:normAutofit fontScale="90000"/>
          </a:bodyPr>
          <a:lstStyle/>
          <a:p>
            <a:r>
              <a:rPr lang="zh-TW" altLang="en-US" dirty="0">
                <a:solidFill>
                  <a:srgbClr val="FF0000"/>
                </a:solidFill>
                <a:ea typeface="全真顏體" pitchFamily="49" charset="-120"/>
              </a:rPr>
              <a:t>末後修辦方針 </a:t>
            </a:r>
            <a:r>
              <a:rPr lang="en-US" altLang="zh-TW" dirty="0" smtClean="0">
                <a:solidFill>
                  <a:srgbClr val="FF0000"/>
                </a:solidFill>
                <a:ea typeface="全真顏體" pitchFamily="49" charset="-120"/>
              </a:rPr>
              <a:t>21</a:t>
            </a:r>
            <a:endParaRPr lang="zh-TW" altLang="en-US" dirty="0">
              <a:solidFill>
                <a:srgbClr val="FF0000"/>
              </a:solidFill>
              <a:ea typeface="全真顏體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南極老仙翁慈</a:t>
            </a:r>
            <a:r>
              <a:rPr lang="zh-TW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示   </a:t>
            </a:r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           </a:t>
            </a:r>
            <a:r>
              <a:rPr lang="zh-TW" altLang="en-US" sz="3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摘錄</a:t>
            </a:r>
            <a:r>
              <a:rPr lang="zh-TW" altLang="en-US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自：心性</a:t>
            </a:r>
            <a:r>
              <a:rPr lang="zh-TW" altLang="en-US" sz="3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涵養</a:t>
            </a:r>
            <a:r>
              <a:rPr lang="en-US" altLang="zh-TW" sz="3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p28</a:t>
            </a:r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/>
            </a:r>
            <a:b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/>
            </a:r>
            <a:b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金線只有一條，北辰已殞落，眾說紛紜，</a:t>
            </a:r>
            <a:b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但你心性要定，不要好奇想知道，</a:t>
            </a:r>
            <a:b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「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安分守己的修，素其本位的做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」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，就沒有錯。</a:t>
            </a:r>
            <a:b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endParaRPr lang="zh-TW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75887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 vert="horz">
            <a:normAutofit fontScale="90000"/>
          </a:bodyPr>
          <a:lstStyle/>
          <a:p>
            <a:r>
              <a:rPr lang="zh-TW" altLang="en-US" dirty="0">
                <a:solidFill>
                  <a:srgbClr val="FF0000"/>
                </a:solidFill>
                <a:ea typeface="全真顏體" pitchFamily="49" charset="-120"/>
              </a:rPr>
              <a:t>末後修辦方針 </a:t>
            </a:r>
            <a:r>
              <a:rPr lang="en-US" altLang="zh-TW" dirty="0" smtClean="0">
                <a:solidFill>
                  <a:srgbClr val="FF0000"/>
                </a:solidFill>
                <a:ea typeface="全真顏體" pitchFamily="49" charset="-120"/>
              </a:rPr>
              <a:t>22</a:t>
            </a:r>
            <a:endParaRPr lang="zh-TW" altLang="en-US" dirty="0">
              <a:solidFill>
                <a:srgbClr val="FF0000"/>
              </a:solidFill>
              <a:ea typeface="全真顏體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濟公老師慈</a:t>
            </a:r>
            <a:r>
              <a:rPr lang="zh-TW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示</a:t>
            </a:r>
            <a:r>
              <a:rPr lang="en-US" altLang="zh-TW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1989/10/01</a:t>
            </a:r>
            <a:r>
              <a:rPr lang="en-US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  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摘錄自：無的天籟篇   </a:t>
            </a:r>
            <a:r>
              <a:rPr lang="en-US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p19 </a:t>
            </a:r>
            <a:br>
              <a:rPr lang="en-US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/>
            </a:r>
            <a:b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誰跟誰修？你們老前人歸了跟誰修？跟你的自性老母修，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/>
            </a:r>
            <a:b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這是你的自覺本心，你的良知本性本能</a:t>
            </a:r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…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它是具足萬法的，</a:t>
            </a:r>
            <a:b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它不是無生老母是誰？</a:t>
            </a:r>
          </a:p>
        </p:txBody>
      </p:sp>
    </p:spTree>
    <p:extLst>
      <p:ext uri="{BB962C8B-B14F-4D97-AF65-F5344CB8AC3E}">
        <p14:creationId xmlns:p14="http://schemas.microsoft.com/office/powerpoint/2010/main" val="1475887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 vert="horz">
            <a:normAutofit fontScale="90000"/>
          </a:bodyPr>
          <a:lstStyle/>
          <a:p>
            <a:r>
              <a:rPr lang="zh-TW" altLang="en-US" dirty="0">
                <a:solidFill>
                  <a:srgbClr val="FF0000"/>
                </a:solidFill>
                <a:ea typeface="全真顏體" pitchFamily="49" charset="-120"/>
              </a:rPr>
              <a:t>末後修辦方針 </a:t>
            </a:r>
            <a:r>
              <a:rPr lang="en-US" altLang="zh-TW" dirty="0" smtClean="0">
                <a:solidFill>
                  <a:srgbClr val="FF0000"/>
                </a:solidFill>
                <a:ea typeface="全真顏體" pitchFamily="49" charset="-120"/>
              </a:rPr>
              <a:t>23</a:t>
            </a:r>
            <a:endParaRPr lang="zh-TW" altLang="en-US" dirty="0">
              <a:solidFill>
                <a:srgbClr val="FF0000"/>
              </a:solidFill>
              <a:ea typeface="全真顏體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濟公老師慈</a:t>
            </a:r>
            <a:r>
              <a:rPr lang="zh-TW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示</a:t>
            </a:r>
            <a:r>
              <a:rPr lang="en-US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1989/10/01</a:t>
            </a:r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  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摘錄自：無的天籟</a:t>
            </a:r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篇</a:t>
            </a:r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/>
            </a:r>
            <a:b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現在，</a:t>
            </a:r>
            <a:b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道的寶貴在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「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收圓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」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/>
            </a:r>
            <a:b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不是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「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普渡</a:t>
            </a:r>
            <a:r>
              <a:rPr lang="zh-TW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」</a:t>
            </a:r>
            <a:endParaRPr lang="en-US" altLang="zh-TW" sz="36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  <a:p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收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圓是收自己的圓，</a:t>
            </a:r>
            <a:b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不是有一位祖師或老師帶著你們收圓，不是這回事。</a:t>
            </a:r>
            <a:b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/>
            </a:r>
            <a:b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endParaRPr lang="zh-TW" altLang="en-US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75887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 vert="horz">
            <a:normAutofit fontScale="90000"/>
          </a:bodyPr>
          <a:lstStyle/>
          <a:p>
            <a:r>
              <a:rPr lang="zh-TW" altLang="en-US" dirty="0">
                <a:solidFill>
                  <a:srgbClr val="FF0000"/>
                </a:solidFill>
                <a:ea typeface="全真顏體" pitchFamily="49" charset="-120"/>
              </a:rPr>
              <a:t>末後修辦方針 </a:t>
            </a:r>
            <a:r>
              <a:rPr lang="en-US" altLang="zh-TW" dirty="0" smtClean="0">
                <a:solidFill>
                  <a:srgbClr val="FF0000"/>
                </a:solidFill>
                <a:ea typeface="全真顏體" pitchFamily="49" charset="-120"/>
              </a:rPr>
              <a:t>24</a:t>
            </a:r>
            <a:endParaRPr lang="zh-TW" altLang="en-US" dirty="0">
              <a:solidFill>
                <a:srgbClr val="FF0000"/>
              </a:solidFill>
              <a:ea typeface="全真顏體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南海古佛慈</a:t>
            </a:r>
            <a:r>
              <a:rPr lang="zh-TW" altLang="en-US" sz="4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示      </a:t>
            </a:r>
            <a:r>
              <a:rPr lang="zh-TW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摘錄</a:t>
            </a: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自：心性涵養  </a:t>
            </a:r>
            <a:r>
              <a:rPr lang="en-US" altLang="zh-TW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p8</a:t>
            </a:r>
            <a:br>
              <a:rPr lang="en-US" altLang="zh-TW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en-US" altLang="zh-TW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/>
            </a:r>
            <a:br>
              <a:rPr lang="en-US" altLang="zh-TW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修道要認清理路、認理實修</a:t>
            </a:r>
            <a:r>
              <a:rPr lang="zh-TW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，明理</a:t>
            </a: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破相：一切</a:t>
            </a:r>
            <a:r>
              <a:rPr lang="zh-TW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形象真假</a:t>
            </a: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，不要執著，</a:t>
            </a:r>
            <a:b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仙佛有時候也會借人、事來考你的智慧。</a:t>
            </a:r>
            <a:b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endParaRPr lang="zh-TW" alt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758878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 vert="horz">
            <a:normAutofit fontScale="90000"/>
          </a:bodyPr>
          <a:lstStyle/>
          <a:p>
            <a:r>
              <a:rPr lang="zh-TW" altLang="en-US" dirty="0">
                <a:solidFill>
                  <a:srgbClr val="FF0000"/>
                </a:solidFill>
                <a:ea typeface="全真顏體" pitchFamily="49" charset="-120"/>
              </a:rPr>
              <a:t>末後修辦方針 </a:t>
            </a:r>
            <a:r>
              <a:rPr lang="en-US" altLang="zh-TW" dirty="0" smtClean="0">
                <a:solidFill>
                  <a:srgbClr val="FF0000"/>
                </a:solidFill>
                <a:ea typeface="全真顏體" pitchFamily="49" charset="-120"/>
              </a:rPr>
              <a:t>25</a:t>
            </a:r>
            <a:endParaRPr lang="zh-TW" altLang="en-US" dirty="0">
              <a:solidFill>
                <a:srgbClr val="FF0000"/>
              </a:solidFill>
              <a:ea typeface="全真顏體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濟公老師慈示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   摘錄自：心性涵養  </a:t>
            </a:r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p23 </a:t>
            </a:r>
            <a:b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/>
            </a:r>
            <a:b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切記！切記！依理來行，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懷抱忠恕與慈悲，</a:t>
            </a:r>
            <a:b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是非對錯要分清楚，謹慎自己的腳步、念頭，</a:t>
            </a:r>
            <a:b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末後這一場考，會淘汰很多人，自己斟酌吧！</a:t>
            </a:r>
          </a:p>
        </p:txBody>
      </p:sp>
    </p:spTree>
    <p:extLst>
      <p:ext uri="{BB962C8B-B14F-4D97-AF65-F5344CB8AC3E}">
        <p14:creationId xmlns:p14="http://schemas.microsoft.com/office/powerpoint/2010/main" val="1625014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 vert="horz">
            <a:normAutofit fontScale="90000"/>
          </a:bodyPr>
          <a:lstStyle/>
          <a:p>
            <a:r>
              <a:rPr lang="zh-TW" altLang="en-US" dirty="0">
                <a:solidFill>
                  <a:srgbClr val="FF0000"/>
                </a:solidFill>
                <a:ea typeface="全真顏體" pitchFamily="49" charset="-120"/>
              </a:rPr>
              <a:t>末後修辦方針 </a:t>
            </a:r>
            <a:r>
              <a:rPr lang="en-US" altLang="zh-TW" dirty="0" smtClean="0">
                <a:solidFill>
                  <a:srgbClr val="FF0000"/>
                </a:solidFill>
                <a:ea typeface="全真顏體" pitchFamily="49" charset="-120"/>
              </a:rPr>
              <a:t>26</a:t>
            </a:r>
            <a:endParaRPr lang="zh-TW" altLang="en-US" dirty="0">
              <a:solidFill>
                <a:srgbClr val="FF0000"/>
              </a:solidFill>
              <a:ea typeface="全真顏體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/>
          <a:lstStyle/>
          <a:p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南海古佛慈</a:t>
            </a:r>
            <a:r>
              <a:rPr lang="zh-TW" alt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示  </a:t>
            </a:r>
            <a:r>
              <a:rPr lang="zh-TW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          摘錄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自：心性涵養  </a:t>
            </a:r>
            <a:r>
              <a:rPr lang="en-US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p9</a:t>
            </a:r>
            <a:br>
              <a:rPr lang="en-US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en-US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/>
            </a:r>
            <a:br>
              <a:rPr lang="en-US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末後大考是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「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智慧考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」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，一不小心就落入考圈，</a:t>
            </a:r>
            <a:b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以後假彌勒、假弓長很多，化身為你的老師，講出一篇大道理</a:t>
            </a:r>
            <a:r>
              <a:rPr lang="zh-TW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，讓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你分不</a:t>
            </a:r>
            <a:r>
              <a:rPr lang="zh-TW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出真假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，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所以以後的顯化，</a:t>
            </a:r>
            <a:r>
              <a:rPr lang="zh-TW" alt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是也好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、是假也罷，皆不執著，</a:t>
            </a:r>
            <a:b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只</a:t>
            </a:r>
            <a:r>
              <a:rPr lang="zh-TW" alt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相信真理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，</a:t>
            </a:r>
            <a:r>
              <a:rPr lang="zh-TW" alt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依真理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來走、來行，握緊一條金線。</a:t>
            </a:r>
            <a:r>
              <a:rPr lang="zh-TW" altLang="en-US" b="1" dirty="0"/>
              <a:t/>
            </a:r>
            <a:br>
              <a:rPr lang="zh-TW" altLang="en-US" b="1" dirty="0"/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758878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 vert="horz">
            <a:normAutofit fontScale="90000"/>
          </a:bodyPr>
          <a:lstStyle/>
          <a:p>
            <a:r>
              <a:rPr lang="zh-TW" altLang="en-US" dirty="0">
                <a:solidFill>
                  <a:srgbClr val="FF0000"/>
                </a:solidFill>
                <a:ea typeface="全真顏體" pitchFamily="49" charset="-120"/>
              </a:rPr>
              <a:t>末後修辦方針 </a:t>
            </a:r>
            <a:r>
              <a:rPr lang="en-US" altLang="zh-TW" dirty="0" smtClean="0">
                <a:solidFill>
                  <a:srgbClr val="FF0000"/>
                </a:solidFill>
                <a:ea typeface="全真顏體" pitchFamily="49" charset="-120"/>
              </a:rPr>
              <a:t>27</a:t>
            </a:r>
            <a:endParaRPr lang="zh-TW" altLang="en-US" dirty="0">
              <a:solidFill>
                <a:srgbClr val="FF0000"/>
              </a:solidFill>
              <a:ea typeface="全真顏體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師母慈</a:t>
            </a:r>
            <a:r>
              <a:rPr lang="zh-TW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示</a:t>
            </a:r>
            <a:r>
              <a:rPr lang="en-US" altLang="zh-TW" sz="3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1990/06/29</a:t>
            </a:r>
            <a:r>
              <a:rPr lang="en-US" altLang="zh-TW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  </a:t>
            </a:r>
            <a:r>
              <a:rPr lang="zh-TW" altLang="en-US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摘錄自：道統及天命師的印證  </a:t>
            </a:r>
            <a:r>
              <a:rPr lang="en-US" altLang="zh-TW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p </a:t>
            </a:r>
            <a:r>
              <a:rPr lang="en-US" altLang="zh-TW" sz="3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43</a:t>
            </a:r>
            <a:r>
              <a:rPr lang="en-US" altLang="zh-TW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/>
            </a:r>
            <a:br>
              <a:rPr lang="en-US" altLang="zh-TW" sz="32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「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天理人情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」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要分清楚，現在道場呈現著兩派，</a:t>
            </a:r>
            <a:b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一是天理、天命</a:t>
            </a:r>
            <a:r>
              <a:rPr lang="zh-TW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，真道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要破除形象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，大公無私，才能久長；</a:t>
            </a:r>
            <a:b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另一種是人情、權勢、名利、地位、形象，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這無法長久的。</a:t>
            </a:r>
          </a:p>
        </p:txBody>
      </p:sp>
    </p:spTree>
    <p:extLst>
      <p:ext uri="{BB962C8B-B14F-4D97-AF65-F5344CB8AC3E}">
        <p14:creationId xmlns:p14="http://schemas.microsoft.com/office/powerpoint/2010/main" val="1625014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 vert="horz">
            <a:normAutofit fontScale="90000"/>
          </a:bodyPr>
          <a:lstStyle/>
          <a:p>
            <a:r>
              <a:rPr lang="zh-TW" altLang="en-US" dirty="0">
                <a:solidFill>
                  <a:srgbClr val="FF0000"/>
                </a:solidFill>
                <a:ea typeface="全真顏體" pitchFamily="49" charset="-120"/>
              </a:rPr>
              <a:t>末後修辦方針 </a:t>
            </a:r>
            <a:r>
              <a:rPr lang="en-US" altLang="zh-TW" dirty="0" smtClean="0">
                <a:solidFill>
                  <a:srgbClr val="FF0000"/>
                </a:solidFill>
                <a:ea typeface="全真顏體" pitchFamily="49" charset="-120"/>
              </a:rPr>
              <a:t>28</a:t>
            </a:r>
            <a:endParaRPr lang="zh-TW" altLang="en-US" dirty="0">
              <a:solidFill>
                <a:srgbClr val="FF0000"/>
              </a:solidFill>
              <a:ea typeface="全真顏體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南極老仙翁慈</a:t>
            </a:r>
            <a:r>
              <a:rPr lang="zh-TW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示      </a:t>
            </a:r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摘錄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自：心性</a:t>
            </a:r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涵養</a:t>
            </a:r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/>
            </a:r>
            <a:b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/>
            </a:r>
            <a:b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「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形象可能會成為你們修道的一大障礙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」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，為什麼有三十六假弓長，七十二假彌勒呢？為什麼有這些來考驗白陽的修道士呢？因為白陽的修士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「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執著形象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」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，白陽的修士喜歡看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「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顯化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」</a:t>
            </a:r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，</a:t>
            </a:r>
            <a:endParaRPr lang="zh-TW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25014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 vert="horz">
            <a:normAutofit fontScale="90000"/>
          </a:bodyPr>
          <a:lstStyle/>
          <a:p>
            <a:r>
              <a:rPr lang="zh-TW" altLang="en-US" dirty="0">
                <a:solidFill>
                  <a:srgbClr val="FF0000"/>
                </a:solidFill>
                <a:ea typeface="全真顏體" pitchFamily="49" charset="-120"/>
              </a:rPr>
              <a:t>末後修辦方針 </a:t>
            </a:r>
            <a:r>
              <a:rPr lang="en-US" altLang="zh-TW" dirty="0" smtClean="0">
                <a:solidFill>
                  <a:srgbClr val="FF0000"/>
                </a:solidFill>
                <a:ea typeface="全真顏體" pitchFamily="49" charset="-120"/>
              </a:rPr>
              <a:t>29</a:t>
            </a:r>
            <a:endParaRPr lang="zh-TW" altLang="en-US" dirty="0">
              <a:solidFill>
                <a:srgbClr val="FF0000"/>
              </a:solidFill>
              <a:ea typeface="全真顏體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07504" y="205978"/>
            <a:ext cx="7992888" cy="4742035"/>
          </a:xfrm>
        </p:spPr>
        <p:txBody>
          <a:bodyPr>
            <a:noAutofit/>
          </a:bodyPr>
          <a:lstStyle/>
          <a:p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可是將來有一天，就算是你們老師臨壇也不一定</a:t>
            </a:r>
            <a:r>
              <a:rPr lang="zh-TW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是真的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，那時你們如何瞭解去辨別</a:t>
            </a:r>
            <a:r>
              <a:rPr lang="zh-TW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「</a:t>
            </a:r>
            <a:r>
              <a:rPr lang="zh-TW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真假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」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嗎？這一點非常的重要，如果你們不能</a:t>
            </a:r>
            <a:r>
              <a:rPr lang="zh-TW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明辨真與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假，那表示你們修道的信念不夠，還</a:t>
            </a:r>
            <a:r>
              <a:rPr lang="zh-TW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不敢真正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的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「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以覺為師</a:t>
            </a:r>
            <a:r>
              <a:rPr lang="zh-TW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」</a:t>
            </a:r>
            <a:endParaRPr lang="en-US" altLang="zh-TW" sz="3200" b="1" dirty="0" smtClean="0"/>
          </a:p>
          <a:p>
            <a:r>
              <a:rPr lang="zh-TW" alt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濟公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老師慈示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   摘錄自：心性涵養  </a:t>
            </a:r>
            <a:r>
              <a:rPr lang="en-US" altLang="zh-TW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p67</a:t>
            </a:r>
            <a:r>
              <a:rPr lang="en-US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/>
            </a:r>
            <a:br>
              <a:rPr lang="en-US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如果你們只想從外來的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「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形象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」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當中，找到答案</a:t>
            </a:r>
            <a:r>
              <a:rPr lang="zh-TW" alt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，徒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兒其實你們已執相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「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離道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」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了。</a:t>
            </a:r>
            <a:b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endParaRPr lang="zh-TW" altLang="en-US" sz="3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2501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 vert="horz">
            <a:normAutofit fontScale="90000"/>
          </a:bodyPr>
          <a:lstStyle/>
          <a:p>
            <a:r>
              <a:rPr lang="zh-TW" altLang="en-US" dirty="0">
                <a:solidFill>
                  <a:srgbClr val="FF0000"/>
                </a:solidFill>
                <a:ea typeface="全真顏體" pitchFamily="49" charset="-120"/>
              </a:rPr>
              <a:t>末後修辦方針 </a:t>
            </a:r>
            <a:r>
              <a:rPr lang="en-US" altLang="zh-TW" dirty="0" smtClean="0">
                <a:solidFill>
                  <a:srgbClr val="FF0000"/>
                </a:solidFill>
                <a:ea typeface="全真顏體" pitchFamily="49" charset="-120"/>
              </a:rPr>
              <a:t>3</a:t>
            </a:r>
            <a:endParaRPr lang="zh-TW" altLang="en-US" dirty="0">
              <a:solidFill>
                <a:srgbClr val="FF0000"/>
              </a:solidFill>
              <a:ea typeface="全真顏體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濟公老師慈</a:t>
            </a:r>
            <a:r>
              <a:rPr lang="zh-TW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示</a:t>
            </a:r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                   摘錄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自：道統及天命明師的印證  </a:t>
            </a:r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p63</a:t>
            </a:r>
            <a:b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/>
            </a:r>
            <a:b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八八六四道統滿</a:t>
            </a:r>
            <a:b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北辰代理天命薪傳，已告一段落，</a:t>
            </a:r>
            <a:b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將來彌勒定盤收圓，</a:t>
            </a:r>
            <a:b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並非人可求。</a:t>
            </a:r>
            <a:b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/>
            </a:r>
            <a:b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註：北辰，指 白水老人 。</a:t>
            </a:r>
          </a:p>
        </p:txBody>
      </p:sp>
    </p:spTree>
    <p:extLst>
      <p:ext uri="{BB962C8B-B14F-4D97-AF65-F5344CB8AC3E}">
        <p14:creationId xmlns:p14="http://schemas.microsoft.com/office/powerpoint/2010/main" val="2520380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 vert="horz">
            <a:normAutofit fontScale="90000"/>
          </a:bodyPr>
          <a:lstStyle/>
          <a:p>
            <a:r>
              <a:rPr lang="zh-TW" altLang="en-US" dirty="0">
                <a:solidFill>
                  <a:srgbClr val="FF0000"/>
                </a:solidFill>
                <a:ea typeface="全真顏體" pitchFamily="49" charset="-120"/>
              </a:rPr>
              <a:t>末後修辦方針 </a:t>
            </a:r>
            <a:r>
              <a:rPr lang="en-US" altLang="zh-TW" dirty="0" smtClean="0">
                <a:solidFill>
                  <a:srgbClr val="FF0000"/>
                </a:solidFill>
                <a:ea typeface="全真顏體" pitchFamily="49" charset="-120"/>
              </a:rPr>
              <a:t>30</a:t>
            </a:r>
            <a:endParaRPr lang="zh-TW" altLang="en-US" dirty="0">
              <a:solidFill>
                <a:srgbClr val="FF0000"/>
              </a:solidFill>
              <a:ea typeface="全真顏體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教化菩薩慈</a:t>
            </a:r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示         </a:t>
            </a:r>
            <a:r>
              <a:rPr lang="zh-TW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摘錄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自：心性</a:t>
            </a:r>
            <a:r>
              <a:rPr lang="zh-TW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涵養</a:t>
            </a:r>
            <a:r>
              <a:rPr lang="en-US" altLang="zh-TW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p8</a:t>
            </a:r>
            <a:r>
              <a:rPr lang="en-US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/>
            </a:r>
            <a:br>
              <a:rPr lang="en-US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/>
            </a:r>
            <a:b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末後了，邪魔歪道齊出現，希望你們要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「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認理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」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，不要執著形象，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/>
            </a:r>
            <a:b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要用智慧去分辨，不管是前賢、或是仙佛說的話，都要去分辨對與錯，</a:t>
            </a:r>
            <a:b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好奇心也不要太重，才不會走偏了。</a:t>
            </a:r>
          </a:p>
        </p:txBody>
      </p:sp>
    </p:spTree>
    <p:extLst>
      <p:ext uri="{BB962C8B-B14F-4D97-AF65-F5344CB8AC3E}">
        <p14:creationId xmlns:p14="http://schemas.microsoft.com/office/powerpoint/2010/main" val="16250143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 vert="horz">
            <a:normAutofit fontScale="90000"/>
          </a:bodyPr>
          <a:lstStyle/>
          <a:p>
            <a:r>
              <a:rPr lang="zh-TW" altLang="en-US" dirty="0">
                <a:solidFill>
                  <a:srgbClr val="FF0000"/>
                </a:solidFill>
                <a:ea typeface="全真顏體" pitchFamily="49" charset="-120"/>
              </a:rPr>
              <a:t>末後修辦方針 </a:t>
            </a:r>
            <a:r>
              <a:rPr lang="en-US" altLang="zh-TW" smtClean="0">
                <a:solidFill>
                  <a:srgbClr val="FF0000"/>
                </a:solidFill>
                <a:ea typeface="全真顏體" pitchFamily="49" charset="-120"/>
              </a:rPr>
              <a:t>31</a:t>
            </a:r>
            <a:endParaRPr lang="zh-TW" altLang="en-US" dirty="0">
              <a:solidFill>
                <a:srgbClr val="FF0000"/>
              </a:solidFill>
              <a:ea typeface="全真顏體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天然古佛師尊慈示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                  </a:t>
            </a:r>
            <a:r>
              <a:rPr lang="zh-TW" alt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摘錄自：內心觀照  自覺自修   </a:t>
            </a:r>
            <a:r>
              <a:rPr lang="en-US" altLang="zh-TW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p 20</a:t>
            </a:r>
          </a:p>
          <a:p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/>
            </a:r>
            <a:b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什麼叫做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「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能辦則辦，不能辦則守。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」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，你明白嗎？將來真命隱，真修人隱，假命顯，辦道還辦得比真道還要宏展，你不會因為這個情勢被捲進去嗎？如果不久的將來，考驗來了，前面的人不能頂了，你會不捲進去嗎？所以修道不可以迷糊喔！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zh-TW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61811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 vert="horz">
            <a:normAutofit fontScale="90000"/>
          </a:bodyPr>
          <a:lstStyle/>
          <a:p>
            <a:r>
              <a:rPr lang="zh-TW" altLang="en-US" dirty="0">
                <a:solidFill>
                  <a:srgbClr val="FF0000"/>
                </a:solidFill>
                <a:ea typeface="全真顏體" pitchFamily="49" charset="-120"/>
              </a:rPr>
              <a:t>末後修辦方針 </a:t>
            </a:r>
            <a:r>
              <a:rPr lang="en-US" altLang="zh-TW" dirty="0" smtClean="0">
                <a:solidFill>
                  <a:srgbClr val="FF0000"/>
                </a:solidFill>
                <a:ea typeface="全真顏體" pitchFamily="49" charset="-120"/>
              </a:rPr>
              <a:t>4</a:t>
            </a:r>
            <a:endParaRPr lang="zh-TW" altLang="en-US" dirty="0">
              <a:solidFill>
                <a:srgbClr val="FF0000"/>
              </a:solidFill>
              <a:ea typeface="全真顏體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 lnSpcReduction="10000"/>
          </a:bodyPr>
          <a:lstStyle/>
          <a:p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第十九</a:t>
            </a:r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代、二十代、二十一代、、、不管到哪一代，都是假祖師，沒天命，不可信。</a:t>
            </a:r>
            <a:endParaRPr lang="en-US" altLang="zh-TW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白陽三</a:t>
            </a:r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祖、四祖、五祖、、、不管到哪一祖，都是假祖師，沒天命，不可信。</a:t>
            </a:r>
            <a:endParaRPr lang="en-US" altLang="zh-TW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要求道</a:t>
            </a:r>
            <a:r>
              <a:rPr lang="zh-TW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的人，千萬不要到假祖師那邊求道，那求道是無效的。</a:t>
            </a:r>
            <a:endParaRPr lang="en-US" altLang="zh-TW" sz="36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已經求道的</a:t>
            </a:r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人，不要跑到假祖師那邊修辦，</a:t>
            </a:r>
            <a:r>
              <a:rPr lang="zh-TW" altLang="en-US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跑去了就被勾出天盤，回不了理天。</a:t>
            </a:r>
            <a:endParaRPr lang="zh-TW" altLang="en-US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57420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 vert="horz">
            <a:normAutofit fontScale="90000"/>
          </a:bodyPr>
          <a:lstStyle/>
          <a:p>
            <a:r>
              <a:rPr lang="zh-TW" altLang="en-US" dirty="0">
                <a:solidFill>
                  <a:srgbClr val="FF0000"/>
                </a:solidFill>
                <a:ea typeface="全真顏體" pitchFamily="49" charset="-120"/>
              </a:rPr>
              <a:t>末後修辦方針 </a:t>
            </a:r>
            <a:r>
              <a:rPr lang="en-US" altLang="zh-TW" dirty="0">
                <a:solidFill>
                  <a:srgbClr val="FF0000"/>
                </a:solidFill>
                <a:ea typeface="全真顏體" pitchFamily="49" charset="-120"/>
              </a:rPr>
              <a:t>5</a:t>
            </a:r>
            <a:endParaRPr lang="zh-TW" altLang="en-US" dirty="0">
              <a:solidFill>
                <a:srgbClr val="FF0000"/>
              </a:solidFill>
              <a:ea typeface="全真顏體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二、沒有天命點道無效</a:t>
            </a:r>
            <a:endParaRPr lang="en-US" altLang="zh-TW" sz="36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r>
              <a:rPr lang="zh-TW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師母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慈</a:t>
            </a:r>
            <a:r>
              <a:rPr lang="zh-TW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示 </a:t>
            </a:r>
            <a:r>
              <a:rPr lang="en-US" altLang="zh-TW" sz="32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990/06/29</a:t>
            </a:r>
            <a:r>
              <a:rPr lang="en-US" altLang="zh-TW" sz="32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   </a:t>
            </a:r>
            <a:r>
              <a:rPr lang="zh-TW" altLang="en-US" sz="32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摘錄自：道統及天命明師的</a:t>
            </a:r>
            <a:r>
              <a:rPr lang="zh-TW" altLang="en-US" sz="32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印證</a:t>
            </a:r>
            <a:r>
              <a:rPr lang="zh-TW" altLang="en-US" sz="32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 </a:t>
            </a:r>
            <a:r>
              <a:rPr lang="en-US" altLang="zh-TW" sz="32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p45</a:t>
            </a:r>
            <a:r>
              <a:rPr lang="en-US" altLang="zh-TW" sz="36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/>
            </a:r>
            <a:br>
              <a:rPr lang="en-US" altLang="zh-TW" sz="36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現在你們都還能辦，因你們老前人還在，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以後你們老前人歸了，還會有人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「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放命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」</a:t>
            </a:r>
            <a:r>
              <a:rPr lang="zh-TW" altLang="en-US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，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這時候你們還修不修？</a:t>
            </a:r>
            <a:r>
              <a:rPr lang="zh-TW" altLang="en-US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、、、</a:t>
            </a:r>
            <a:r>
              <a:rPr lang="zh-TW" alt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「</a:t>
            </a:r>
            <a:r>
              <a:rPr lang="zh-TW" alt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要自修</a:t>
            </a:r>
            <a:r>
              <a:rPr lang="zh-TW" alt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」</a:t>
            </a:r>
            <a:r>
              <a:rPr lang="zh-TW" altLang="en-US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，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不能再去拜誰，跟誰修！因為你們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老前人是代命、代承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，我們就應該要謹慎</a:t>
            </a:r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。</a:t>
            </a:r>
            <a:endParaRPr lang="en-US" altLang="zh-TW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註：老前人在時，領命的點傳，仍可繼續辦</a:t>
            </a:r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。</a:t>
            </a:r>
            <a:endParaRPr lang="zh-TW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20380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 vert="horz">
            <a:normAutofit fontScale="90000"/>
          </a:bodyPr>
          <a:lstStyle/>
          <a:p>
            <a:r>
              <a:rPr lang="zh-TW" altLang="en-US" dirty="0">
                <a:solidFill>
                  <a:srgbClr val="FF0000"/>
                </a:solidFill>
                <a:ea typeface="全真顏體" pitchFamily="49" charset="-120"/>
              </a:rPr>
              <a:t>末後修辦方針 </a:t>
            </a:r>
            <a:r>
              <a:rPr lang="en-US" altLang="zh-TW" dirty="0">
                <a:solidFill>
                  <a:srgbClr val="FF0000"/>
                </a:solidFill>
                <a:ea typeface="全真顏體" pitchFamily="49" charset="-120"/>
              </a:rPr>
              <a:t>6</a:t>
            </a:r>
            <a:endParaRPr lang="zh-TW" altLang="en-US" dirty="0">
              <a:solidFill>
                <a:srgbClr val="FF0000"/>
              </a:solidFill>
              <a:ea typeface="全真顏體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濟公老師慈示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   摘錄自：老師的話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（</a:t>
            </a:r>
            <a:r>
              <a:rPr lang="en-US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12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）</a:t>
            </a:r>
            <a:r>
              <a:rPr lang="en-US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p180</a:t>
            </a:r>
            <a:br>
              <a:rPr lang="en-US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en-US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/>
            </a:r>
            <a:br>
              <a:rPr lang="en-US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天命自古以來在東方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，就是有隱有顯，所以每一段的因緣，不可能都是我們沾著，所以當道傳到末後，他方一定會</a:t>
            </a:r>
            <a:r>
              <a:rPr lang="zh-TW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顯現</a:t>
            </a:r>
            <a:r>
              <a:rPr lang="zh-TW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，末後這一程，肯定的告訴你，彌勒老祖師來了，至於師尊當初所留下來的，雖然還有一些，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但是從北辰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（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韓老前人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）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到現在</a:t>
            </a:r>
            <a:r>
              <a:rPr lang="zh-TW" alt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，真就</a:t>
            </a:r>
            <a:r>
              <a:rPr lang="zh-TW" alt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到此為止了。</a:t>
            </a:r>
          </a:p>
        </p:txBody>
      </p:sp>
    </p:spTree>
    <p:extLst>
      <p:ext uri="{BB962C8B-B14F-4D97-AF65-F5344CB8AC3E}">
        <p14:creationId xmlns:p14="http://schemas.microsoft.com/office/powerpoint/2010/main" val="2520380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 vert="horz">
            <a:normAutofit fontScale="90000"/>
          </a:bodyPr>
          <a:lstStyle/>
          <a:p>
            <a:r>
              <a:rPr lang="zh-TW" altLang="en-US" dirty="0">
                <a:solidFill>
                  <a:srgbClr val="FF0000"/>
                </a:solidFill>
                <a:ea typeface="全真顏體" pitchFamily="49" charset="-120"/>
              </a:rPr>
              <a:t>末後修辦方針 </a:t>
            </a:r>
            <a:r>
              <a:rPr lang="en-US" altLang="zh-TW" dirty="0">
                <a:solidFill>
                  <a:srgbClr val="FF0000"/>
                </a:solidFill>
                <a:ea typeface="全真顏體" pitchFamily="49" charset="-120"/>
              </a:rPr>
              <a:t>7</a:t>
            </a:r>
            <a:endParaRPr lang="zh-TW" altLang="en-US" dirty="0">
              <a:solidFill>
                <a:srgbClr val="FF0000"/>
              </a:solidFill>
              <a:ea typeface="全真顏體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 lnSpcReduction="10000"/>
          </a:bodyPr>
          <a:lstStyle/>
          <a:p>
            <a:r>
              <a:rPr lang="zh-TW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三、要有皇母准許才能放命</a:t>
            </a:r>
            <a:endParaRPr lang="en-US" altLang="zh-TW" sz="36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r>
              <a:rPr lang="zh-TW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皇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母慈</a:t>
            </a:r>
            <a:r>
              <a:rPr lang="zh-TW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訓           </a:t>
            </a:r>
            <a:r>
              <a:rPr lang="en-US" altLang="zh-TW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1989/11/15 </a:t>
            </a:r>
            <a:r>
              <a:rPr lang="zh-TW" alt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冬季大典  慈法宮  摘錄自：無的天籟續篇</a:t>
            </a:r>
            <a:r>
              <a:rPr lang="en-US" altLang="zh-TW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p59</a:t>
            </a:r>
            <a:br>
              <a:rPr lang="en-US" altLang="zh-TW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/>
            </a:r>
            <a:b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榮兒擔任辦</a:t>
            </a:r>
            <a:r>
              <a:rPr lang="zh-TW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末後                  兒女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遵命方該然</a:t>
            </a:r>
            <a:b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若是不聽榮兒</a:t>
            </a:r>
            <a:r>
              <a:rPr lang="zh-TW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令               如同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違背師令般</a:t>
            </a:r>
            <a:b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如同違背皇母意</a:t>
            </a:r>
            <a:b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/>
            </a:r>
            <a:b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註：榮兒，是白水老人  韓恩榮</a:t>
            </a:r>
          </a:p>
        </p:txBody>
      </p:sp>
    </p:spTree>
    <p:extLst>
      <p:ext uri="{BB962C8B-B14F-4D97-AF65-F5344CB8AC3E}">
        <p14:creationId xmlns:p14="http://schemas.microsoft.com/office/powerpoint/2010/main" val="2520380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 vert="horz">
            <a:normAutofit fontScale="90000"/>
          </a:bodyPr>
          <a:lstStyle/>
          <a:p>
            <a:r>
              <a:rPr lang="zh-TW" altLang="en-US" dirty="0">
                <a:solidFill>
                  <a:srgbClr val="FF0000"/>
                </a:solidFill>
                <a:ea typeface="全真顏體" pitchFamily="49" charset="-120"/>
              </a:rPr>
              <a:t>末後修辦方針 </a:t>
            </a:r>
            <a:r>
              <a:rPr lang="en-US" altLang="zh-TW" dirty="0">
                <a:solidFill>
                  <a:srgbClr val="FF0000"/>
                </a:solidFill>
                <a:ea typeface="全真顏體" pitchFamily="49" charset="-120"/>
              </a:rPr>
              <a:t>8</a:t>
            </a:r>
            <a:endParaRPr lang="zh-TW" altLang="en-US" dirty="0">
              <a:solidFill>
                <a:srgbClr val="FF0000"/>
              </a:solidFill>
              <a:ea typeface="全真顏體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 lnSpcReduction="10000"/>
          </a:bodyPr>
          <a:lstStyle/>
          <a:p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地藏古佛慈</a:t>
            </a:r>
            <a:r>
              <a:rPr lang="zh-TW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示</a:t>
            </a:r>
            <a:r>
              <a:rPr lang="en-US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1993/09/24</a:t>
            </a:r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  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摘錄自：道統及天命明師的印證  </a:t>
            </a:r>
            <a:r>
              <a:rPr lang="en-US" altLang="zh-TW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p41</a:t>
            </a:r>
          </a:p>
          <a:p>
            <a:r>
              <a:rPr lang="zh-TW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維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皇上帝明</a:t>
            </a:r>
            <a:r>
              <a:rPr lang="zh-TW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命                派遣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三佛拯救</a:t>
            </a:r>
            <a:b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普傳密寶心</a:t>
            </a:r>
            <a:r>
              <a:rPr lang="zh-TW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印           性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理</a:t>
            </a:r>
            <a:r>
              <a:rPr lang="zh-TW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天道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真</a:t>
            </a:r>
            <a:r>
              <a:rPr lang="zh-TW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宗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/>
            </a:r>
            <a:b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弓長子系</a:t>
            </a:r>
            <a:r>
              <a:rPr lang="zh-TW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天命         北辰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皇令代</a:t>
            </a:r>
            <a:r>
              <a:rPr lang="zh-TW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承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/>
            </a:r>
            <a:b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承運金線</a:t>
            </a:r>
            <a:r>
              <a:rPr lang="zh-TW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完整                   廣</a:t>
            </a: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救無數</a:t>
            </a:r>
            <a:r>
              <a:rPr lang="zh-TW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眾生</a:t>
            </a:r>
            <a:endParaRPr lang="en-US" altLang="zh-TW" sz="36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（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北辰：喻 白水老人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）</a:t>
            </a:r>
            <a:endParaRPr lang="zh-TW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20380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 vert="horz">
            <a:normAutofit fontScale="90000"/>
          </a:bodyPr>
          <a:lstStyle/>
          <a:p>
            <a:r>
              <a:rPr lang="zh-TW" altLang="en-US" dirty="0">
                <a:solidFill>
                  <a:srgbClr val="FF0000"/>
                </a:solidFill>
                <a:ea typeface="全真顏體" pitchFamily="49" charset="-120"/>
              </a:rPr>
              <a:t>末後修辦方針 </a:t>
            </a:r>
            <a:r>
              <a:rPr lang="en-US" altLang="zh-TW" dirty="0">
                <a:solidFill>
                  <a:srgbClr val="FF0000"/>
                </a:solidFill>
                <a:ea typeface="全真顏體" pitchFamily="49" charset="-120"/>
              </a:rPr>
              <a:t>9</a:t>
            </a:r>
            <a:endParaRPr lang="zh-TW" altLang="en-US" dirty="0">
              <a:solidFill>
                <a:srgbClr val="FF0000"/>
              </a:solidFill>
              <a:ea typeface="全真顏體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濟公老師慈</a:t>
            </a:r>
            <a:r>
              <a:rPr lang="zh-TW" alt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示 </a:t>
            </a:r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              摘錄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自：道統及天命明師的印證  </a:t>
            </a:r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p63</a:t>
            </a:r>
            <a:b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/>
            </a:r>
            <a:b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什麼是</a:t>
            </a:r>
            <a:r>
              <a:rPr lang="zh-TW" altLang="en-US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「</a:t>
            </a:r>
            <a:r>
              <a:rPr lang="zh-TW" altLang="en-US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聖</a:t>
            </a:r>
            <a:r>
              <a:rPr lang="zh-TW" altLang="en-US" sz="36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道真傳</a:t>
            </a:r>
            <a:r>
              <a:rPr lang="zh-TW" altLang="en-US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」</a:t>
            </a:r>
            <a:r>
              <a:rPr lang="zh-TW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？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/>
            </a:r>
            <a:b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北辰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（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白水老人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）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給你們的命就是薪火</a:t>
            </a:r>
            <a:b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要好好護持所領的這一份的責任、慧命、傳承；</a:t>
            </a:r>
            <a:b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至於將來的事，並非人想天就給，</a:t>
            </a:r>
            <a:br>
              <a:rPr lang="zh-TW" alt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</a:b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「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天命有隱有顯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」</a:t>
            </a:r>
          </a:p>
        </p:txBody>
      </p:sp>
    </p:spTree>
    <p:extLst>
      <p:ext uri="{BB962C8B-B14F-4D97-AF65-F5344CB8AC3E}">
        <p14:creationId xmlns:p14="http://schemas.microsoft.com/office/powerpoint/2010/main" val="2520380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400</TotalTime>
  <Words>767</Words>
  <Application>Microsoft Office PowerPoint</Application>
  <PresentationFormat>如螢幕大小 (16:9)</PresentationFormat>
  <Paragraphs>79</Paragraphs>
  <Slides>31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31</vt:i4>
      </vt:variant>
    </vt:vector>
  </HeadingPairs>
  <TitlesOfParts>
    <vt:vector size="32" baseType="lpstr">
      <vt:lpstr>科技</vt:lpstr>
      <vt:lpstr>末後修辦方針 1</vt:lpstr>
      <vt:lpstr>末後修辦方針 2</vt:lpstr>
      <vt:lpstr>末後修辦方針 3</vt:lpstr>
      <vt:lpstr>末後修辦方針 4</vt:lpstr>
      <vt:lpstr>末後修辦方針 5</vt:lpstr>
      <vt:lpstr>末後修辦方針 6</vt:lpstr>
      <vt:lpstr>末後修辦方針 7</vt:lpstr>
      <vt:lpstr>末後修辦方針 8</vt:lpstr>
      <vt:lpstr>末後修辦方針 9</vt:lpstr>
      <vt:lpstr>末後修辦方針 10</vt:lpstr>
      <vt:lpstr>末後修辦方針 11</vt:lpstr>
      <vt:lpstr>末後修辦方針 12</vt:lpstr>
      <vt:lpstr>末後修辦方針 13</vt:lpstr>
      <vt:lpstr>末後修辦方針 14</vt:lpstr>
      <vt:lpstr>末後修辦方針 15</vt:lpstr>
      <vt:lpstr>末後修辦方針 16</vt:lpstr>
      <vt:lpstr>末後修辦方針 17</vt:lpstr>
      <vt:lpstr>末後修辦方針 18</vt:lpstr>
      <vt:lpstr>末後修辦方針 19</vt:lpstr>
      <vt:lpstr>末後修辦方針 20</vt:lpstr>
      <vt:lpstr>末後修辦方針 21</vt:lpstr>
      <vt:lpstr>末後修辦方針 22</vt:lpstr>
      <vt:lpstr>末後修辦方針 23</vt:lpstr>
      <vt:lpstr>末後修辦方針 24</vt:lpstr>
      <vt:lpstr>末後修辦方針 25</vt:lpstr>
      <vt:lpstr>末後修辦方針 26</vt:lpstr>
      <vt:lpstr>末後修辦方針 27</vt:lpstr>
      <vt:lpstr>末後修辦方針 28</vt:lpstr>
      <vt:lpstr>末後修辦方針 29</vt:lpstr>
      <vt:lpstr>末後修辦方針 30</vt:lpstr>
      <vt:lpstr>末後修辦方針 31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345mp3@livemail.tw</cp:lastModifiedBy>
  <cp:revision>125</cp:revision>
  <dcterms:created xsi:type="dcterms:W3CDTF">2014-02-15T05:50:45Z</dcterms:created>
  <dcterms:modified xsi:type="dcterms:W3CDTF">2015-11-13T04:36:06Z</dcterms:modified>
</cp:coreProperties>
</file>