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9" r:id="rId2"/>
    <p:sldId id="258" r:id="rId3"/>
    <p:sldId id="267" r:id="rId4"/>
    <p:sldId id="266" r:id="rId5"/>
    <p:sldId id="265" r:id="rId6"/>
    <p:sldId id="264" r:id="rId7"/>
    <p:sldId id="259" r:id="rId8"/>
    <p:sldId id="263" r:id="rId9"/>
    <p:sldId id="262" r:id="rId10"/>
    <p:sldId id="261" r:id="rId11"/>
    <p:sldId id="268" r:id="rId12"/>
    <p:sldId id="260" r:id="rId1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649" autoAdjust="0"/>
  </p:normalViewPr>
  <p:slideViewPr>
    <p:cSldViewPr>
      <p:cViewPr varScale="1">
        <p:scale>
          <a:sx n="92" d="100"/>
          <a:sy n="92" d="100"/>
        </p:scale>
        <p:origin x="738" y="15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2016/9/6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2016/9/6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2016/9/6</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a:bodyPr>
          <a:lstStyle/>
          <a:p>
            <a:pPr marL="36576" indent="0">
              <a:buNone/>
            </a:pPr>
            <a:r>
              <a:rPr lang="zh-TW" altLang="en-US" sz="3700" dirty="0" smtClean="0">
                <a:solidFill>
                  <a:srgbClr val="FFFF00"/>
                </a:solidFill>
                <a:latin typeface="標楷體" panose="03000509000000000000" pitchFamily="65" charset="-120"/>
                <a:ea typeface="標楷體" panose="03000509000000000000" pitchFamily="65" charset="-120"/>
              </a:rPr>
              <a:t>一、真道是萬教根源</a:t>
            </a:r>
            <a:endParaRPr lang="en-US" altLang="zh-TW" sz="3700" dirty="0" smtClean="0">
              <a:solidFill>
                <a:srgbClr val="FFFF00"/>
              </a:solidFill>
              <a:latin typeface="標楷體" panose="03000509000000000000" pitchFamily="65" charset="-120"/>
              <a:ea typeface="標楷體" panose="03000509000000000000" pitchFamily="65" charset="-120"/>
            </a:endParaRPr>
          </a:p>
          <a:p>
            <a:r>
              <a:rPr lang="zh-TW" altLang="en-US" sz="3700" dirty="0" smtClean="0">
                <a:solidFill>
                  <a:srgbClr val="FFC000"/>
                </a:solidFill>
                <a:latin typeface="標楷體" panose="03000509000000000000" pitchFamily="65" charset="-120"/>
                <a:ea typeface="標楷體" panose="03000509000000000000" pitchFamily="65" charset="-120"/>
              </a:rPr>
              <a:t>道教</a:t>
            </a:r>
            <a:r>
              <a:rPr lang="zh-TW" altLang="en-US" sz="3700" dirty="0">
                <a:solidFill>
                  <a:srgbClr val="FFC000"/>
                </a:solidFill>
                <a:latin typeface="標楷體" panose="03000509000000000000" pitchFamily="65" charset="-120"/>
                <a:ea typeface="標楷體" panose="03000509000000000000" pitchFamily="65" charset="-120"/>
              </a:rPr>
              <a:t>：</a:t>
            </a:r>
            <a:r>
              <a:rPr lang="zh-TW" altLang="en-US" sz="3700" dirty="0">
                <a:latin typeface="標楷體" panose="03000509000000000000" pitchFamily="65" charset="-120"/>
                <a:ea typeface="標楷體" panose="03000509000000000000" pitchFamily="65" charset="-120"/>
              </a:rPr>
              <a:t>打開玄牝之門。</a:t>
            </a:r>
            <a:endParaRPr lang="en-US" altLang="zh-TW" sz="3700" dirty="0">
              <a:latin typeface="標楷體" panose="03000509000000000000" pitchFamily="65" charset="-120"/>
              <a:ea typeface="標楷體" panose="03000509000000000000" pitchFamily="65" charset="-120"/>
            </a:endParaRPr>
          </a:p>
          <a:p>
            <a:r>
              <a:rPr lang="zh-TW" altLang="en-US" sz="3700" dirty="0">
                <a:solidFill>
                  <a:srgbClr val="FFC000"/>
                </a:solidFill>
                <a:latin typeface="標楷體" panose="03000509000000000000" pitchFamily="65" charset="-120"/>
                <a:ea typeface="標楷體" panose="03000509000000000000" pitchFamily="65" charset="-120"/>
              </a:rPr>
              <a:t>儒教</a:t>
            </a:r>
            <a:r>
              <a:rPr lang="zh-TW" altLang="en-US" sz="3700" dirty="0" smtClean="0">
                <a:solidFill>
                  <a:srgbClr val="FFC000"/>
                </a:solidFill>
                <a:latin typeface="標楷體" panose="03000509000000000000" pitchFamily="65" charset="-120"/>
                <a:ea typeface="標楷體" panose="03000509000000000000" pitchFamily="65" charset="-120"/>
              </a:rPr>
              <a:t>：</a:t>
            </a:r>
            <a:r>
              <a:rPr lang="zh-TW" altLang="en-US" sz="3700" dirty="0">
                <a:latin typeface="標楷體" panose="03000509000000000000" pitchFamily="65" charset="-120"/>
                <a:ea typeface="標楷體" panose="03000509000000000000" pitchFamily="65" charset="-120"/>
              </a:rPr>
              <a:t>打開</a:t>
            </a:r>
            <a:r>
              <a:rPr lang="zh-TW" altLang="en-US" sz="3700" dirty="0" smtClean="0">
                <a:latin typeface="標楷體" panose="03000509000000000000" pitchFamily="65" charset="-120"/>
                <a:ea typeface="標楷體" panose="03000509000000000000" pitchFamily="65" charset="-120"/>
              </a:rPr>
              <a:t>至善</a:t>
            </a:r>
            <a:r>
              <a:rPr lang="zh-TW" altLang="en-US" sz="3700" dirty="0">
                <a:latin typeface="標楷體" panose="03000509000000000000" pitchFamily="65" charset="-120"/>
                <a:ea typeface="標楷體" panose="03000509000000000000" pitchFamily="65" charset="-120"/>
              </a:rPr>
              <a:t>寶地。</a:t>
            </a:r>
            <a:endParaRPr lang="en-US" altLang="zh-TW" sz="3700" dirty="0">
              <a:latin typeface="標楷體" panose="03000509000000000000" pitchFamily="65" charset="-120"/>
              <a:ea typeface="標楷體" panose="03000509000000000000" pitchFamily="65" charset="-120"/>
            </a:endParaRPr>
          </a:p>
          <a:p>
            <a:r>
              <a:rPr lang="zh-TW" altLang="en-US" sz="3700" dirty="0">
                <a:solidFill>
                  <a:srgbClr val="FFC000"/>
                </a:solidFill>
                <a:latin typeface="標楷體" panose="03000509000000000000" pitchFamily="65" charset="-120"/>
                <a:ea typeface="標楷體" panose="03000509000000000000" pitchFamily="65" charset="-120"/>
              </a:rPr>
              <a:t>佛家</a:t>
            </a:r>
            <a:r>
              <a:rPr lang="zh-TW" altLang="en-US" sz="3700" dirty="0" smtClean="0">
                <a:solidFill>
                  <a:srgbClr val="FFC000"/>
                </a:solidFill>
                <a:latin typeface="標楷體" panose="03000509000000000000" pitchFamily="65" charset="-120"/>
                <a:ea typeface="標楷體" panose="03000509000000000000" pitchFamily="65" charset="-120"/>
              </a:rPr>
              <a:t>：</a:t>
            </a:r>
            <a:r>
              <a:rPr lang="zh-TW" altLang="en-US" sz="3700" dirty="0" smtClean="0">
                <a:latin typeface="標楷體" panose="03000509000000000000" pitchFamily="65" charset="-120"/>
                <a:ea typeface="標楷體" panose="03000509000000000000" pitchFamily="65" charset="-120"/>
              </a:rPr>
              <a:t>打開</a:t>
            </a:r>
            <a:r>
              <a:rPr lang="zh-TW" altLang="en-US" sz="3700" dirty="0">
                <a:latin typeface="標楷體" panose="03000509000000000000" pitchFamily="65" charset="-120"/>
                <a:ea typeface="標楷體" panose="03000509000000000000" pitchFamily="65" charset="-120"/>
              </a:rPr>
              <a:t>靈山寶塔</a:t>
            </a:r>
            <a:r>
              <a:rPr lang="zh-TW" altLang="en-US" sz="3700" dirty="0" smtClean="0">
                <a:latin typeface="標楷體" panose="03000509000000000000" pitchFamily="65" charset="-120"/>
                <a:ea typeface="標楷體" panose="03000509000000000000" pitchFamily="65" charset="-120"/>
              </a:rPr>
              <a:t>。</a:t>
            </a:r>
            <a:endParaRPr lang="en-US" altLang="zh-TW" sz="3700" dirty="0">
              <a:latin typeface="標楷體" panose="03000509000000000000" pitchFamily="65" charset="-120"/>
              <a:ea typeface="標楷體" panose="03000509000000000000" pitchFamily="65" charset="-120"/>
            </a:endParaRPr>
          </a:p>
          <a:p>
            <a:r>
              <a:rPr lang="zh-TW" altLang="en-US" sz="3700" dirty="0">
                <a:solidFill>
                  <a:srgbClr val="FFC000"/>
                </a:solidFill>
                <a:latin typeface="標楷體" panose="03000509000000000000" pitchFamily="65" charset="-120"/>
                <a:ea typeface="標楷體" panose="03000509000000000000" pitchFamily="65" charset="-120"/>
              </a:rPr>
              <a:t>基督教</a:t>
            </a:r>
            <a:r>
              <a:rPr lang="zh-TW" altLang="en-US" sz="3700" dirty="0" smtClean="0">
                <a:solidFill>
                  <a:srgbClr val="FFC000"/>
                </a:solidFill>
                <a:latin typeface="標楷體" panose="03000509000000000000" pitchFamily="65" charset="-120"/>
                <a:ea typeface="標楷體" panose="03000509000000000000" pitchFamily="65" charset="-120"/>
              </a:rPr>
              <a:t>：</a:t>
            </a:r>
            <a:r>
              <a:rPr lang="zh-TW" altLang="en-US" sz="3700" dirty="0" smtClean="0">
                <a:latin typeface="標楷體" panose="03000509000000000000" pitchFamily="65" charset="-120"/>
                <a:ea typeface="標楷體" panose="03000509000000000000" pitchFamily="65" charset="-120"/>
              </a:rPr>
              <a:t>打開</a:t>
            </a:r>
            <a:r>
              <a:rPr lang="zh-TW" altLang="en-US" sz="3700" dirty="0">
                <a:latin typeface="標楷體" panose="03000509000000000000" pitchFamily="65" charset="-120"/>
                <a:ea typeface="標楷體" panose="03000509000000000000" pitchFamily="65" charset="-120"/>
              </a:rPr>
              <a:t>十字架</a:t>
            </a:r>
            <a:endParaRPr lang="en-US" altLang="zh-TW" sz="3700" dirty="0">
              <a:latin typeface="標楷體" panose="03000509000000000000" pitchFamily="65" charset="-120"/>
              <a:ea typeface="標楷體" panose="03000509000000000000" pitchFamily="65" charset="-120"/>
            </a:endParaRPr>
          </a:p>
          <a:p>
            <a:r>
              <a:rPr lang="zh-TW" altLang="en-US" sz="3700" dirty="0">
                <a:solidFill>
                  <a:srgbClr val="FFC000"/>
                </a:solidFill>
                <a:latin typeface="標楷體" panose="03000509000000000000" pitchFamily="65" charset="-120"/>
                <a:ea typeface="標楷體" panose="03000509000000000000" pitchFamily="65" charset="-120"/>
              </a:rPr>
              <a:t>回教</a:t>
            </a:r>
            <a:r>
              <a:rPr lang="zh-TW" altLang="en-US" sz="3700" dirty="0" smtClean="0">
                <a:solidFill>
                  <a:srgbClr val="FFC000"/>
                </a:solidFill>
                <a:latin typeface="標楷體" panose="03000509000000000000" pitchFamily="65" charset="-120"/>
                <a:ea typeface="標楷體" panose="03000509000000000000" pitchFamily="65" charset="-120"/>
              </a:rPr>
              <a:t>：</a:t>
            </a:r>
            <a:r>
              <a:rPr lang="zh-TW" altLang="en-US" sz="3700" dirty="0">
                <a:latin typeface="標楷體" panose="03000509000000000000" pitchFamily="65" charset="-120"/>
                <a:ea typeface="標楷體" panose="03000509000000000000" pitchFamily="65" charset="-120"/>
              </a:rPr>
              <a:t>打開</a:t>
            </a:r>
            <a:r>
              <a:rPr lang="zh-TW" altLang="en-US" sz="3700" dirty="0" smtClean="0">
                <a:latin typeface="標楷體" panose="03000509000000000000" pitchFamily="65" charset="-120"/>
                <a:ea typeface="標楷體" panose="03000509000000000000" pitchFamily="65" charset="-120"/>
              </a:rPr>
              <a:t>兩</a:t>
            </a:r>
            <a:r>
              <a:rPr lang="zh-TW" altLang="en-US" sz="3700" dirty="0">
                <a:latin typeface="標楷體" panose="03000509000000000000" pitchFamily="65" charset="-120"/>
                <a:ea typeface="標楷體" panose="03000509000000000000" pitchFamily="65" charset="-120"/>
              </a:rPr>
              <a:t>目密</a:t>
            </a:r>
            <a:r>
              <a:rPr lang="zh-TW" altLang="en-US" sz="3700" dirty="0" smtClean="0">
                <a:latin typeface="標楷體" panose="03000509000000000000" pitchFamily="65" charset="-120"/>
                <a:ea typeface="標楷體" panose="03000509000000000000" pitchFamily="65" charset="-120"/>
              </a:rPr>
              <a:t>目</a:t>
            </a:r>
            <a:endParaRPr lang="en-US" altLang="zh-TW" sz="3700" dirty="0" smtClean="0">
              <a:latin typeface="標楷體" panose="03000509000000000000" pitchFamily="65" charset="-120"/>
              <a:ea typeface="標楷體" panose="03000509000000000000" pitchFamily="65" charset="-120"/>
            </a:endParaRPr>
          </a:p>
          <a:p>
            <a:r>
              <a:rPr lang="zh-TW" altLang="en-US" sz="3700" dirty="0">
                <a:latin typeface="標楷體" panose="03000509000000000000" pitchFamily="65" charset="-120"/>
                <a:ea typeface="標楷體" panose="03000509000000000000" pitchFamily="65" charset="-120"/>
              </a:rPr>
              <a:t>以上各</a:t>
            </a:r>
            <a:r>
              <a:rPr lang="zh-TW" altLang="en-US" sz="3700" dirty="0" smtClean="0">
                <a:latin typeface="標楷體" panose="03000509000000000000" pitchFamily="65" charset="-120"/>
                <a:ea typeface="標楷體" panose="03000509000000000000" pitchFamily="65" charset="-120"/>
              </a:rPr>
              <a:t>教所要尋找的寶地，不拜明師是找不到的，也打不開寶地。</a:t>
            </a:r>
            <a:endParaRPr lang="en-US" altLang="zh-TW" sz="3700" dirty="0" smtClean="0">
              <a:latin typeface="標楷體" panose="03000509000000000000" pitchFamily="65" charset="-120"/>
              <a:ea typeface="標楷體" panose="03000509000000000000" pitchFamily="65" charset="-120"/>
            </a:endParaRPr>
          </a:p>
          <a:p>
            <a:r>
              <a:rPr lang="zh-TW" altLang="en-US" sz="3700" dirty="0" smtClean="0">
                <a:solidFill>
                  <a:srgbClr val="FFC000"/>
                </a:solidFill>
                <a:latin typeface="標楷體" panose="03000509000000000000" pitchFamily="65" charset="-120"/>
                <a:ea typeface="標楷體" panose="03000509000000000000" pitchFamily="65" charset="-120"/>
              </a:rPr>
              <a:t>寶地就是天道所說的玄關竅，</a:t>
            </a:r>
            <a:r>
              <a:rPr lang="zh-TW" altLang="en-US" sz="3700" dirty="0" smtClean="0">
                <a:latin typeface="標楷體" panose="03000509000000000000" pitchFamily="65" charset="-120"/>
                <a:ea typeface="標楷體" panose="03000509000000000000" pitchFamily="65" charset="-120"/>
              </a:rPr>
              <a:t>寶地</a:t>
            </a:r>
            <a:r>
              <a:rPr lang="zh-TW" altLang="en-US" sz="3700" dirty="0">
                <a:latin typeface="標楷體" panose="03000509000000000000" pitchFamily="65" charset="-120"/>
                <a:ea typeface="標楷體" panose="03000509000000000000" pitchFamily="65" charset="-120"/>
              </a:rPr>
              <a:t>不</a:t>
            </a:r>
            <a:r>
              <a:rPr lang="zh-TW" altLang="en-US" sz="3700" dirty="0" smtClean="0">
                <a:latin typeface="標楷體" panose="03000509000000000000" pitchFamily="65" charset="-120"/>
                <a:ea typeface="標楷體" panose="03000509000000000000" pitchFamily="65" charset="-120"/>
              </a:rPr>
              <a:t>開</a:t>
            </a:r>
            <a:r>
              <a:rPr lang="zh-TW" altLang="en-US" sz="3700" dirty="0" smtClean="0">
                <a:solidFill>
                  <a:srgbClr val="FFC000"/>
                </a:solidFill>
                <a:latin typeface="標楷體" panose="03000509000000000000" pitchFamily="65" charset="-120"/>
                <a:ea typeface="標楷體" panose="03000509000000000000" pitchFamily="65" charset="-120"/>
              </a:rPr>
              <a:t>，</a:t>
            </a:r>
            <a:r>
              <a:rPr lang="zh-TW" altLang="en-US" sz="3700" dirty="0" smtClean="0">
                <a:latin typeface="標楷體" panose="03000509000000000000" pitchFamily="65" charset="-120"/>
                <a:ea typeface="標楷體" panose="03000509000000000000" pitchFamily="65" charset="-120"/>
              </a:rPr>
              <a:t>永遠回不了天，這個天是超脫生死輪迴的理天。</a:t>
            </a:r>
            <a:endParaRPr lang="en-US" altLang="zh-TW" sz="37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18449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十</a:t>
            </a:r>
            <a:r>
              <a:rPr lang="zh-TW" altLang="en-US" sz="3200" dirty="0" smtClean="0">
                <a:solidFill>
                  <a:srgbClr val="FFFF00"/>
                </a:solidFill>
                <a:latin typeface="標楷體" panose="03000509000000000000" pitchFamily="65" charset="-120"/>
                <a:ea typeface="標楷體" panose="03000509000000000000" pitchFamily="65" charset="-120"/>
              </a:rPr>
              <a:t>、</a:t>
            </a:r>
            <a:r>
              <a:rPr lang="zh-TW" altLang="en-US" sz="3200" dirty="0">
                <a:solidFill>
                  <a:srgbClr val="FFFF00"/>
                </a:solidFill>
                <a:latin typeface="標楷體" panose="03000509000000000000" pitchFamily="65" charset="-120"/>
                <a:ea typeface="標楷體" panose="03000509000000000000" pitchFamily="65" charset="-120"/>
              </a:rPr>
              <a:t>修真道</a:t>
            </a:r>
            <a:r>
              <a:rPr lang="zh-TW" altLang="en-US" sz="3200" dirty="0" smtClean="0">
                <a:solidFill>
                  <a:srgbClr val="FFFF00"/>
                </a:solidFill>
                <a:latin typeface="標楷體" panose="03000509000000000000" pitchFamily="65" charset="-120"/>
                <a:ea typeface="標楷體" panose="03000509000000000000" pitchFamily="65" charset="-120"/>
              </a:rPr>
              <a:t>要</a:t>
            </a:r>
            <a:r>
              <a:rPr lang="zh-TW" altLang="en-US" sz="3200" dirty="0">
                <a:solidFill>
                  <a:srgbClr val="FFFF00"/>
                </a:solidFill>
                <a:latin typeface="標楷體" panose="03000509000000000000" pitchFamily="65" charset="-120"/>
                <a:ea typeface="標楷體" panose="03000509000000000000" pitchFamily="65" charset="-120"/>
              </a:rPr>
              <a:t>當人才</a:t>
            </a:r>
          </a:p>
          <a:p>
            <a:r>
              <a:rPr lang="zh-TW" altLang="en-US" sz="3200" dirty="0">
                <a:latin typeface="標楷體" panose="03000509000000000000" pitchFamily="65" charset="-120"/>
                <a:ea typeface="標楷體" panose="03000509000000000000" pitchFamily="65" charset="-120"/>
              </a:rPr>
              <a:t>濟公老師說 </a:t>
            </a:r>
          </a:p>
          <a:p>
            <a:r>
              <a:rPr lang="zh-TW" altLang="en-US" sz="3200" dirty="0">
                <a:solidFill>
                  <a:srgbClr val="FFC000"/>
                </a:solidFill>
                <a:latin typeface="標楷體" panose="03000509000000000000" pitchFamily="65" charset="-120"/>
                <a:ea typeface="標楷體" panose="03000509000000000000" pitchFamily="65" charset="-120"/>
              </a:rPr>
              <a:t>這七項中人才是最簡單，</a:t>
            </a:r>
            <a:r>
              <a:rPr lang="zh-TW" altLang="en-US" sz="3200" dirty="0">
                <a:latin typeface="標楷體" panose="03000509000000000000" pitchFamily="65" charset="-120"/>
                <a:ea typeface="標楷體" panose="03000509000000000000" pitchFamily="65" charset="-120"/>
              </a:rPr>
              <a:t>所謂為眾生服務是最光榮的，工作是道德，為真理服務是最有代價的，服務是幸福。</a:t>
            </a:r>
          </a:p>
          <a:p>
            <a:r>
              <a:rPr lang="zh-TW" altLang="en-US" sz="3200" dirty="0">
                <a:solidFill>
                  <a:srgbClr val="FF0000"/>
                </a:solidFill>
                <a:latin typeface="標楷體" panose="03000509000000000000" pitchFamily="65" charset="-120"/>
                <a:ea typeface="標楷體" panose="03000509000000000000" pitchFamily="65" charset="-120"/>
              </a:rPr>
              <a:t>人才：</a:t>
            </a:r>
            <a:r>
              <a:rPr lang="zh-TW" altLang="en-US" sz="3200" dirty="0">
                <a:latin typeface="標楷體" panose="03000509000000000000" pitchFamily="65" charset="-120"/>
                <a:ea typeface="標楷體" panose="03000509000000000000" pitchFamily="65" charset="-120"/>
              </a:rPr>
              <a:t>謙心盡力是活潑佛。</a:t>
            </a:r>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00478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十一、有功有德消冤孽</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濟公</a:t>
            </a:r>
            <a:r>
              <a:rPr lang="zh-TW" altLang="en-US" sz="3200" dirty="0">
                <a:solidFill>
                  <a:srgbClr val="FFC000"/>
                </a:solidFill>
                <a:latin typeface="標楷體" panose="03000509000000000000" pitchFamily="65" charset="-120"/>
                <a:ea typeface="標楷體" panose="03000509000000000000" pitchFamily="65" charset="-120"/>
              </a:rPr>
              <a:t>老師說</a:t>
            </a:r>
            <a:endParaRPr lang="en-US" altLang="zh-TW" sz="3200" dirty="0"/>
          </a:p>
          <a:p>
            <a:r>
              <a:rPr lang="zh-TW" altLang="en-US" sz="3200" dirty="0">
                <a:latin typeface="標楷體" panose="03000509000000000000" pitchFamily="65" charset="-120"/>
                <a:ea typeface="標楷體" panose="03000509000000000000" pitchFamily="65" charset="-120"/>
              </a:rPr>
              <a:t>生死骨如山             因果復循環               欲消冤孽債            還須德為先</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三世因果經亦云</a:t>
            </a:r>
            <a:r>
              <a:rPr lang="zh-TW" altLang="en-US" sz="3200" dirty="0">
                <a:latin typeface="標楷體" panose="03000509000000000000" pitchFamily="65" charset="-120"/>
                <a:ea typeface="標楷體" panose="03000509000000000000" pitchFamily="65" charset="-120"/>
              </a:rPr>
              <a:t>：一切世間男女老少貧賤富貴，不管是享福不盡或受苦無窮，皆是前生因果之報。</a:t>
            </a:r>
            <a:endParaRPr lang="en-US" altLang="zh-TW" sz="3200" dirty="0">
              <a:solidFill>
                <a:srgbClr val="FFFF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關聖帝君說：              </a:t>
            </a:r>
            <a:r>
              <a:rPr lang="zh-TW" altLang="en-US" sz="32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莫謂人小無冤愆，          豈知前世之冤緣，              關某雖然法力大，               但能伏魔不伏冤。</a:t>
            </a:r>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283448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十二、</a:t>
            </a:r>
            <a:r>
              <a:rPr lang="zh-TW" altLang="en-US" sz="3200" dirty="0">
                <a:solidFill>
                  <a:srgbClr val="FFFF00"/>
                </a:solidFill>
                <a:latin typeface="標楷體" panose="03000509000000000000" pitchFamily="65" charset="-120"/>
                <a:ea typeface="標楷體" panose="03000509000000000000" pitchFamily="65" charset="-120"/>
              </a:rPr>
              <a:t>有色身要</a:t>
            </a:r>
            <a:r>
              <a:rPr lang="zh-TW" altLang="en-US" sz="3200" dirty="0" smtClean="0">
                <a:solidFill>
                  <a:srgbClr val="FFFF00"/>
                </a:solidFill>
                <a:latin typeface="標楷體" panose="03000509000000000000" pitchFamily="65" charset="-120"/>
                <a:ea typeface="標楷體" panose="03000509000000000000" pitchFamily="65" charset="-120"/>
              </a:rPr>
              <a:t>努力修辦</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濟公老師說</a:t>
            </a:r>
            <a:r>
              <a:rPr lang="zh-TW" altLang="en-US" sz="3200" dirty="0">
                <a:latin typeface="標楷體" panose="03000509000000000000" pitchFamily="65" charset="-120"/>
                <a:ea typeface="標楷體" panose="03000509000000000000" pitchFamily="65" charset="-120"/>
              </a:rPr>
              <a:t>：末後了，不要以為來日方長，慢慢來，這一場能辦、能做、能犧牲的， 趕緊把握這機會</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功德為成聖成賢之要件</a:t>
            </a:r>
            <a:r>
              <a:rPr lang="zh-TW" altLang="en-US" sz="3200" dirty="0">
                <a:latin typeface="標楷體" panose="03000509000000000000" pitchFamily="65" charset="-120"/>
                <a:ea typeface="標楷體" panose="03000509000000000000" pitchFamily="65" charset="-120"/>
              </a:rPr>
              <a:t>，有云：</a:t>
            </a:r>
            <a:r>
              <a:rPr lang="zh-TW" altLang="en-US"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天上無弗功德之神，人間無不忠孝之聖」。古今聖賢皆以利人立德為事，德立則冤孽可消</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業</a:t>
            </a:r>
            <a:r>
              <a:rPr lang="zh-TW" altLang="en-US" sz="3200" dirty="0">
                <a:solidFill>
                  <a:srgbClr val="FFC000"/>
                </a:solidFill>
                <a:latin typeface="標楷體" panose="03000509000000000000" pitchFamily="65" charset="-120"/>
                <a:ea typeface="標楷體" panose="03000509000000000000" pitchFamily="65" charset="-120"/>
              </a:rPr>
              <a:t>債不清，必召魔考</a:t>
            </a:r>
            <a:r>
              <a:rPr lang="zh-TW" altLang="en-US" sz="3200" dirty="0" smtClean="0">
                <a:latin typeface="標楷體" panose="03000509000000000000" pitchFamily="65" charset="-120"/>
                <a:ea typeface="標楷體" panose="03000509000000000000" pitchFamily="65" charset="-120"/>
              </a:rPr>
              <a:t>。故</a:t>
            </a:r>
            <a:r>
              <a:rPr lang="zh-TW" altLang="en-US" sz="3200" dirty="0">
                <a:latin typeface="標楷體" panose="03000509000000000000" pitchFamily="65" charset="-120"/>
                <a:ea typeface="標楷體" panose="03000509000000000000" pitchFamily="65" charset="-120"/>
              </a:rPr>
              <a:t>曰：</a:t>
            </a:r>
            <a:r>
              <a:rPr lang="zh-TW" altLang="en-US"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苟無至德，至道不凝焉</a:t>
            </a:r>
            <a:r>
              <a:rPr lang="zh-TW" altLang="en-US"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修道之人豈可只求獨善其身，而不兼善天下？故三施勤行，積沙成塔，何患功德之不圓滿？</a:t>
            </a:r>
          </a:p>
          <a:p>
            <a:endParaRPr lang="en-US" altLang="zh-TW" sz="3200" dirty="0">
              <a:latin typeface="標楷體" panose="03000509000000000000" pitchFamily="65" charset="-120"/>
              <a:ea typeface="標楷體" panose="03000509000000000000" pitchFamily="65" charset="-120"/>
            </a:endParaRPr>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19695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二、玄關不開難超生</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皇</a:t>
            </a:r>
            <a:r>
              <a:rPr lang="zh-TW" altLang="en-US" sz="3200" dirty="0">
                <a:solidFill>
                  <a:srgbClr val="FFC000"/>
                </a:solidFill>
                <a:latin typeface="標楷體" panose="03000509000000000000" pitchFamily="65" charset="-120"/>
                <a:ea typeface="標楷體" panose="03000509000000000000" pitchFamily="65" charset="-120"/>
              </a:rPr>
              <a:t>母訓子十誡第七誡</a:t>
            </a:r>
            <a:r>
              <a:rPr lang="zh-TW" altLang="en-US" sz="3200" dirty="0">
                <a:latin typeface="標楷體" panose="03000509000000000000" pitchFamily="65" charset="-120"/>
                <a:ea typeface="標楷體" panose="03000509000000000000" pitchFamily="65" charset="-120"/>
              </a:rPr>
              <a:t>         </a:t>
            </a:r>
            <a:r>
              <a:rPr lang="zh-TW" altLang="en-US" sz="3600" dirty="0">
                <a:solidFill>
                  <a:srgbClr val="FFFF00"/>
                </a:solidFill>
                <a:latin typeface="標楷體" panose="03000509000000000000" pitchFamily="65" charset="-120"/>
                <a:ea typeface="標楷體" panose="03000509000000000000" pitchFamily="65" charset="-120"/>
              </a:rPr>
              <a:t>無極老母說</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無縫金鎖無縫塔             無縫鑰匙開開他</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明師一點恩莫大                 無價真寶放光華</a:t>
            </a:r>
            <a:endParaRPr lang="en-US" altLang="zh-TW" sz="36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這恩師一指點</a:t>
            </a:r>
            <a:r>
              <a:rPr lang="zh-TW" altLang="en-US" sz="3200" dirty="0">
                <a:latin typeface="標楷體" panose="03000509000000000000" pitchFamily="65" charset="-120"/>
                <a:ea typeface="標楷體" panose="03000509000000000000" pitchFamily="65" charset="-120"/>
              </a:rPr>
              <a:t>殺身難報　　　重如山恩似海時記心懷若不受師指點怎能脫苦　　　又怎能了生死不受浩災</a:t>
            </a:r>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158630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三、不</a:t>
            </a:r>
            <a:r>
              <a:rPr lang="zh-TW" altLang="en-US" sz="3600" dirty="0">
                <a:solidFill>
                  <a:srgbClr val="FFFF00"/>
                </a:solidFill>
                <a:latin typeface="標楷體" panose="03000509000000000000" pitchFamily="65" charset="-120"/>
                <a:ea typeface="標楷體" panose="03000509000000000000" pitchFamily="65" charset="-120"/>
              </a:rPr>
              <a:t>求道難</a:t>
            </a:r>
            <a:r>
              <a:rPr lang="zh-TW" altLang="en-US" sz="3600" dirty="0" smtClean="0">
                <a:solidFill>
                  <a:srgbClr val="FFFF00"/>
                </a:solidFill>
                <a:latin typeface="標楷體" panose="03000509000000000000" pitchFamily="65" charset="-120"/>
                <a:ea typeface="標楷體" panose="03000509000000000000" pitchFamily="65" charset="-120"/>
              </a:rPr>
              <a:t>超生死</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老母說：</a:t>
            </a:r>
            <a:r>
              <a:rPr lang="zh-TW" altLang="en-US" sz="3500" dirty="0">
                <a:solidFill>
                  <a:srgbClr val="FFFF00"/>
                </a:solidFill>
                <a:latin typeface="標楷體" panose="03000509000000000000" pitchFamily="65" charset="-120"/>
                <a:ea typeface="標楷體" panose="03000509000000000000" pitchFamily="65" charset="-120"/>
              </a:rPr>
              <a:t>                        </a:t>
            </a:r>
            <a:r>
              <a:rPr lang="zh-TW" altLang="en-US" sz="3500" dirty="0">
                <a:latin typeface="標楷體" panose="03000509000000000000" pitchFamily="65" charset="-120"/>
                <a:ea typeface="標楷體" panose="03000509000000000000" pitchFamily="65" charset="-120"/>
              </a:rPr>
              <a:t>傳末後一著鮮天機玄妙 得一指開金鎖現出金身</a:t>
            </a:r>
          </a:p>
          <a:p>
            <a:r>
              <a:rPr lang="zh-TW" altLang="en-US" sz="3500" dirty="0">
                <a:solidFill>
                  <a:srgbClr val="FFC000"/>
                </a:solidFill>
                <a:latin typeface="標楷體" panose="03000509000000000000" pitchFamily="65" charset="-120"/>
                <a:ea typeface="標楷體" panose="03000509000000000000" pitchFamily="65" charset="-120"/>
              </a:rPr>
              <a:t>老母說：</a:t>
            </a:r>
            <a:r>
              <a:rPr lang="zh-TW" altLang="en-US" sz="3500" dirty="0">
                <a:solidFill>
                  <a:srgbClr val="FFFF00"/>
                </a:solidFill>
                <a:latin typeface="標楷體" panose="03000509000000000000" pitchFamily="65" charset="-120"/>
                <a:ea typeface="標楷體" panose="03000509000000000000" pitchFamily="65" charset="-120"/>
              </a:rPr>
              <a:t>                         </a:t>
            </a:r>
            <a:r>
              <a:rPr lang="zh-TW" altLang="en-US" sz="3500" dirty="0">
                <a:latin typeface="標楷體" panose="03000509000000000000" pitchFamily="65" charset="-120"/>
                <a:ea typeface="標楷體" panose="03000509000000000000" pitchFamily="65" charset="-120"/>
              </a:rPr>
              <a:t>得天道天榜上英名高掛地府中鉤了賬脫出苦輪朝聞道夕死可憑此一指指出來無價寶直返瑤林</a:t>
            </a:r>
            <a:endParaRPr lang="en-US" altLang="zh-TW" sz="3500" dirty="0">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上上乘一步超至簡至近</a:t>
            </a:r>
            <a:r>
              <a:rPr lang="zh-TW" altLang="en-US" sz="3500" dirty="0">
                <a:latin typeface="標楷體" panose="03000509000000000000" pitchFamily="65" charset="-120"/>
                <a:ea typeface="標楷體" panose="03000509000000000000" pitchFamily="65" charset="-120"/>
              </a:rPr>
              <a:t>脫凡體成聖體極樂長春並非是空口說真憑真證而且這假色身可證明分冬不挺夏不臭容顏端正</a:t>
            </a: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4122587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得真道也要真</a:t>
            </a:r>
            <a:r>
              <a:rPr lang="zh-TW" altLang="en-US" sz="3600" dirty="0" smtClean="0">
                <a:solidFill>
                  <a:srgbClr val="FFFF00"/>
                </a:solidFill>
                <a:latin typeface="標楷體" panose="03000509000000000000" pitchFamily="65" charset="-120"/>
                <a:ea typeface="標楷體" panose="03000509000000000000" pitchFamily="65" charset="-120"/>
              </a:rPr>
              <a:t>修</a:t>
            </a:r>
            <a:endParaRPr lang="en-US" altLang="zh-TW" sz="3600" dirty="0" smtClean="0">
              <a:solidFill>
                <a:srgbClr val="FFFF00"/>
              </a:solidFill>
              <a:latin typeface="標楷體" panose="03000509000000000000" pitchFamily="65" charset="-120"/>
              <a:ea typeface="標楷體" panose="03000509000000000000" pitchFamily="65" charset="-120"/>
            </a:endParaRPr>
          </a:p>
          <a:p>
            <a:pPr marL="36576" indent="0">
              <a:buNone/>
            </a:pPr>
            <a:r>
              <a:rPr lang="zh-TW" altLang="en-US" sz="3600" dirty="0" smtClean="0">
                <a:latin typeface="標楷體" panose="03000509000000000000" pitchFamily="65" charset="-120"/>
                <a:ea typeface="標楷體" panose="03000509000000000000" pitchFamily="65" charset="-120"/>
              </a:rPr>
              <a:t>濟公</a:t>
            </a:r>
            <a:r>
              <a:rPr lang="zh-TW" altLang="en-US" sz="3600" dirty="0">
                <a:latin typeface="標楷體" panose="03000509000000000000" pitchFamily="65" charset="-120"/>
                <a:ea typeface="標楷體" panose="03000509000000000000" pitchFamily="65" charset="-120"/>
              </a:rPr>
              <a:t>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今日大家已得道，</a:t>
            </a:r>
            <a:r>
              <a:rPr lang="zh-TW" altLang="en-US" sz="3600" dirty="0">
                <a:latin typeface="標楷體" panose="03000509000000000000" pitchFamily="65" charset="-120"/>
                <a:ea typeface="標楷體" panose="03000509000000000000" pitchFamily="65" charset="-120"/>
              </a:rPr>
              <a:t>得道後就要修道，修道有七個階段，</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這七個階段是</a:t>
            </a:r>
            <a:r>
              <a:rPr lang="zh-TW" altLang="en-US" sz="3600" dirty="0">
                <a:latin typeface="標楷體" panose="03000509000000000000" pitchFamily="65" charset="-120"/>
                <a:ea typeface="標楷體" panose="03000509000000000000" pitchFamily="65" charset="-120"/>
              </a:rPr>
              <a:t>「清口、渡人、講師、設壇、開荒、人才、三施並行」。</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這七項是成佛最快的捷徑，</a:t>
            </a:r>
            <a:r>
              <a:rPr lang="zh-TW" altLang="en-US" sz="3600" dirty="0">
                <a:latin typeface="標楷體" panose="03000509000000000000" pitchFamily="65" charset="-120"/>
                <a:ea typeface="標楷體" panose="03000509000000000000" pitchFamily="65" charset="-120"/>
              </a:rPr>
              <a:t>也是積功累德的方法。</a:t>
            </a:r>
            <a:endParaRPr lang="en-US" altLang="zh-TW" sz="3600" dirty="0">
              <a:latin typeface="標楷體" panose="03000509000000000000" pitchFamily="65" charset="-120"/>
              <a:ea typeface="標楷體" panose="03000509000000000000" pitchFamily="65" charset="-120"/>
            </a:endParaRP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255878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五</a:t>
            </a:r>
            <a:r>
              <a:rPr lang="zh-TW" altLang="en-US" sz="3200" dirty="0" smtClean="0">
                <a:solidFill>
                  <a:srgbClr val="FFFF00"/>
                </a:solidFill>
                <a:latin typeface="標楷體" panose="03000509000000000000" pitchFamily="65" charset="-120"/>
                <a:ea typeface="標楷體" panose="03000509000000000000" pitchFamily="65" charset="-120"/>
              </a:rPr>
              <a:t>、</a:t>
            </a:r>
            <a:r>
              <a:rPr lang="zh-TW" altLang="en-US" sz="3200" dirty="0">
                <a:solidFill>
                  <a:srgbClr val="FFFF00"/>
                </a:solidFill>
                <a:latin typeface="標楷體" panose="03000509000000000000" pitchFamily="65" charset="-120"/>
                <a:ea typeface="標楷體" panose="03000509000000000000" pitchFamily="65" charset="-120"/>
              </a:rPr>
              <a:t>修真</a:t>
            </a:r>
            <a:r>
              <a:rPr lang="zh-TW" altLang="en-US" sz="3200" dirty="0" smtClean="0">
                <a:solidFill>
                  <a:srgbClr val="FFFF00"/>
                </a:solidFill>
                <a:latin typeface="標楷體" panose="03000509000000000000" pitchFamily="65" charset="-120"/>
                <a:ea typeface="標楷體" panose="03000509000000000000" pitchFamily="65" charset="-120"/>
              </a:rPr>
              <a:t>道要</a:t>
            </a:r>
            <a:r>
              <a:rPr lang="zh-TW" altLang="en-US" sz="3200" dirty="0">
                <a:solidFill>
                  <a:srgbClr val="FFFF00"/>
                </a:solidFill>
                <a:latin typeface="標楷體" panose="03000509000000000000" pitchFamily="65" charset="-120"/>
                <a:ea typeface="標楷體" panose="03000509000000000000" pitchFamily="65" charset="-120"/>
              </a:rPr>
              <a:t>清口</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濟公老師談清口</a:t>
            </a:r>
          </a:p>
          <a:p>
            <a:r>
              <a:rPr lang="zh-TW" altLang="en-US" sz="3200" dirty="0">
                <a:solidFill>
                  <a:srgbClr val="FFC000"/>
                </a:solidFill>
                <a:latin typeface="標楷體" panose="03000509000000000000" pitchFamily="65" charset="-120"/>
                <a:ea typeface="標楷體" panose="03000509000000000000" pitchFamily="65" charset="-120"/>
              </a:rPr>
              <a:t>有人說：</a:t>
            </a:r>
            <a:r>
              <a:rPr lang="zh-TW" altLang="en-US" sz="3200" dirty="0">
                <a:latin typeface="標楷體" panose="03000509000000000000" pitchFamily="65" charset="-120"/>
                <a:ea typeface="標楷體" panose="03000509000000000000" pitchFamily="65" charset="-120"/>
              </a:rPr>
              <a:t>心好就好，何必吃素呢？</a:t>
            </a:r>
          </a:p>
          <a:p>
            <a:r>
              <a:rPr lang="zh-TW" altLang="en-US" sz="3200" dirty="0">
                <a:solidFill>
                  <a:srgbClr val="FFC000"/>
                </a:solidFill>
                <a:latin typeface="標楷體" panose="03000509000000000000" pitchFamily="65" charset="-120"/>
                <a:ea typeface="標楷體" panose="03000509000000000000" pitchFamily="65" charset="-120"/>
              </a:rPr>
              <a:t>其實吃素並不是心好不好的問題，</a:t>
            </a:r>
            <a:r>
              <a:rPr lang="zh-TW" altLang="en-US" sz="3200" dirty="0">
                <a:latin typeface="標楷體" panose="03000509000000000000" pitchFamily="65" charset="-120"/>
                <a:ea typeface="標楷體" panose="03000509000000000000" pitchFamily="65" charset="-120"/>
              </a:rPr>
              <a:t>而是了解因果、健康身體、成佛作祖的問題。</a:t>
            </a:r>
          </a:p>
          <a:p>
            <a:r>
              <a:rPr lang="zh-TW" altLang="en-US" sz="3200" dirty="0">
                <a:solidFill>
                  <a:srgbClr val="FFC000"/>
                </a:solidFill>
                <a:latin typeface="標楷體" panose="03000509000000000000" pitchFamily="65" charset="-120"/>
                <a:ea typeface="標楷體" panose="03000509000000000000" pitchFamily="65" charset="-120"/>
              </a:rPr>
              <a:t>世間最骯髒莫過於吃葷；</a:t>
            </a:r>
            <a:r>
              <a:rPr lang="zh-TW" altLang="en-US" sz="3200" dirty="0">
                <a:latin typeface="標楷體" panose="03000509000000000000" pitchFamily="65" charset="-120"/>
                <a:ea typeface="標楷體" panose="03000509000000000000" pitchFamily="65" charset="-120"/>
              </a:rPr>
              <a:t>最殘忍莫過於殺生。           求福莫過於齋戒佈施；求壽莫過於不殺放生；求慧莫過於博學多聞；求安莫過於省禁是非。</a:t>
            </a:r>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95423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六</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修真道</a:t>
            </a:r>
            <a:r>
              <a:rPr lang="zh-TW" altLang="en-US" sz="3600" dirty="0" smtClean="0">
                <a:solidFill>
                  <a:srgbClr val="FFFF00"/>
                </a:solidFill>
                <a:latin typeface="標楷體" panose="03000509000000000000" pitchFamily="65" charset="-120"/>
                <a:ea typeface="標楷體" panose="03000509000000000000" pitchFamily="65" charset="-120"/>
              </a:rPr>
              <a:t>要</a:t>
            </a:r>
            <a:r>
              <a:rPr lang="zh-TW" altLang="en-US" sz="3600" dirty="0">
                <a:solidFill>
                  <a:srgbClr val="FFFF00"/>
                </a:solidFill>
                <a:latin typeface="標楷體" panose="03000509000000000000" pitchFamily="65" charset="-120"/>
                <a:ea typeface="標楷體" panose="03000509000000000000" pitchFamily="65" charset="-120"/>
              </a:rPr>
              <a:t>渡人</a:t>
            </a:r>
            <a:endParaRPr lang="zh-TW" altLang="en-US"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渡人是：是親民的工夫，</a:t>
            </a:r>
            <a:r>
              <a:rPr lang="zh-TW" altLang="en-US" sz="3600" dirty="0">
                <a:latin typeface="標楷體" panose="03000509000000000000" pitchFamily="65" charset="-120"/>
                <a:ea typeface="標楷體" panose="03000509000000000000" pitchFamily="65" charset="-120"/>
              </a:rPr>
              <a:t>聖賢的作為，菩薩的心腸。所謂能報於坑坎中，便是活菩薩，能脫身於大牢籠，便是大英雄。</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渡人是每一個修道人所應該做之事，</a:t>
            </a:r>
            <a:r>
              <a:rPr lang="zh-TW" altLang="en-US" sz="3600" dirty="0">
                <a:latin typeface="標楷體" panose="03000509000000000000" pitchFamily="65" charset="-120"/>
                <a:ea typeface="標楷體" panose="03000509000000000000" pitchFamily="65" charset="-120"/>
              </a:rPr>
              <a:t>故渡人是苦海的救生員，也是了愿的階梯，渡一人便有三分功德。</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0000"/>
                </a:solidFill>
                <a:latin typeface="標楷體" panose="03000509000000000000" pitchFamily="65" charset="-120"/>
                <a:ea typeface="標楷體" panose="03000509000000000000" pitchFamily="65" charset="-120"/>
              </a:rPr>
              <a:t>渡人：</a:t>
            </a:r>
            <a:r>
              <a:rPr lang="zh-TW" altLang="en-US" sz="3600" dirty="0">
                <a:latin typeface="標楷體" panose="03000509000000000000" pitchFamily="65" charset="-120"/>
                <a:ea typeface="標楷體" panose="03000509000000000000" pitchFamily="65" charset="-120"/>
              </a:rPr>
              <a:t>濟眾離苦是慈悲佛。</a:t>
            </a:r>
            <a:endParaRPr lang="en-US" altLang="zh-TW" sz="36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8155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lnSpcReduction="20000"/>
          </a:bodyPr>
          <a:lstStyle/>
          <a:p>
            <a:pPr marL="36576" indent="0">
              <a:buNone/>
            </a:pPr>
            <a:r>
              <a:rPr lang="zh-TW" altLang="en-US" sz="3500" dirty="0">
                <a:solidFill>
                  <a:srgbClr val="FFFF00"/>
                </a:solidFill>
                <a:latin typeface="標楷體" panose="03000509000000000000" pitchFamily="65" charset="-120"/>
                <a:ea typeface="標楷體" panose="03000509000000000000" pitchFamily="65" charset="-120"/>
              </a:rPr>
              <a:t>七</a:t>
            </a:r>
            <a:r>
              <a:rPr lang="zh-TW" altLang="en-US" sz="3500" dirty="0" smtClean="0">
                <a:solidFill>
                  <a:srgbClr val="FFFF00"/>
                </a:solidFill>
                <a:latin typeface="標楷體" panose="03000509000000000000" pitchFamily="65" charset="-120"/>
                <a:ea typeface="標楷體" panose="03000509000000000000" pitchFamily="65" charset="-120"/>
              </a:rPr>
              <a:t>、修真道要代天宣化</a:t>
            </a:r>
            <a:endParaRPr lang="zh-TW" altLang="en-US" sz="3500" dirty="0">
              <a:latin typeface="標楷體" panose="03000509000000000000" pitchFamily="65" charset="-120"/>
              <a:ea typeface="標楷體" panose="03000509000000000000" pitchFamily="65" charset="-120"/>
            </a:endParaRPr>
          </a:p>
          <a:p>
            <a:r>
              <a:rPr lang="zh-TW" altLang="en-US" sz="3500" dirty="0" smtClean="0">
                <a:solidFill>
                  <a:srgbClr val="FFC000"/>
                </a:solidFill>
                <a:latin typeface="標楷體" panose="03000509000000000000" pitchFamily="65" charset="-120"/>
                <a:ea typeface="標楷體" panose="03000509000000000000" pitchFamily="65" charset="-120"/>
              </a:rPr>
              <a:t>修天道，</a:t>
            </a:r>
            <a:r>
              <a:rPr lang="zh-TW" altLang="en-US" sz="3500" dirty="0" smtClean="0">
                <a:latin typeface="標楷體" panose="03000509000000000000" pitchFamily="65" charset="-120"/>
                <a:ea typeface="標楷體" panose="03000509000000000000" pitchFamily="65" charset="-120"/>
              </a:rPr>
              <a:t>人人都要如同講師一樣，代天宣化。</a:t>
            </a:r>
            <a:endParaRPr lang="en-US" altLang="zh-TW" sz="3500" dirty="0" smtClean="0">
              <a:latin typeface="標楷體" panose="03000509000000000000" pitchFamily="65" charset="-120"/>
              <a:ea typeface="標楷體" panose="03000509000000000000" pitchFamily="65" charset="-120"/>
            </a:endParaRPr>
          </a:p>
          <a:p>
            <a:r>
              <a:rPr lang="zh-TW" altLang="en-US" sz="3500" dirty="0" smtClean="0">
                <a:latin typeface="標楷體" panose="03000509000000000000" pitchFamily="65" charset="-120"/>
                <a:ea typeface="標楷體" panose="03000509000000000000" pitchFamily="65" charset="-120"/>
              </a:rPr>
              <a:t>濟公</a:t>
            </a:r>
            <a:r>
              <a:rPr lang="zh-TW" altLang="en-US" sz="3500" dirty="0">
                <a:latin typeface="標楷體" panose="03000509000000000000" pitchFamily="65" charset="-120"/>
                <a:ea typeface="標楷體" panose="03000509000000000000" pitchFamily="65" charset="-120"/>
              </a:rPr>
              <a:t>老師說</a:t>
            </a:r>
            <a:endParaRPr lang="en-US" altLang="zh-TW" sz="3500" dirty="0">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探討真理是人類最高貴的希望，</a:t>
            </a:r>
            <a:r>
              <a:rPr lang="zh-TW" altLang="en-US" sz="3500" dirty="0">
                <a:latin typeface="標楷體" panose="03000509000000000000" pitchFamily="65" charset="-120"/>
                <a:ea typeface="標楷體" panose="03000509000000000000" pitchFamily="65" charset="-120"/>
              </a:rPr>
              <a:t>傳播真理是人類最神聖的責任。所以講師是天道的推銷員、眾生的褓姆、福音的牧師、荒漠的甘泉、迷途的指南、靈糧的廚師。</a:t>
            </a:r>
          </a:p>
          <a:p>
            <a:r>
              <a:rPr lang="zh-TW" altLang="en-US" sz="3500" dirty="0">
                <a:solidFill>
                  <a:srgbClr val="FFC000"/>
                </a:solidFill>
                <a:latin typeface="標楷體" panose="03000509000000000000" pitchFamily="65" charset="-120"/>
                <a:ea typeface="標楷體" panose="03000509000000000000" pitchFamily="65" charset="-120"/>
              </a:rPr>
              <a:t>講師的好處</a:t>
            </a:r>
            <a:r>
              <a:rPr lang="zh-TW" altLang="en-US" sz="3500" dirty="0">
                <a:latin typeface="標楷體" panose="03000509000000000000" pitchFamily="65" charset="-120"/>
                <a:ea typeface="標楷體" panose="03000509000000000000" pitchFamily="65" charset="-120"/>
              </a:rPr>
              <a:t>可以增進人格、提高資格，培養口才、增益眾生，平常為人處事助人為善，把惡口變為善言。</a:t>
            </a:r>
            <a:endParaRPr lang="en-US" altLang="zh-TW" sz="3500" dirty="0">
              <a:latin typeface="標楷體" panose="03000509000000000000" pitchFamily="65" charset="-120"/>
              <a:ea typeface="標楷體" panose="03000509000000000000" pitchFamily="65" charset="-120"/>
            </a:endParaRPr>
          </a:p>
          <a:p>
            <a:r>
              <a:rPr lang="zh-TW" altLang="en-US" sz="3500" dirty="0">
                <a:solidFill>
                  <a:srgbClr val="FF0000"/>
                </a:solidFill>
                <a:latin typeface="標楷體" panose="03000509000000000000" pitchFamily="65" charset="-120"/>
                <a:ea typeface="標楷體" panose="03000509000000000000" pitchFamily="65" charset="-120"/>
              </a:rPr>
              <a:t>講師：</a:t>
            </a:r>
            <a:r>
              <a:rPr lang="zh-TW" altLang="en-US" sz="3500" dirty="0">
                <a:latin typeface="標楷體" panose="03000509000000000000" pitchFamily="65" charset="-120"/>
                <a:ea typeface="標楷體" panose="03000509000000000000" pitchFamily="65" charset="-120"/>
              </a:rPr>
              <a:t>斷疑生信是智慧佛。</a:t>
            </a:r>
            <a:endParaRPr lang="en-US" altLang="zh-TW" sz="3500" dirty="0"/>
          </a:p>
          <a:p>
            <a:endParaRPr lang="en-US" altLang="zh-TW" sz="35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24797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八、能設壇就要設壇</a:t>
            </a:r>
          </a:p>
          <a:p>
            <a:r>
              <a:rPr lang="zh-TW" altLang="en-US" sz="3200" dirty="0">
                <a:latin typeface="標楷體" panose="03000509000000000000" pitchFamily="65" charset="-120"/>
                <a:ea typeface="標楷體" panose="03000509000000000000" pitchFamily="65" charset="-120"/>
              </a:rPr>
              <a:t>濟公老師說 </a:t>
            </a:r>
          </a:p>
          <a:p>
            <a:r>
              <a:rPr lang="zh-TW" altLang="en-US" sz="3200" dirty="0">
                <a:solidFill>
                  <a:srgbClr val="FFC000"/>
                </a:solidFill>
                <a:latin typeface="標楷體" panose="03000509000000000000" pitchFamily="65" charset="-120"/>
                <a:ea typeface="標楷體" panose="03000509000000000000" pitchFamily="65" charset="-120"/>
              </a:rPr>
              <a:t>佛堂是</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天堂的介紹所、             三曹的事務所、            學佛的改良所、           成道的修煉所、           西方功德的加油站、眾生性靈的救濟站、培養品德的大學校、避劫的眾福地、仙佛的歡喜地、捨念的清靜地。</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0000"/>
                </a:solidFill>
                <a:latin typeface="標楷體" panose="03000509000000000000" pitchFamily="65" charset="-120"/>
                <a:ea typeface="標楷體" panose="03000509000000000000" pitchFamily="65" charset="-120"/>
              </a:rPr>
              <a:t>設壇：</a:t>
            </a:r>
            <a:r>
              <a:rPr lang="zh-TW" altLang="en-US" sz="3200" dirty="0">
                <a:latin typeface="標楷體" panose="03000509000000000000" pitchFamily="65" charset="-120"/>
                <a:ea typeface="標楷體" panose="03000509000000000000" pitchFamily="65" charset="-120"/>
              </a:rPr>
              <a:t>廣結善緣是吉祥佛。</a:t>
            </a:r>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242115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得真道也要真修</a:t>
            </a:r>
            <a:r>
              <a:rPr lang="zh-TW" altLang="en-US" sz="3800" dirty="0" smtClean="0">
                <a:solidFill>
                  <a:srgbClr val="FF0000"/>
                </a:solidFill>
                <a:latin typeface="標楷體" panose="03000509000000000000" pitchFamily="65" charset="-120"/>
                <a:ea typeface="標楷體" panose="03000509000000000000" pitchFamily="65" charset="-120"/>
              </a:rPr>
              <a:t> </a:t>
            </a:r>
            <a:r>
              <a:rPr lang="zh-TW" altLang="en-US" sz="38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九、要開荒辦道</a:t>
            </a:r>
          </a:p>
          <a:p>
            <a:r>
              <a:rPr lang="zh-TW" altLang="en-US" sz="3200" dirty="0">
                <a:latin typeface="標楷體" panose="03000509000000000000" pitchFamily="65" charset="-120"/>
                <a:ea typeface="標楷體" panose="03000509000000000000" pitchFamily="65" charset="-120"/>
              </a:rPr>
              <a:t>濟公老師說</a:t>
            </a:r>
          </a:p>
          <a:p>
            <a:r>
              <a:rPr lang="zh-TW" altLang="en-US" sz="3200" dirty="0">
                <a:solidFill>
                  <a:srgbClr val="FFC000"/>
                </a:solidFill>
                <a:latin typeface="標楷體" panose="03000509000000000000" pitchFamily="65" charset="-120"/>
                <a:ea typeface="標楷體" panose="03000509000000000000" pitchFamily="65" charset="-120"/>
              </a:rPr>
              <a:t>開荒是上帝的使者</a:t>
            </a:r>
            <a:r>
              <a:rPr lang="zh-TW" altLang="en-US" sz="3200" dirty="0">
                <a:latin typeface="標楷體" panose="03000509000000000000" pitchFamily="65" charset="-120"/>
                <a:ea typeface="標楷體" panose="03000509000000000000" pitchFamily="65" charset="-120"/>
              </a:rPr>
              <a:t>，播種的農夫。 </a:t>
            </a:r>
          </a:p>
          <a:p>
            <a:r>
              <a:rPr lang="zh-TW" altLang="en-US" sz="3200" dirty="0">
                <a:solidFill>
                  <a:srgbClr val="FFC000"/>
                </a:solidFill>
                <a:latin typeface="標楷體" panose="03000509000000000000" pitchFamily="65" charset="-120"/>
                <a:ea typeface="標楷體" panose="03000509000000000000" pitchFamily="65" charset="-120"/>
              </a:rPr>
              <a:t>一個良醫</a:t>
            </a:r>
            <a:r>
              <a:rPr lang="zh-TW" altLang="en-US" sz="3200" dirty="0">
                <a:latin typeface="標楷體" panose="03000509000000000000" pitchFamily="65" charset="-120"/>
                <a:ea typeface="標楷體" panose="03000509000000000000" pitchFamily="65" charset="-120"/>
              </a:rPr>
              <a:t>會在落伍的地方救人，一個良農會把荒地變成良田，</a:t>
            </a:r>
            <a:r>
              <a:rPr lang="zh-TW" altLang="en-US" sz="3200" dirty="0">
                <a:solidFill>
                  <a:srgbClr val="FFC000"/>
                </a:solidFill>
                <a:latin typeface="標楷體" panose="03000509000000000000" pitchFamily="65" charset="-120"/>
                <a:ea typeface="標楷體" panose="03000509000000000000" pitchFamily="65" charset="-120"/>
              </a:rPr>
              <a:t>一個志士君子</a:t>
            </a:r>
            <a:r>
              <a:rPr lang="zh-TW" altLang="en-US" sz="3200" dirty="0">
                <a:latin typeface="標楷體" panose="03000509000000000000" pitchFamily="65" charset="-120"/>
                <a:ea typeface="標楷體" panose="03000509000000000000" pitchFamily="65" charset="-120"/>
              </a:rPr>
              <a:t>會把福音傳播各個角落。 </a:t>
            </a:r>
          </a:p>
          <a:p>
            <a:r>
              <a:rPr lang="zh-TW" altLang="en-US" sz="3200" dirty="0">
                <a:solidFill>
                  <a:srgbClr val="FFC000"/>
                </a:solidFill>
                <a:latin typeface="標楷體" panose="03000509000000000000" pitchFamily="65" charset="-120"/>
                <a:ea typeface="標楷體" panose="03000509000000000000" pitchFamily="65" charset="-120"/>
              </a:rPr>
              <a:t>在這七項之中</a:t>
            </a:r>
            <a:r>
              <a:rPr lang="zh-TW" altLang="en-US" sz="3200" dirty="0">
                <a:latin typeface="標楷體" panose="03000509000000000000" pitchFamily="65" charset="-120"/>
                <a:ea typeface="標楷體" panose="03000509000000000000" pitchFamily="65" charset="-120"/>
              </a:rPr>
              <a:t>開荒的功德最大，因此最了不起、最難能可貴。</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0000"/>
                </a:solidFill>
                <a:latin typeface="標楷體" panose="03000509000000000000" pitchFamily="65" charset="-120"/>
                <a:ea typeface="標楷體" panose="03000509000000000000" pitchFamily="65" charset="-120"/>
              </a:rPr>
              <a:t>開荒：</a:t>
            </a:r>
            <a:r>
              <a:rPr lang="zh-TW" altLang="en-US" sz="3200" dirty="0">
                <a:latin typeface="標楷體" panose="03000509000000000000" pitchFamily="65" charset="-120"/>
                <a:ea typeface="標楷體" panose="03000509000000000000" pitchFamily="65" charset="-120"/>
              </a:rPr>
              <a:t>佈道闡揚是功德佛。</a:t>
            </a: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2151040603"/>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448</TotalTime>
  <Words>977</Words>
  <Application>Microsoft Office PowerPoint</Application>
  <PresentationFormat>如螢幕大小 (16:9)</PresentationFormat>
  <Paragraphs>220</Paragraphs>
  <Slides>12</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Franklin Gothic Book</vt:lpstr>
      <vt:lpstr>全真細隸書</vt:lpstr>
      <vt:lpstr>微軟正黑體</vt:lpstr>
      <vt:lpstr>標楷體</vt:lpstr>
      <vt:lpstr>Arial</vt:lpstr>
      <vt:lpstr>Wingdings 2</vt:lpstr>
      <vt:lpstr>科技</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lpstr>得真道也要真修 悟見講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悟見老兄</cp:lastModifiedBy>
  <cp:revision>159</cp:revision>
  <dcterms:created xsi:type="dcterms:W3CDTF">2014-02-15T05:50:45Z</dcterms:created>
  <dcterms:modified xsi:type="dcterms:W3CDTF">2016-09-06T02:00:02Z</dcterms:modified>
</cp:coreProperties>
</file>