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8" r:id="rId2"/>
    <p:sldId id="304" r:id="rId3"/>
    <p:sldId id="293" r:id="rId4"/>
    <p:sldId id="303" r:id="rId5"/>
    <p:sldId id="297" r:id="rId6"/>
    <p:sldId id="302" r:id="rId7"/>
    <p:sldId id="301" r:id="rId8"/>
    <p:sldId id="295" r:id="rId9"/>
    <p:sldId id="300" r:id="rId10"/>
    <p:sldId id="299" r:id="rId11"/>
    <p:sldId id="296" r:id="rId12"/>
    <p:sldId id="294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93" autoAdjust="0"/>
  </p:normalViewPr>
  <p:slideViewPr>
    <p:cSldViewPr>
      <p:cViewPr varScale="1">
        <p:scale>
          <a:sx n="92" d="100"/>
          <a:sy n="92" d="100"/>
        </p:scale>
        <p:origin x="73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2016/3/9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一、前言：修心就是要發菩提心</a:t>
            </a:r>
            <a:endParaRPr lang="en-US" altLang="zh-TW" sz="36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</a:t>
            </a:r>
            <a:r>
              <a:rPr lang="zh-TW" altLang="en-US" sz="36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說</a:t>
            </a:r>
            <a:r>
              <a:rPr lang="zh-TW" altLang="en-US" sz="36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：</a:t>
            </a:r>
            <a:r>
              <a:rPr lang="zh-TW" altLang="en-US" sz="3600" dirty="0" smtClean="0">
                <a:solidFill>
                  <a:srgbClr val="00B0F0"/>
                </a:solidFill>
                <a:ea typeface="金梅新毛筆楷書" panose="02010609000101010101" pitchFamily="49" charset="-120"/>
              </a:rPr>
              <a:t>修道</a:t>
            </a:r>
            <a:r>
              <a:rPr lang="zh-TW" altLang="en-US" sz="3600" dirty="0">
                <a:solidFill>
                  <a:srgbClr val="00B0F0"/>
                </a:solidFill>
                <a:ea typeface="金梅新毛筆楷書" panose="02010609000101010101" pitchFamily="49" charset="-120"/>
              </a:rPr>
              <a:t>入門，發心為首；修行急務，立愿當先。心發則眾生可度，愿立則大道堪成。</a:t>
            </a:r>
            <a:r>
              <a:rPr lang="zh-TW" altLang="en-US" sz="3600" dirty="0">
                <a:ea typeface="金梅新毛筆楷書" panose="02010609000101010101" pitchFamily="49" charset="-120"/>
              </a:rPr>
              <a:t>苟不發廣大心、立堅固愿，縱經千萬劫，依然在輪迴之中，雖有修行，總是徒勞辛苦。</a:t>
            </a:r>
          </a:p>
        </p:txBody>
      </p:sp>
    </p:spTree>
    <p:extLst>
      <p:ext uri="{BB962C8B-B14F-4D97-AF65-F5344CB8AC3E}">
        <p14:creationId xmlns:p14="http://schemas.microsoft.com/office/powerpoint/2010/main" val="1553523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900" dirty="0" smtClean="0">
                <a:solidFill>
                  <a:srgbClr val="FFFF00"/>
                </a:solidFill>
                <a:latin typeface="+mj-ea"/>
                <a:ea typeface="金梅新毛筆楷書" panose="02010609000101010101" pitchFamily="49" charset="-120"/>
              </a:rPr>
              <a:t>八</a:t>
            </a:r>
            <a:r>
              <a:rPr lang="zh-TW" altLang="en-US" sz="3900" dirty="0">
                <a:solidFill>
                  <a:srgbClr val="FFFF00"/>
                </a:solidFill>
                <a:latin typeface="+mj-ea"/>
                <a:ea typeface="金梅新毛筆楷書" panose="02010609000101010101" pitchFamily="49" charset="-120"/>
              </a:rPr>
              <a:t>、</a:t>
            </a:r>
            <a:r>
              <a:rPr lang="zh-TW" altLang="en-US" sz="3900" dirty="0" smtClean="0">
                <a:solidFill>
                  <a:srgbClr val="FFFF00"/>
                </a:solidFill>
                <a:latin typeface="+mj-ea"/>
                <a:ea typeface="金梅新毛筆楷書" panose="02010609000101010101" pitchFamily="49" charset="-120"/>
              </a:rPr>
              <a:t>要</a:t>
            </a:r>
            <a:r>
              <a:rPr lang="zh-TW" altLang="en-US" sz="39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感恩與</a:t>
            </a:r>
            <a:r>
              <a:rPr lang="zh-TW" altLang="en-US" sz="3900" dirty="0" smtClean="0">
                <a:solidFill>
                  <a:srgbClr val="FFFF00"/>
                </a:solidFill>
                <a:latin typeface="+mj-ea"/>
                <a:ea typeface="金梅新毛筆楷書" panose="02010609000101010101" pitchFamily="49" charset="-120"/>
              </a:rPr>
              <a:t>要立愿</a:t>
            </a:r>
            <a:endParaRPr lang="en-US" altLang="zh-TW" sz="3900" dirty="0" smtClean="0">
              <a:solidFill>
                <a:srgbClr val="FFFF00"/>
              </a:solidFill>
              <a:latin typeface="+mj-ea"/>
              <a:ea typeface="金梅新毛筆楷書" panose="02010609000101010101" pitchFamily="49" charset="-120"/>
            </a:endParaRPr>
          </a:p>
          <a:p>
            <a:r>
              <a:rPr lang="zh-TW" altLang="en-US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濟公老師說：</a:t>
            </a:r>
            <a:r>
              <a:rPr lang="zh-TW" altLang="en-US" dirty="0" smtClean="0">
                <a:ea typeface="金梅新毛筆楷書" panose="02010609000101010101" pitchFamily="49" charset="-120"/>
              </a:rPr>
              <a:t>要</a:t>
            </a:r>
            <a:r>
              <a:rPr lang="zh-TW" altLang="en-US" dirty="0">
                <a:ea typeface="金梅新毛筆楷書" panose="02010609000101010101" pitchFamily="49" charset="-120"/>
              </a:rPr>
              <a:t>知道，</a:t>
            </a:r>
            <a:r>
              <a:rPr lang="zh-TW" altLang="en-US" dirty="0">
                <a:latin typeface="+mj-ea"/>
              </a:rPr>
              <a:t>「</a:t>
            </a:r>
            <a:r>
              <a:rPr lang="zh-TW" altLang="en-US" dirty="0">
                <a:ea typeface="金梅新毛筆楷書" panose="02010609000101010101" pitchFamily="49" charset="-120"/>
              </a:rPr>
              <a:t>感恩</a:t>
            </a:r>
            <a:r>
              <a:rPr lang="zh-TW" altLang="en-US" dirty="0">
                <a:latin typeface="+mj-ea"/>
              </a:rPr>
              <a:t>」</a:t>
            </a:r>
            <a:r>
              <a:rPr lang="zh-TW" altLang="en-US" dirty="0">
                <a:ea typeface="金梅新毛筆楷書" panose="02010609000101010101" pitchFamily="49" charset="-120"/>
              </a:rPr>
              <a:t>與</a:t>
            </a:r>
            <a:r>
              <a:rPr lang="zh-TW" altLang="en-US" dirty="0">
                <a:latin typeface="+mj-ea"/>
              </a:rPr>
              <a:t>「</a:t>
            </a:r>
            <a:r>
              <a:rPr lang="zh-TW" altLang="en-US" dirty="0">
                <a:ea typeface="金梅新毛筆楷書" panose="02010609000101010101" pitchFamily="49" charset="-120"/>
              </a:rPr>
              <a:t>愿立</a:t>
            </a:r>
            <a:r>
              <a:rPr lang="zh-TW" altLang="en-US" dirty="0">
                <a:latin typeface="+mj-ea"/>
              </a:rPr>
              <a:t>」</a:t>
            </a:r>
            <a:r>
              <a:rPr lang="zh-TW" altLang="en-US" dirty="0">
                <a:ea typeface="金梅新毛筆楷書" panose="02010609000101010101" pitchFamily="49" charset="-120"/>
              </a:rPr>
              <a:t>是化解苦難、消業解冤的最佳良方，冀望吾徒能躬行實踐道之宗旨，立愿了愿，方能榮登聖賢榜</a:t>
            </a:r>
            <a:r>
              <a:rPr lang="zh-TW" altLang="en-US" dirty="0" smtClean="0">
                <a:ea typeface="金梅新毛筆楷書" panose="02010609000101010101" pitchFamily="49" charset="-120"/>
              </a:rPr>
              <a:t>。</a:t>
            </a:r>
            <a:endParaRPr lang="en-US" altLang="zh-TW" dirty="0" smtClean="0">
              <a:ea typeface="金梅新毛筆楷書" panose="02010609000101010101" pitchFamily="49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ea typeface="金梅新毛筆楷書" panose="02010609000101010101" pitchFamily="49" charset="-120"/>
              </a:rPr>
              <a:t>道之</a:t>
            </a:r>
            <a:r>
              <a:rPr lang="zh-TW" altLang="en-US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宗旨：</a:t>
            </a:r>
            <a:r>
              <a:rPr lang="zh-TW" altLang="en-US" dirty="0" smtClean="0">
                <a:ea typeface="金梅新毛筆楷書" panose="02010609000101010101" pitchFamily="49" charset="-120"/>
              </a:rPr>
              <a:t>敬</a:t>
            </a:r>
            <a:r>
              <a:rPr lang="zh-TW" altLang="en-US" dirty="0">
                <a:ea typeface="金梅新毛筆楷書" panose="02010609000101010101" pitchFamily="49" charset="-120"/>
              </a:rPr>
              <a:t>天地，禮神明，愛國忠事，敦品崇禮，孝父母，重師尊，信朋友，和鄉鄰，改惡向善，講明五倫八德，闡發五教聖人之奧旨，恪遵四維綱常之古禮，洗心滌慮，借假修真，恢復本性之自然，啟發良知良能之至善，己立立人，己達達人，挽世界為清平，化人心為良善，冀世界為大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448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九、結論</a:t>
            </a:r>
            <a:endParaRPr lang="en-US" altLang="zh-TW" sz="36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600" dirty="0" smtClean="0">
                <a:ea typeface="金梅新毛筆楷書" panose="02010609000101010101" pitchFamily="49" charset="-120"/>
              </a:rPr>
              <a:t>修道</a:t>
            </a:r>
            <a:r>
              <a:rPr lang="zh-TW" altLang="en-US" sz="3600" dirty="0">
                <a:ea typeface="金梅新毛筆楷書" panose="02010609000101010101" pitchFamily="49" charset="-120"/>
              </a:rPr>
              <a:t>修心，辦道盡心</a:t>
            </a:r>
            <a:endParaRPr lang="en-US" altLang="zh-TW" sz="3600" dirty="0">
              <a:ea typeface="金梅新毛筆楷書" panose="02010609000101010101" pitchFamily="49" charset="-120"/>
            </a:endParaRPr>
          </a:p>
          <a:p>
            <a:r>
              <a:rPr lang="zh-TW" altLang="en-US" sz="3600" dirty="0">
                <a:ea typeface="金梅新毛筆楷書" panose="02010609000101010101" pitchFamily="49" charset="-120"/>
              </a:rPr>
              <a:t>修心就是要發菩提心</a:t>
            </a:r>
            <a:endParaRPr lang="en-US" altLang="zh-TW" sz="3600" dirty="0">
              <a:ea typeface="金梅新毛筆楷書" panose="02010609000101010101" pitchFamily="49" charset="-120"/>
            </a:endParaRPr>
          </a:p>
          <a:p>
            <a:r>
              <a:rPr lang="zh-TW" altLang="en-US" sz="3600" dirty="0">
                <a:ea typeface="金梅新毛筆楷書" panose="02010609000101010101" pitchFamily="49" charset="-120"/>
              </a:rPr>
              <a:t>三期末劫年，道劫並降</a:t>
            </a:r>
            <a:r>
              <a:rPr lang="zh-TW" altLang="en-US" sz="3600" dirty="0" smtClean="0">
                <a:ea typeface="金梅新毛筆楷書" panose="02010609000101010101" pitchFamily="49" charset="-120"/>
              </a:rPr>
              <a:t>，</a:t>
            </a:r>
            <a:r>
              <a:rPr lang="zh-TW" altLang="en-US" sz="3600" dirty="0">
                <a:ea typeface="金梅新毛筆楷書" panose="02010609000101010101" pitchFamily="49" charset="-120"/>
              </a:rPr>
              <a:t>要</a:t>
            </a:r>
            <a:r>
              <a:rPr lang="zh-TW" altLang="en-US" sz="3600" dirty="0" smtClean="0">
                <a:ea typeface="金梅新毛筆楷書" panose="02010609000101010101" pitchFamily="49" charset="-120"/>
              </a:rPr>
              <a:t>把握</a:t>
            </a:r>
            <a:r>
              <a:rPr lang="zh-TW" altLang="en-US" sz="3600" dirty="0">
                <a:ea typeface="金梅新毛筆楷書" panose="02010609000101010101" pitchFamily="49" charset="-120"/>
              </a:rPr>
              <a:t>此行功立德</a:t>
            </a:r>
            <a:r>
              <a:rPr lang="zh-TW" altLang="en-US" sz="3600" dirty="0" smtClean="0">
                <a:ea typeface="金梅新毛筆楷書" panose="02010609000101010101" pitchFamily="49" charset="-120"/>
              </a:rPr>
              <a:t>的大好機會。</a:t>
            </a:r>
            <a:endParaRPr lang="en-US" altLang="zh-TW" sz="3600" dirty="0" smtClean="0">
              <a:ea typeface="金梅新毛筆楷書" panose="02010609000101010101" pitchFamily="49" charset="-120"/>
            </a:endParaRPr>
          </a:p>
          <a:p>
            <a:r>
              <a:rPr lang="zh-TW" altLang="en-US" sz="3600" dirty="0" smtClean="0">
                <a:ea typeface="金梅新毛筆楷書" panose="02010609000101010101" pitchFamily="49" charset="-120"/>
              </a:rPr>
              <a:t>立愿</a:t>
            </a:r>
            <a:r>
              <a:rPr lang="zh-TW" altLang="en-US" sz="3600" dirty="0">
                <a:ea typeface="金梅新毛筆楷書" panose="02010609000101010101" pitchFamily="49" charset="-120"/>
              </a:rPr>
              <a:t>了</a:t>
            </a:r>
            <a:r>
              <a:rPr lang="zh-TW" altLang="en-US" sz="3600" dirty="0" smtClean="0">
                <a:ea typeface="金梅新毛筆楷書" panose="02010609000101010101" pitchFamily="49" charset="-120"/>
              </a:rPr>
              <a:t>愿</a:t>
            </a:r>
            <a:endParaRPr lang="en-US" altLang="zh-TW" sz="3600" dirty="0">
              <a:ea typeface="金梅新毛筆楷書" panose="02010609000101010101" pitchFamily="49" charset="-120"/>
            </a:endParaRPr>
          </a:p>
          <a:p>
            <a:endParaRPr lang="zh-TW" altLang="en-US" dirty="0">
              <a:ea typeface="金梅新毛筆楷書" panose="02010609000101010101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467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063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二、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修道是內聖</a:t>
            </a:r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，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辦道是外王</a:t>
            </a:r>
            <a:endParaRPr lang="en-US" altLang="zh-TW" sz="3200" dirty="0" smtClean="0"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</a:t>
            </a:r>
            <a:endParaRPr lang="en-US" altLang="zh-TW" sz="3200" dirty="0" smtClean="0">
              <a:solidFill>
                <a:srgbClr val="FFC0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修道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是內聖，</a:t>
            </a:r>
            <a:r>
              <a:rPr lang="zh-TW" altLang="en-US" sz="3200" dirty="0">
                <a:ea typeface="金梅新毛筆楷書" panose="02010609000101010101" pitchFamily="49" charset="-120"/>
              </a:rPr>
              <a:t>內聖的終極是赴龍華證品蓮，成聖成佛；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辦道是外王</a:t>
            </a:r>
            <a:r>
              <a:rPr lang="zh-TW" altLang="en-US" sz="3200" dirty="0">
                <a:ea typeface="金梅新毛筆楷書" panose="02010609000101010101" pitchFamily="49" charset="-120"/>
              </a:rPr>
              <a:t>，外王的終極是完成使命渡眾生，使天下大同。如此才有能力去治理天下、服務人民。</a:t>
            </a:r>
          </a:p>
        </p:txBody>
      </p:sp>
    </p:spTree>
    <p:extLst>
      <p:ext uri="{BB962C8B-B14F-4D97-AF65-F5344CB8AC3E}">
        <p14:creationId xmlns:p14="http://schemas.microsoft.com/office/powerpoint/2010/main" val="420057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三、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三期末劫</a:t>
            </a:r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年，是行功立德好機會</a:t>
            </a:r>
            <a:endParaRPr lang="en-US" altLang="zh-TW" sz="32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</a:t>
            </a:r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說：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三</a:t>
            </a:r>
            <a:r>
              <a:rPr lang="zh-TW" altLang="en-US" sz="3200" dirty="0">
                <a:ea typeface="金梅新毛筆楷書" panose="02010609000101010101" pitchFamily="49" charset="-120"/>
              </a:rPr>
              <a:t>期末劫年，道劫並降，若能把握此行功立德的機會，則較過去青陽、紅陽時期的修行立功，要勝過萬萬倍呢！所以說，這是立愿了愿的良辰佳期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。</a:t>
            </a:r>
            <a:endParaRPr lang="en-US" altLang="zh-TW" sz="3200" dirty="0" smtClean="0"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濟公老師又說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：在</a:t>
            </a:r>
            <a:r>
              <a:rPr lang="zh-TW" altLang="en-US" sz="3200" dirty="0">
                <a:ea typeface="金梅新毛筆楷書" panose="02010609000101010101" pitchFamily="49" charset="-120"/>
              </a:rPr>
              <a:t>這末後一著的最後五分鐘，雖然共業成熟，萬物互相殘殺、爭鬥，但也正是了愿了業的好時機；萬物進退，盛衰消長，皆在此時，決定萬八年的昇降，也是奠定白陽大同的契機。正所謂</a:t>
            </a:r>
            <a:r>
              <a:rPr lang="zh-TW" altLang="en-US" sz="3200" dirty="0">
                <a:latin typeface="+mj-ea"/>
                <a:ea typeface="+mj-ea"/>
              </a:rPr>
              <a:t>「</a:t>
            </a:r>
            <a:r>
              <a:rPr lang="zh-TW" altLang="en-US" sz="3200" dirty="0">
                <a:ea typeface="金梅新毛筆楷書" panose="02010609000101010101" pitchFamily="49" charset="-120"/>
              </a:rPr>
              <a:t>千鈞一髮</a:t>
            </a:r>
            <a:r>
              <a:rPr lang="zh-TW" altLang="en-US" sz="3200" dirty="0">
                <a:latin typeface="+mj-ea"/>
                <a:ea typeface="+mj-ea"/>
              </a:rPr>
              <a:t>」</a:t>
            </a:r>
            <a:r>
              <a:rPr lang="zh-TW" altLang="en-US" sz="3200" dirty="0">
                <a:ea typeface="金梅新毛筆楷書" panose="02010609000101010101" pitchFamily="49" charset="-120"/>
              </a:rPr>
              <a:t>之際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！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四、此時修行功德甚大</a:t>
            </a:r>
            <a:endParaRPr lang="en-US" altLang="zh-TW" sz="32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濟公老師說：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於此</a:t>
            </a:r>
            <a:r>
              <a:rPr lang="zh-TW" altLang="en-US" sz="3200" dirty="0">
                <a:ea typeface="金梅新毛筆楷書" panose="02010609000101010101" pitchFamily="49" charset="-120"/>
              </a:rPr>
              <a:t>時際上天慈憫世人，只要世人肯行外功一分，上天便給他感應三分；世人肯盡心涵養內德三分，上天即給他感應十分。你能在大劫大難中，修行立功一分，上天特開鴻恩加你靈光清福千分；你能修功德十分，上天即加你靈光清福萬分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。</a:t>
            </a:r>
            <a:endParaRPr lang="en-US" altLang="zh-TW" sz="3200" dirty="0" smtClean="0">
              <a:ea typeface="金梅新毛筆楷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897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濟公老師又說：</a:t>
            </a:r>
            <a:r>
              <a:rPr lang="zh-TW" altLang="en-US" dirty="0" smtClean="0">
                <a:ea typeface="金梅新毛筆楷書" panose="02010609000101010101" pitchFamily="49" charset="-120"/>
              </a:rPr>
              <a:t>像</a:t>
            </a:r>
            <a:r>
              <a:rPr lang="zh-TW" altLang="en-US" dirty="0">
                <a:ea typeface="金梅新毛筆楷書" panose="02010609000101010101" pitchFamily="49" charset="-120"/>
              </a:rPr>
              <a:t>這樣便宜的無價寶，難得難逢啊！亙古以來，未聞有此了業了愿的好機會，徒等當勇猛加緊腳步進修，怎可再等待呢！如若虛度光陰，錯過了此良辰佳期，就千古空留遺恨了。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581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五、能辦道才是修道</a:t>
            </a:r>
            <a:endParaRPr lang="en-US" altLang="zh-TW" sz="32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濟公老師說：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就</a:t>
            </a:r>
            <a:r>
              <a:rPr lang="zh-TW" altLang="en-US" sz="3200" dirty="0">
                <a:ea typeface="金梅新毛筆楷書" panose="02010609000101010101" pitchFamily="49" charset="-120"/>
              </a:rPr>
              <a:t>修道辦道的歷程而言，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唯當</a:t>
            </a:r>
            <a:r>
              <a:rPr lang="zh-TW" altLang="en-US" sz="3200" dirty="0">
                <a:solidFill>
                  <a:srgbClr val="FFFF00"/>
                </a:solidFill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辦道</a:t>
            </a:r>
            <a:r>
              <a:rPr lang="zh-TW" altLang="en-US" sz="3200" dirty="0">
                <a:solidFill>
                  <a:srgbClr val="FFFF00"/>
                </a:solidFill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，才可言曰</a:t>
            </a:r>
            <a:r>
              <a:rPr lang="zh-TW" altLang="en-US" sz="3200" dirty="0">
                <a:solidFill>
                  <a:srgbClr val="FFFF00"/>
                </a:solidFill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修道</a:t>
            </a:r>
            <a:r>
              <a:rPr lang="zh-TW" altLang="en-US" sz="3200" dirty="0">
                <a:solidFill>
                  <a:srgbClr val="FFFF00"/>
                </a:solidFill>
                <a:latin typeface="+mj-ea"/>
                <a:ea typeface="+mj-ea"/>
              </a:rPr>
              <a:t>」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。</a:t>
            </a:r>
            <a:endParaRPr lang="en-US" altLang="zh-TW" sz="3200" dirty="0" smtClean="0"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濟公老師又說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：修道</a:t>
            </a:r>
            <a:r>
              <a:rPr lang="zh-TW" altLang="en-US" sz="3200" dirty="0">
                <a:ea typeface="金梅新毛筆楷書" panose="02010609000101010101" pitchFamily="49" charset="-120"/>
              </a:rPr>
              <a:t>一事絕非求個己之清淨境地，而是能入塵俗而不染，猶若蓮藕生於污泥中，終不改其質地之潔白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。</a:t>
            </a:r>
            <a:endParaRPr lang="en-US" altLang="zh-TW" sz="3200" dirty="0" smtClean="0">
              <a:ea typeface="金梅新毛筆楷書" panose="02010609000101010101" pitchFamily="49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濟公老師又說：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故</a:t>
            </a:r>
            <a:r>
              <a:rPr lang="zh-TW" altLang="en-US" sz="3200" dirty="0">
                <a:ea typeface="金梅新毛筆楷書" panose="02010609000101010101" pitchFamily="49" charset="-120"/>
              </a:rPr>
              <a:t>當經由辦道了愿而復汝本來面目、去爾夙世業障。</a:t>
            </a:r>
          </a:p>
        </p:txBody>
      </p:sp>
    </p:spTree>
    <p:extLst>
      <p:ext uri="{BB962C8B-B14F-4D97-AF65-F5344CB8AC3E}">
        <p14:creationId xmlns:p14="http://schemas.microsoft.com/office/powerpoint/2010/main" val="242673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六、愿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大力就大。</a:t>
            </a:r>
            <a:endParaRPr lang="en-US" altLang="zh-TW" sz="32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濟公老師說：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為</a:t>
            </a:r>
            <a:r>
              <a:rPr lang="zh-TW" altLang="en-US" sz="3200" dirty="0">
                <a:ea typeface="金梅新毛筆楷書" panose="02010609000101010101" pitchFamily="49" charset="-120"/>
              </a:rPr>
              <a:t>師沒有這個肉體，唯有靠徒兒們的肉體去行去辦；</a:t>
            </a:r>
            <a:r>
              <a:rPr lang="zh-TW" altLang="en-US" sz="3200" dirty="0">
                <a:solidFill>
                  <a:srgbClr val="FFFF00"/>
                </a:solidFill>
                <a:ea typeface="金梅新毛筆楷書" panose="02010609000101010101" pitchFamily="49" charset="-120"/>
              </a:rPr>
              <a:t>徒兒有心要辦，為師一定助你們一</a:t>
            </a:r>
            <a:r>
              <a:rPr lang="zh-TW" altLang="en-US" sz="3200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把。</a:t>
            </a:r>
            <a:endParaRPr lang="en-US" altLang="zh-TW" sz="3200" dirty="0" smtClean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濟公老師又說</a:t>
            </a:r>
            <a:r>
              <a:rPr lang="zh-TW" altLang="en-US" sz="3200" dirty="0" smtClean="0">
                <a:ea typeface="金梅新毛筆楷書" panose="02010609000101010101" pitchFamily="49" charset="-120"/>
              </a:rPr>
              <a:t>：希望</a:t>
            </a:r>
            <a:r>
              <a:rPr lang="zh-TW" altLang="en-US" sz="3200" dirty="0">
                <a:ea typeface="金梅新毛筆楷書" panose="02010609000101010101" pitchFamily="49" charset="-120"/>
              </a:rPr>
              <a:t>徒兒不要放棄，切莫放棄每個眾生，為師要靠你們的雙手，去接引、提攜尚未得度的眾生。徒兒只要用心，為師定助你們一把，愿大力就大。</a:t>
            </a:r>
          </a:p>
          <a:p>
            <a:r>
              <a:rPr lang="zh-TW" altLang="en-US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老師派武訓大仙助道的故事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047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dirty="0">
                <a:latin typeface="+mj-ea"/>
                <a:ea typeface="+mj-ea"/>
              </a:rPr>
              <a:t>有一位前人，曾跟過老師辦道的。老師說：「你不要老是跟著我，去開荒</a:t>
            </a:r>
            <a:r>
              <a:rPr lang="en-US" altLang="zh-TW" dirty="0">
                <a:latin typeface="+mj-ea"/>
                <a:ea typeface="+mj-ea"/>
              </a:rPr>
              <a:t>!</a:t>
            </a:r>
            <a:r>
              <a:rPr lang="zh-TW" altLang="en-US" dirty="0">
                <a:latin typeface="+mj-ea"/>
                <a:ea typeface="+mj-ea"/>
              </a:rPr>
              <a:t>」他說：「去那裡開荒</a:t>
            </a:r>
            <a:r>
              <a:rPr lang="en-US" altLang="zh-TW" dirty="0">
                <a:latin typeface="+mj-ea"/>
                <a:ea typeface="+mj-ea"/>
              </a:rPr>
              <a:t>?</a:t>
            </a:r>
            <a:r>
              <a:rPr lang="zh-TW" altLang="en-US" dirty="0">
                <a:latin typeface="+mj-ea"/>
                <a:ea typeface="+mj-ea"/>
              </a:rPr>
              <a:t>」老師說：「地圖在那裡，你自己去找。」中國大陸這麼大，他指了一個地方，覺得這個地方不錯。於是老師就讓他去那裡。後來他去打聽一下，不得了，那個地方有兩百萬的天主教徒，他就跟老師跪下說</a:t>
            </a:r>
            <a:r>
              <a:rPr lang="en-US" altLang="zh-TW" dirty="0">
                <a:latin typeface="+mj-ea"/>
                <a:ea typeface="+mj-ea"/>
              </a:rPr>
              <a:t>:</a:t>
            </a:r>
            <a:r>
              <a:rPr lang="zh-TW" altLang="en-US" dirty="0">
                <a:latin typeface="+mj-ea"/>
                <a:ea typeface="+mj-ea"/>
              </a:rPr>
              <a:t>「弟子不能去那裡，那裡天主教徒太多了。」老師說：「不要怕，派一個大仙去助你。」派人看得到，派大仙看不到的，他問老師：「是派那一位大仙</a:t>
            </a:r>
            <a:r>
              <a:rPr lang="en-US" altLang="zh-TW" dirty="0">
                <a:latin typeface="+mj-ea"/>
                <a:ea typeface="+mj-ea"/>
              </a:rPr>
              <a:t>?</a:t>
            </a:r>
            <a:r>
              <a:rPr lang="zh-TW" altLang="en-US" dirty="0">
                <a:latin typeface="+mj-ea"/>
                <a:ea typeface="+mj-ea"/>
              </a:rPr>
              <a:t>」老師說：「派武訓大仙去助妳。」老師一句話就封了武訓為大仙。他去那地方以後，租了一個房子，開了一間佛堂，渡不到人，心情很鬱悶，說要派大仙來，也沒見到。一段時間以後，有一天早上，聽到門口有很多的人在那邊交談。這些人怎麼來的</a:t>
            </a:r>
            <a:r>
              <a:rPr lang="en-US" altLang="zh-TW" dirty="0">
                <a:latin typeface="+mj-ea"/>
                <a:ea typeface="+mj-ea"/>
              </a:rPr>
              <a:t>?</a:t>
            </a:r>
            <a:r>
              <a:rPr lang="zh-TW" altLang="en-US" dirty="0">
                <a:latin typeface="+mj-ea"/>
                <a:ea typeface="+mj-ea"/>
              </a:rPr>
              <a:t>都是被託夢。大仙給他們託夢說</a:t>
            </a:r>
            <a:r>
              <a:rPr lang="en-US" altLang="zh-TW" dirty="0">
                <a:latin typeface="+mj-ea"/>
                <a:ea typeface="+mj-ea"/>
              </a:rPr>
              <a:t>:</a:t>
            </a:r>
            <a:r>
              <a:rPr lang="zh-TW" altLang="en-US" dirty="0">
                <a:latin typeface="+mj-ea"/>
                <a:ea typeface="+mj-ea"/>
              </a:rPr>
              <a:t>「你們不是要等耶穌再來嗎</a:t>
            </a:r>
            <a:r>
              <a:rPr lang="en-US" altLang="zh-TW" dirty="0">
                <a:latin typeface="+mj-ea"/>
                <a:ea typeface="+mj-ea"/>
              </a:rPr>
              <a:t>?</a:t>
            </a:r>
            <a:r>
              <a:rPr lang="zh-TW" altLang="en-US" dirty="0">
                <a:latin typeface="+mj-ea"/>
                <a:ea typeface="+mj-ea"/>
              </a:rPr>
              <a:t>跟你們講耶穌來了，救世主來了，住在那裡，門牌幾號 </a:t>
            </a:r>
            <a:br>
              <a:rPr lang="zh-TW" altLang="en-US" dirty="0">
                <a:latin typeface="+mj-ea"/>
                <a:ea typeface="+mj-ea"/>
              </a:rPr>
            </a:br>
            <a:r>
              <a:rPr lang="zh-TW" altLang="en-US" dirty="0">
                <a:latin typeface="+mj-ea"/>
                <a:ea typeface="+mj-ea"/>
              </a:rPr>
              <a:t>，你們看清楚這個人長什麼樣子。」一下子，有一百多個人被託夢，去到佛堂那裡，這個前人心想，外面怎麼這樣吵</a:t>
            </a:r>
            <a:r>
              <a:rPr lang="en-US" altLang="zh-TW" dirty="0">
                <a:latin typeface="+mj-ea"/>
                <a:ea typeface="+mj-ea"/>
              </a:rPr>
              <a:t>?</a:t>
            </a:r>
            <a:r>
              <a:rPr lang="zh-TW" altLang="en-US" dirty="0">
                <a:latin typeface="+mj-ea"/>
                <a:ea typeface="+mj-ea"/>
              </a:rPr>
              <a:t>結果打開門一看，大家通通跪下說：「救世主救我們。」就這樣子，大概三年時間，廿萬人求道，變成一個組線，開大佛堂。</a:t>
            </a:r>
          </a:p>
        </p:txBody>
      </p:sp>
    </p:spTree>
    <p:extLst>
      <p:ext uri="{BB962C8B-B14F-4D97-AF65-F5344CB8AC3E}">
        <p14:creationId xmlns:p14="http://schemas.microsoft.com/office/powerpoint/2010/main" val="216640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ea typeface="金梅新毛筆楷書" panose="02010609000101010101" pitchFamily="49" charset="-120"/>
              </a:rPr>
              <a:t>修道修心    悟見講</a:t>
            </a:r>
            <a:endParaRPr lang="zh-TW" altLang="en-US" dirty="0">
              <a:solidFill>
                <a:srgbClr val="FF0000"/>
              </a:solidFill>
              <a:ea typeface="金梅新毛筆楷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七</a:t>
            </a:r>
            <a:r>
              <a:rPr lang="zh-TW" altLang="en-US" dirty="0">
                <a:solidFill>
                  <a:srgbClr val="FFFF00"/>
                </a:solidFill>
                <a:ea typeface="金梅新毛筆楷書" panose="02010609000101010101" pitchFamily="49" charset="-120"/>
              </a:rPr>
              <a:t>、</a:t>
            </a:r>
            <a:r>
              <a:rPr lang="zh-TW" altLang="en-US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要把握修</a:t>
            </a:r>
            <a:r>
              <a:rPr lang="zh-TW" altLang="en-US" dirty="0">
                <a:solidFill>
                  <a:srgbClr val="FFFF00"/>
                </a:solidFill>
                <a:ea typeface="金梅新毛筆楷書" panose="02010609000101010101" pitchFamily="49" charset="-120"/>
              </a:rPr>
              <a:t>辦道的</a:t>
            </a:r>
            <a:r>
              <a:rPr lang="zh-TW" altLang="en-US" dirty="0" smtClean="0">
                <a:solidFill>
                  <a:srgbClr val="FFFF00"/>
                </a:solidFill>
                <a:ea typeface="金梅新毛筆楷書" panose="02010609000101010101" pitchFamily="49" charset="-120"/>
              </a:rPr>
              <a:t>歲月</a:t>
            </a:r>
            <a:endParaRPr lang="en-US" altLang="zh-TW" dirty="0">
              <a:solidFill>
                <a:srgbClr val="FFFF00"/>
              </a:solidFill>
              <a:ea typeface="金梅新毛筆楷書" panose="02010609000101010101" pitchFamily="49" charset="-120"/>
            </a:endParaRPr>
          </a:p>
          <a:p>
            <a:r>
              <a:rPr lang="zh-TW" altLang="en-US" dirty="0" smtClean="0">
                <a:solidFill>
                  <a:srgbClr val="FFC000"/>
                </a:solidFill>
                <a:ea typeface="金梅新毛筆楷書" panose="02010609000101010101" pitchFamily="49" charset="-120"/>
              </a:rPr>
              <a:t>濟公老師說</a:t>
            </a:r>
            <a:r>
              <a:rPr lang="zh-TW" altLang="en-US" sz="2800" dirty="0">
                <a:solidFill>
                  <a:srgbClr val="FFC000"/>
                </a:solidFill>
                <a:ea typeface="金梅新毛筆楷書" panose="02010609000101010101" pitchFamily="49" charset="-120"/>
              </a:rPr>
              <a:t>：</a:t>
            </a:r>
            <a:r>
              <a:rPr lang="zh-TW" altLang="en-US" dirty="0" smtClean="0">
                <a:ea typeface="金梅新毛筆楷書" panose="02010609000101010101" pitchFamily="49" charset="-120"/>
              </a:rPr>
              <a:t>徒</a:t>
            </a:r>
            <a:r>
              <a:rPr lang="zh-TW" altLang="en-US" dirty="0">
                <a:ea typeface="金梅新毛筆楷書" panose="02010609000101010101" pitchFamily="49" charset="-120"/>
              </a:rPr>
              <a:t>兒要好好把握這修辦道的歲月，人身的四大假合本是虛幻，今日有幸逢遇大道，這千載難逢的機緣，徒兒可是等了六萬多年才有的！既然發了渡化眾生的大愿，就要始終如一，即使遇上考驗也要心平氣和、堅持到底的完成愿立</a:t>
            </a:r>
            <a:r>
              <a:rPr lang="zh-TW" altLang="en-US" dirty="0" smtClean="0">
                <a:ea typeface="金梅新毛筆楷書" panose="02010609000101010101" pitchFamily="49" charset="-120"/>
              </a:rPr>
              <a:t>。</a:t>
            </a:r>
            <a:endParaRPr lang="zh-TW" altLang="en-US" dirty="0">
              <a:ea typeface="金梅新毛筆楷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401292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218</TotalTime>
  <Words>1228</Words>
  <Application>Microsoft Office PowerPoint</Application>
  <PresentationFormat>如螢幕大小 (16:9)</PresentationFormat>
  <Paragraphs>42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Franklin Gothic Book</vt:lpstr>
      <vt:lpstr>金梅新毛筆楷書</vt:lpstr>
      <vt:lpstr>微軟正黑體</vt:lpstr>
      <vt:lpstr>Arial</vt:lpstr>
      <vt:lpstr>Wingdings 2</vt:lpstr>
      <vt:lpstr>科技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  <vt:lpstr>修道修心   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71</cp:revision>
  <dcterms:created xsi:type="dcterms:W3CDTF">2014-02-15T05:50:45Z</dcterms:created>
  <dcterms:modified xsi:type="dcterms:W3CDTF">2016-03-09T01:59:13Z</dcterms:modified>
</cp:coreProperties>
</file>