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0" r:id="rId2"/>
    <p:sldId id="296" r:id="rId3"/>
    <p:sldId id="309" r:id="rId4"/>
    <p:sldId id="308" r:id="rId5"/>
    <p:sldId id="307" r:id="rId6"/>
    <p:sldId id="306" r:id="rId7"/>
    <p:sldId id="305" r:id="rId8"/>
    <p:sldId id="304" r:id="rId9"/>
    <p:sldId id="303" r:id="rId10"/>
    <p:sldId id="302" r:id="rId11"/>
    <p:sldId id="301" r:id="rId12"/>
    <p:sldId id="300" r:id="rId13"/>
    <p:sldId id="299" r:id="rId14"/>
    <p:sldId id="298" r:id="rId15"/>
    <p:sldId id="297" r:id="rId16"/>
    <p:sldId id="312" r:id="rId17"/>
    <p:sldId id="311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2016/4/25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一、修道人的志節 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志節就是志氣節操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修道人的志節，就是修道人的風範。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修行要有志節，志節就是要有智慧，要有骨氣。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修行要有大志，惟求坐佛，不求餘物。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322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八、不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為因果而行善</a:t>
            </a: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修道人應該要有一個觀念</a:t>
            </a:r>
            <a:r>
              <a:rPr lang="zh-TW" altLang="en-US" sz="3200" dirty="0">
                <a:ea typeface="全真細隸書" panose="02010609000101010101" pitchFamily="49" charset="-120"/>
              </a:rPr>
              <a:t>，就是</a:t>
            </a:r>
            <a:r>
              <a:rPr lang="en-US" altLang="zh-TW" sz="3200" dirty="0">
                <a:ea typeface="全真細隸書" panose="02010609000101010101" pitchFamily="49" charset="-120"/>
              </a:rPr>
              <a:t>﹁</a:t>
            </a:r>
            <a:r>
              <a:rPr lang="zh-TW" altLang="en-US" sz="3200" dirty="0">
                <a:ea typeface="全真細隸書" panose="02010609000101010101" pitchFamily="49" charset="-120"/>
              </a:rPr>
              <a:t>不為因果而行善</a:t>
            </a:r>
            <a:r>
              <a:rPr lang="en-US" altLang="zh-TW" sz="3200" dirty="0">
                <a:ea typeface="全真細隸書" panose="02010609000101010101" pitchFamily="49" charset="-120"/>
              </a:rPr>
              <a:t>﹂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今天一個</a:t>
            </a:r>
            <a:r>
              <a:rPr lang="zh-TW" altLang="en-US" sz="3200" dirty="0">
                <a:ea typeface="全真細隸書" panose="02010609000101010101" pitchFamily="49" charset="-120"/>
              </a:rPr>
              <a:t>世俗的人，他要行善，是因為怕因果，所以要做好事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而我們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進入真理的世界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不能再落在因果而行善。</a:t>
            </a:r>
            <a:r>
              <a:rPr lang="zh-TW" altLang="en-US" sz="3200" dirty="0">
                <a:ea typeface="全真細隸書" panose="02010609000101010101" pitchFamily="49" charset="-120"/>
              </a:rPr>
              <a:t>有些事情，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看起來</a:t>
            </a:r>
            <a:r>
              <a:rPr lang="zh-TW" altLang="en-US" sz="3200" dirty="0">
                <a:ea typeface="全真細隸書" panose="02010609000101010101" pitchFamily="49" charset="-120"/>
              </a:rPr>
              <a:t>吃虧，好像這盛前人、夏前人，把錢財通通捐出去，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看起來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吃虧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，但實際上是沒吃虧的，老天回報他的，是更多的。</a:t>
            </a:r>
            <a:endParaRPr lang="zh-TW" alt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9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100" dirty="0" smtClean="0">
                <a:ea typeface="全真細隸書" panose="02010609000101010101" pitchFamily="49" charset="-120"/>
              </a:rPr>
              <a:t>九、不</a:t>
            </a:r>
            <a:r>
              <a:rPr lang="zh-TW" altLang="en-US" sz="4100" dirty="0">
                <a:ea typeface="全真細隸書" panose="02010609000101010101" pitchFamily="49" charset="-120"/>
              </a:rPr>
              <a:t>為宏展而辦道</a:t>
            </a:r>
          </a:p>
          <a:p>
            <a:r>
              <a:rPr lang="zh-TW" altLang="en-US" sz="41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如果</a:t>
            </a:r>
            <a:r>
              <a:rPr lang="en-US" altLang="zh-TW" sz="4100" dirty="0">
                <a:solidFill>
                  <a:srgbClr val="FFC000"/>
                </a:solidFill>
                <a:ea typeface="全真細隸書" panose="02010609000101010101" pitchFamily="49" charset="-120"/>
              </a:rPr>
              <a:t>﹁</a:t>
            </a:r>
            <a:r>
              <a:rPr lang="zh-TW" altLang="en-US" sz="4100" dirty="0">
                <a:solidFill>
                  <a:srgbClr val="FFC000"/>
                </a:solidFill>
                <a:ea typeface="全真細隸書" panose="02010609000101010101" pitchFamily="49" charset="-120"/>
              </a:rPr>
              <a:t>為了宏展而辦道</a:t>
            </a:r>
            <a:r>
              <a:rPr lang="en-US" altLang="zh-TW" sz="4100" dirty="0">
                <a:solidFill>
                  <a:srgbClr val="FFC000"/>
                </a:solidFill>
                <a:ea typeface="全真細隸書" panose="02010609000101010101" pitchFamily="49" charset="-120"/>
              </a:rPr>
              <a:t>﹂</a:t>
            </a:r>
            <a:r>
              <a:rPr lang="zh-TW" altLang="en-US" sz="4100" dirty="0">
                <a:solidFill>
                  <a:srgbClr val="FFC000"/>
                </a:solidFill>
                <a:ea typeface="全真細隸書" panose="02010609000101010101" pitchFamily="49" charset="-120"/>
              </a:rPr>
              <a:t>，</a:t>
            </a:r>
            <a:r>
              <a:rPr lang="zh-TW" altLang="en-US" sz="4100" dirty="0">
                <a:ea typeface="全真細隸書" panose="02010609000101010101" pitchFamily="49" charset="-120"/>
              </a:rPr>
              <a:t>我就要用方法，用很多</a:t>
            </a:r>
            <a:r>
              <a:rPr lang="zh-TW" altLang="en-US" sz="4100" dirty="0" smtClean="0">
                <a:ea typeface="全真細隸書" panose="02010609000101010101" pitchFamily="49" charset="-120"/>
              </a:rPr>
              <a:t>技巧，</a:t>
            </a:r>
            <a:r>
              <a:rPr lang="zh-TW" altLang="en-US" sz="4100" dirty="0">
                <a:ea typeface="全真細隸書" panose="02010609000101010101" pitchFamily="49" charset="-120"/>
              </a:rPr>
              <a:t>只要宏展就可以。所以，才有那些拉人家的後學，破壞</a:t>
            </a:r>
            <a:r>
              <a:rPr lang="zh-TW" altLang="en-US" sz="4100" dirty="0" smtClean="0">
                <a:ea typeface="全真細隸書" panose="02010609000101010101" pitchFamily="49" charset="-120"/>
              </a:rPr>
              <a:t>人家的</a:t>
            </a:r>
            <a:r>
              <a:rPr lang="zh-TW" altLang="en-US" sz="4100" dirty="0">
                <a:ea typeface="全真細隸書" panose="02010609000101010101" pitchFamily="49" charset="-120"/>
              </a:rPr>
              <a:t>道場，說人家的</a:t>
            </a:r>
            <a:r>
              <a:rPr lang="zh-TW" altLang="en-US" sz="4100" dirty="0" smtClean="0">
                <a:ea typeface="全真細隸書" panose="02010609000101010101" pitchFamily="49" charset="-120"/>
              </a:rPr>
              <a:t>是非。</a:t>
            </a:r>
            <a:endParaRPr lang="en-US" altLang="zh-TW" sz="4100" dirty="0" smtClean="0">
              <a:ea typeface="全真細隸書" panose="02010609000101010101" pitchFamily="49" charset="-120"/>
            </a:endParaRPr>
          </a:p>
          <a:p>
            <a:r>
              <a:rPr lang="zh-TW" altLang="en-US" sz="41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為了</a:t>
            </a:r>
            <a:r>
              <a:rPr lang="zh-TW" altLang="en-US" sz="4100" dirty="0">
                <a:solidFill>
                  <a:srgbClr val="FFC000"/>
                </a:solidFill>
                <a:ea typeface="全真細隸書" panose="02010609000101010101" pitchFamily="49" charset="-120"/>
              </a:rPr>
              <a:t>要宏展，可以用很多的</a:t>
            </a:r>
            <a:r>
              <a:rPr lang="zh-TW" altLang="en-US" sz="41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心機，</a:t>
            </a:r>
            <a:r>
              <a:rPr lang="zh-TW" altLang="en-US" sz="4100" dirty="0">
                <a:solidFill>
                  <a:srgbClr val="FFC000"/>
                </a:solidFill>
                <a:ea typeface="全真細隸書" panose="02010609000101010101" pitchFamily="49" charset="-120"/>
              </a:rPr>
              <a:t>但那是</a:t>
            </a:r>
            <a:r>
              <a:rPr lang="zh-TW" altLang="en-US" sz="41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短暫</a:t>
            </a:r>
            <a:r>
              <a:rPr lang="zh-TW" altLang="en-US" sz="4100" dirty="0">
                <a:solidFill>
                  <a:srgbClr val="FFC000"/>
                </a:solidFill>
                <a:ea typeface="全真細隸書" panose="02010609000101010101" pitchFamily="49" charset="-120"/>
              </a:rPr>
              <a:t>的。</a:t>
            </a:r>
            <a:r>
              <a:rPr lang="zh-TW" altLang="en-US" sz="4100" dirty="0">
                <a:ea typeface="全真細隸書" panose="02010609000101010101" pitchFamily="49" charset="-120"/>
              </a:rPr>
              <a:t>因為不論我們有多少的後學，將來一歸空叫</a:t>
            </a:r>
            <a:r>
              <a:rPr lang="en-US" altLang="zh-TW" sz="4100" dirty="0">
                <a:ea typeface="全真細隸書" panose="02010609000101010101" pitchFamily="49" charset="-120"/>
              </a:rPr>
              <a:t>﹁</a:t>
            </a:r>
            <a:r>
              <a:rPr lang="zh-TW" altLang="en-US" sz="4100" dirty="0">
                <a:ea typeface="全真細隸書" panose="02010609000101010101" pitchFamily="49" charset="-120"/>
              </a:rPr>
              <a:t>萬事皆</a:t>
            </a:r>
            <a:r>
              <a:rPr lang="zh-TW" altLang="en-US" sz="4100" dirty="0" smtClean="0">
                <a:ea typeface="全真細隸書" panose="02010609000101010101" pitchFamily="49" charset="-120"/>
              </a:rPr>
              <a:t>空</a:t>
            </a:r>
            <a:r>
              <a:rPr lang="en-US" altLang="zh-TW" sz="4100" dirty="0" smtClean="0">
                <a:ea typeface="全真細隸書" panose="02010609000101010101" pitchFamily="49" charset="-120"/>
              </a:rPr>
              <a:t>﹂</a:t>
            </a:r>
            <a:r>
              <a:rPr lang="zh-TW" altLang="en-US" sz="4100" dirty="0" smtClean="0">
                <a:ea typeface="全真細隸書" panose="02010609000101010101" pitchFamily="49" charset="-120"/>
              </a:rPr>
              <a:t>，如果</a:t>
            </a:r>
            <a:r>
              <a:rPr lang="zh-TW" altLang="en-US" sz="4100" dirty="0">
                <a:ea typeface="全真細隸書" panose="02010609000101010101" pitchFamily="49" charset="-120"/>
              </a:rPr>
              <a:t>我們</a:t>
            </a:r>
            <a:r>
              <a:rPr lang="zh-TW" altLang="en-US" sz="4100" dirty="0" smtClean="0">
                <a:ea typeface="全真細隸書" panose="02010609000101010101" pitchFamily="49" charset="-120"/>
              </a:rPr>
              <a:t>這一生</a:t>
            </a:r>
            <a:r>
              <a:rPr lang="zh-TW" altLang="en-US" sz="4100" dirty="0">
                <a:ea typeface="全真細隸書" panose="02010609000101010101" pitchFamily="49" charset="-120"/>
              </a:rPr>
              <a:t>有很多後學，</a:t>
            </a:r>
            <a:r>
              <a:rPr lang="zh-TW" altLang="en-US" sz="4100" dirty="0">
                <a:solidFill>
                  <a:srgbClr val="FFFF00"/>
                </a:solidFill>
                <a:ea typeface="全真細隸書" panose="02010609000101010101" pitchFamily="49" charset="-120"/>
              </a:rPr>
              <a:t>可是我一輩子都在用心機，可能我</a:t>
            </a:r>
            <a:r>
              <a:rPr lang="en-US" altLang="zh-TW" sz="4100" dirty="0">
                <a:solidFill>
                  <a:srgbClr val="FFFF00"/>
                </a:solidFill>
                <a:ea typeface="全真細隸書" panose="02010609000101010101" pitchFamily="49" charset="-120"/>
              </a:rPr>
              <a:t>﹁</a:t>
            </a:r>
            <a:r>
              <a:rPr lang="zh-TW" altLang="en-US" sz="4100" dirty="0">
                <a:solidFill>
                  <a:srgbClr val="FFFF00"/>
                </a:solidFill>
                <a:ea typeface="全真細隸書" panose="02010609000101010101" pitchFamily="49" charset="-120"/>
              </a:rPr>
              <a:t>真</a:t>
            </a:r>
            <a:r>
              <a:rPr lang="en-US" altLang="zh-TW" sz="4100" dirty="0">
                <a:solidFill>
                  <a:srgbClr val="FFFF00"/>
                </a:solidFill>
                <a:ea typeface="全真細隸書" panose="02010609000101010101" pitchFamily="49" charset="-120"/>
              </a:rPr>
              <a:t>﹂</a:t>
            </a:r>
            <a:r>
              <a:rPr lang="zh-TW" altLang="en-US" sz="41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的程度</a:t>
            </a:r>
            <a:r>
              <a:rPr lang="zh-TW" altLang="en-US" sz="4100" dirty="0">
                <a:solidFill>
                  <a:srgbClr val="FFFF00"/>
                </a:solidFill>
                <a:ea typeface="全真細隸書" panose="02010609000101010101" pitchFamily="49" charset="-120"/>
              </a:rPr>
              <a:t>不夠</a:t>
            </a:r>
            <a:r>
              <a:rPr lang="zh-TW" altLang="en-US" sz="41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41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4100" dirty="0" smtClean="0">
                <a:ea typeface="全真細隸書" panose="02010609000101010101" pitchFamily="49" charset="-120"/>
              </a:rPr>
              <a:t>順自然，盡力修辦就可以了</a:t>
            </a:r>
            <a:r>
              <a:rPr lang="zh-TW" altLang="en-US" sz="4100" dirty="0">
                <a:ea typeface="全真細隸書" panose="02010609000101010101" pitchFamily="49" charset="-120"/>
              </a:rPr>
              <a:t>。</a:t>
            </a:r>
            <a:endParaRPr lang="zh-TW" altLang="en-US" sz="41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17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十、放下不要執著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了了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有何不了</a:t>
            </a: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良知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本性是全善，沒有善惡對待，做</a:t>
            </a:r>
            <a:r>
              <a:rPr lang="zh-TW" altLang="en-US" sz="3200" dirty="0">
                <a:ea typeface="全真細隸書" panose="02010609000101010101" pitchFamily="49" charset="-120"/>
              </a:rPr>
              <a:t>了就放下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有人</a:t>
            </a:r>
            <a:r>
              <a:rPr lang="zh-TW" altLang="en-US" sz="3200" dirty="0">
                <a:ea typeface="全真細隸書" panose="02010609000101010101" pitchFamily="49" charset="-120"/>
              </a:rPr>
              <a:t>到四川成都一個文殊菩薩的廟，那個廟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門有</a:t>
            </a:r>
            <a:r>
              <a:rPr lang="zh-TW" altLang="en-US" sz="3200" dirty="0">
                <a:ea typeface="全真細隸書" panose="02010609000101010101" pitchFamily="49" charset="-120"/>
              </a:rPr>
              <a:t>一個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聯：</a:t>
            </a:r>
            <a:r>
              <a:rPr lang="en-US" altLang="zh-TW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﹁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看了便做，做了便放下，了了有何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不了</a:t>
            </a:r>
            <a:r>
              <a:rPr lang="en-US" altLang="zh-TW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﹂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我們修道要這樣，看</a:t>
            </a:r>
            <a:r>
              <a:rPr lang="zh-TW" altLang="en-US" sz="3200" dirty="0">
                <a:ea typeface="全真細隸書" panose="02010609000101010101" pitchFamily="49" charset="-120"/>
              </a:rPr>
              <a:t>了便做，做了便放下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r>
              <a:rPr lang="en-US" altLang="zh-TW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﹁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什麼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都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是沒有</a:t>
            </a:r>
            <a:r>
              <a:rPr lang="en-US" altLang="zh-TW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﹂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，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了了有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何不了。</a:t>
            </a:r>
            <a:r>
              <a:rPr lang="zh-TW" altLang="en-US" sz="3200" dirty="0">
                <a:ea typeface="全真細隸書" panose="02010609000101010101" pitchFamily="49" charset="-120"/>
              </a:rPr>
              <a:t>這是良知的覺醒，這叫真功實善。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183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十一、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不</a:t>
            </a:r>
            <a:r>
              <a:rPr lang="zh-TW" altLang="en-US" dirty="0">
                <a:solidFill>
                  <a:srgbClr val="FFFF00"/>
                </a:solidFill>
                <a:ea typeface="全真細隸書" panose="02010609000101010101" pitchFamily="49" charset="-120"/>
              </a:rPr>
              <a:t>為躲劫而行</a:t>
            </a:r>
            <a:r>
              <a:rPr lang="zh-TW" altLang="en-US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功</a:t>
            </a:r>
            <a:endParaRPr lang="en-US" altLang="zh-TW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en-US" altLang="zh-TW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﹁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為了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躲劫而行功</a:t>
            </a:r>
            <a:r>
              <a:rPr lang="en-US" altLang="zh-TW" dirty="0">
                <a:solidFill>
                  <a:srgbClr val="FFC000"/>
                </a:solidFill>
                <a:ea typeface="全真細隸書" panose="02010609000101010101" pitchFamily="49" charset="-120"/>
              </a:rPr>
              <a:t>﹂</a:t>
            </a:r>
            <a:r>
              <a:rPr lang="zh-TW" altLang="en-US" dirty="0">
                <a:ea typeface="全真細隸書" panose="02010609000101010101" pitchFamily="49" charset="-120"/>
              </a:rPr>
              <a:t>，劫煞要來了趕快行功，這個行功的心是</a:t>
            </a:r>
            <a:r>
              <a:rPr lang="zh-TW" altLang="en-US" dirty="0" smtClean="0">
                <a:ea typeface="全真細隸書" panose="02010609000101010101" pitchFamily="49" charset="-120"/>
              </a:rPr>
              <a:t>什麼樣</a:t>
            </a:r>
            <a:r>
              <a:rPr lang="zh-TW" altLang="en-US" dirty="0">
                <a:ea typeface="全真細隸書" panose="02010609000101010101" pitchFamily="49" charset="-120"/>
              </a:rPr>
              <a:t>的心，做生意的心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r>
              <a:rPr lang="zh-TW" altLang="en-US" dirty="0">
                <a:ea typeface="全真細隸書" panose="02010609000101010101" pitchFamily="49" charset="-120"/>
              </a:rPr>
              <a:t>　</a:t>
            </a:r>
          </a:p>
          <a:p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第二個是對天時的猜測，</a:t>
            </a:r>
            <a:r>
              <a:rPr lang="zh-TW" altLang="en-US" dirty="0">
                <a:ea typeface="全真細隸書" panose="02010609000101010101" pitchFamily="49" charset="-120"/>
              </a:rPr>
              <a:t>說</a:t>
            </a:r>
            <a:r>
              <a:rPr lang="zh-TW" altLang="en-US" dirty="0" smtClean="0">
                <a:ea typeface="全真細隸書" panose="02010609000101010101" pitchFamily="49" charset="-120"/>
              </a:rPr>
              <a:t>一九九九年這個</a:t>
            </a:r>
            <a:r>
              <a:rPr lang="zh-TW" altLang="en-US" dirty="0">
                <a:ea typeface="全真細隸書" panose="02010609000101010101" pitchFamily="49" charset="-120"/>
              </a:rPr>
              <a:t>時候很危險啊，你們趕快要行功，趕快要渡人</a:t>
            </a:r>
            <a:r>
              <a:rPr lang="zh-TW" altLang="en-US" dirty="0" smtClean="0">
                <a:ea typeface="全真細隸書" panose="02010609000101010101" pitchFamily="49" charset="-120"/>
              </a:rPr>
              <a:t>。</a:t>
            </a:r>
            <a:endParaRPr lang="en-US" altLang="zh-TW" dirty="0" smtClean="0">
              <a:ea typeface="全真細隸書" panose="02010609000101010101" pitchFamily="49" charset="-120"/>
            </a:endParaRPr>
          </a:p>
          <a:p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行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功渡</a:t>
            </a:r>
            <a:r>
              <a:rPr lang="zh-TW" altLang="en-US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人本來</a:t>
            </a:r>
            <a:r>
              <a:rPr lang="zh-TW" altLang="en-US" dirty="0">
                <a:solidFill>
                  <a:srgbClr val="FFC000"/>
                </a:solidFill>
                <a:ea typeface="全真細隸書" panose="02010609000101010101" pitchFamily="49" charset="-120"/>
              </a:rPr>
              <a:t>是該做的事情，</a:t>
            </a:r>
            <a:r>
              <a:rPr lang="zh-TW" altLang="en-US" dirty="0">
                <a:ea typeface="全真細隸書" panose="02010609000101010101" pitchFamily="49" charset="-120"/>
              </a:rPr>
              <a:t>但是我們給他一個特定時間，說你如果</a:t>
            </a:r>
            <a:r>
              <a:rPr lang="zh-TW" altLang="en-US" dirty="0" smtClean="0">
                <a:ea typeface="全真細隸書" panose="02010609000101010101" pitchFamily="49" charset="-120"/>
              </a:rPr>
              <a:t>不這樣</a:t>
            </a:r>
            <a:r>
              <a:rPr lang="zh-TW" altLang="en-US" dirty="0">
                <a:ea typeface="全真細隸書" panose="02010609000101010101" pitchFamily="49" charset="-120"/>
              </a:rPr>
              <a:t>的話，可能就完了。那麼道親是一個躲劫行功的心，</a:t>
            </a:r>
            <a:r>
              <a:rPr lang="zh-TW" altLang="en-US" dirty="0" smtClean="0">
                <a:ea typeface="全真細隸書" panose="02010609000101010101" pitchFamily="49" charset="-120"/>
              </a:rPr>
              <a:t>不是慈悲</a:t>
            </a:r>
            <a:r>
              <a:rPr lang="zh-TW" altLang="en-US" dirty="0">
                <a:ea typeface="全真細隸書" panose="02010609000101010101" pitchFamily="49" charset="-120"/>
              </a:rPr>
              <a:t>心，這個不一樣，私心與慈悲心，這差異何其大啊。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49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十二、鍋巴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的教訓</a:t>
            </a: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以前，</a:t>
            </a:r>
            <a:r>
              <a:rPr lang="zh-TW" altLang="en-US" sz="3200" dirty="0">
                <a:ea typeface="全真細隸書" panose="02010609000101010101" pitchFamily="49" charset="-120"/>
              </a:rPr>
              <a:t>仙佛就批了一篇妙訓</a:t>
            </a:r>
            <a:r>
              <a:rPr lang="en-US" altLang="zh-TW" sz="3200" dirty="0">
                <a:ea typeface="全真細隸書" panose="02010609000101010101" pitchFamily="49" charset="-120"/>
              </a:rPr>
              <a:t>:﹁</a:t>
            </a:r>
            <a:r>
              <a:rPr lang="zh-TW" altLang="en-US" sz="3200" dirty="0">
                <a:ea typeface="全真細隸書" panose="02010609000101010101" pitchFamily="49" charset="-120"/>
              </a:rPr>
              <a:t>時至七七四十九，有大災難</a:t>
            </a:r>
            <a:r>
              <a:rPr lang="en-US" altLang="zh-TW" sz="3200" dirty="0">
                <a:ea typeface="全真細隸書" panose="02010609000101010101" pitchFamily="49" charset="-120"/>
              </a:rPr>
              <a:t>﹂</a:t>
            </a:r>
            <a:r>
              <a:rPr lang="zh-TW" altLang="en-US" sz="3200" dirty="0">
                <a:ea typeface="全真細隸書" panose="02010609000101010101" pitchFamily="49" charset="-120"/>
              </a:rPr>
              <a:t>。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有些人解釋釋</a:t>
            </a:r>
            <a:r>
              <a:rPr lang="zh-TW" altLang="en-US" sz="3200" dirty="0">
                <a:ea typeface="全真細隸書" panose="02010609000101010101" pitchFamily="49" charset="-120"/>
              </a:rPr>
              <a:t>成民國四十九年要出大災難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，就</a:t>
            </a:r>
            <a:r>
              <a:rPr lang="zh-TW" altLang="en-US" sz="3200" dirty="0">
                <a:ea typeface="全真細隸書" panose="02010609000101010101" pitchFamily="49" charset="-120"/>
              </a:rPr>
              <a:t>鼓勵大家趕快清口，趕快開佛堂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。趕快存鍋巴，後來災難沒來，考倒了很多道親。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以前道場還謠傳一九九九年、二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0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一二年是</a:t>
            </a:r>
            <a:r>
              <a:rPr lang="zh-TW" altLang="en-US" sz="3200" dirty="0">
                <a:ea typeface="全真細隸書" panose="02010609000101010101" pitchFamily="49" charset="-120"/>
              </a:rPr>
              <a:t>末劫年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，後來災難沒來，也考倒不少人。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修道</a:t>
            </a:r>
            <a:r>
              <a:rPr lang="zh-TW" altLang="en-US" sz="3200" dirty="0">
                <a:ea typeface="全真細隸書" panose="02010609000101010101" pitchFamily="49" charset="-120"/>
              </a:rPr>
              <a:t>的目的是歸根認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母，不是光躲劫避難而已。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09216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十三、結論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我們大家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都是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一家人</a:t>
            </a:r>
            <a:r>
              <a:rPr lang="zh-TW" altLang="en-US" sz="3600" dirty="0">
                <a:ea typeface="全真細隸書" panose="02010609000101010101" pitchFamily="49" charset="-120"/>
              </a:rPr>
              <a:t>，要互相勉勵，愈到末後，愈要有志節，腰要挺起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來，</a:t>
            </a:r>
            <a:r>
              <a:rPr lang="zh-TW" altLang="en-US" sz="3600" dirty="0">
                <a:ea typeface="全真細隸書" panose="02010609000101010101" pitchFamily="49" charset="-120"/>
              </a:rPr>
              <a:t>要有骨氣，人沒有受不了的罪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永恆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看重一點</a:t>
            </a:r>
            <a:r>
              <a:rPr lang="zh-TW" altLang="en-US" sz="3600" dirty="0">
                <a:ea typeface="全真細隸書" panose="02010609000101010101" pitchFamily="49" charset="-120"/>
              </a:rPr>
              <a:t>，短暫的，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沒關係</a:t>
            </a:r>
            <a:r>
              <a:rPr lang="zh-TW" altLang="en-US" sz="3600" dirty="0">
                <a:ea typeface="全真細隸書" panose="02010609000101010101" pitchFamily="49" charset="-120"/>
              </a:rPr>
              <a:t>就讓它過去，沒有過不去的。</a:t>
            </a:r>
          </a:p>
          <a:p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428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932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2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437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二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、拜明師求道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ea typeface="全真細隸書" panose="02010609000101010101" pitchFamily="49" charset="-120"/>
              </a:rPr>
              <a:t>不是教來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的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佛心本性是要拜明師求道，才能被啟發出來。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心經有所謂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｢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觀自在菩薩，行身般波羅蜜多時，照見五蘊皆</a:t>
            </a:r>
            <a:r>
              <a:rPr lang="zh-TW" altLang="en-US" sz="3600" smtClean="0">
                <a:ea typeface="全真細隸書" panose="02010609000101010101" pitchFamily="49" charset="-120"/>
              </a:rPr>
              <a:t>空，度一切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苦厄。</a:t>
            </a:r>
            <a:r>
              <a:rPr lang="en-US" altLang="zh-TW" sz="3600" dirty="0" smtClean="0">
                <a:ea typeface="全真細隸書" panose="02010609000101010101" pitchFamily="49" charset="-120"/>
              </a:rPr>
              <a:t>｣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這個觀，就是去拜明師求道之意。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三、學習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前人的精神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我們大家都有前人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，遠一點的前人，如祖師</a:t>
            </a:r>
            <a:r>
              <a:rPr lang="zh-TW" altLang="en-US" sz="3600" dirty="0">
                <a:ea typeface="全真細隸書" panose="02010609000101010101" pitchFamily="49" charset="-120"/>
              </a:rPr>
              <a:t>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師尊師母，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近一點的就是我們的老前人、前人、點傳師。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我們要學習前人修行的風範，還有那救渡眾生的慈悲心。</a:t>
            </a:r>
            <a:endParaRPr lang="zh-TW" altLang="en-US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60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四、修道不求人肯定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一般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社會上的人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，需要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肯定</a:t>
            </a:r>
            <a:r>
              <a:rPr lang="zh-TW" altLang="en-US" sz="3200" dirty="0">
                <a:ea typeface="全真細隸書" panose="02010609000101010101" pitchFamily="49" charset="-120"/>
              </a:rPr>
              <a:t>，他們做事業的人沒有肯定，他就做不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下去 ，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可是修道不能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要求人肯定</a:t>
            </a:r>
            <a:r>
              <a:rPr lang="zh-TW" altLang="en-US" sz="3200" dirty="0">
                <a:ea typeface="全真細隸書" panose="02010609000101010101" pitchFamily="49" charset="-120"/>
              </a:rPr>
              <a:t>，這是不一樣的地方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修道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如果有太多自我的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肯定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，這個人以後就變得不受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，這個</a:t>
            </a:r>
            <a:r>
              <a:rPr lang="zh-TW" altLang="en-US" sz="3200" dirty="0">
                <a:ea typeface="全真細隸書" panose="02010609000101010101" pitchFamily="49" charset="-120"/>
              </a:rPr>
              <a:t>麻煩了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，將來</a:t>
            </a:r>
            <a:r>
              <a:rPr lang="zh-TW" altLang="en-US" sz="3200" dirty="0">
                <a:ea typeface="全真細隸書" panose="02010609000101010101" pitchFamily="49" charset="-120"/>
              </a:rPr>
              <a:t>一天一天離道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日遠。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所以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講志節，這樣子就沒有志節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。</a:t>
            </a:r>
            <a:endParaRPr lang="zh-TW" alt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5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五、學習大澈大悟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大徹大悟的夏前人</a:t>
            </a:r>
          </a:p>
          <a:p>
            <a:r>
              <a:rPr lang="zh-TW" altLang="en-US" sz="3200" dirty="0" smtClean="0">
                <a:ea typeface="全真細隸書" panose="02010609000101010101" pitchFamily="49" charset="-120"/>
              </a:rPr>
              <a:t>民國</a:t>
            </a:r>
            <a:r>
              <a:rPr lang="zh-TW" altLang="en-US" sz="3200" dirty="0">
                <a:ea typeface="全真細隸書" panose="02010609000101010101" pitchFamily="49" charset="-120"/>
              </a:rPr>
              <a:t>三十年，在天津有一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位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夏前人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。求</a:t>
            </a:r>
            <a:r>
              <a:rPr lang="zh-TW" altLang="en-US" sz="3200" dirty="0">
                <a:ea typeface="全真細隸書" panose="02010609000101010101" pitchFamily="49" charset="-120"/>
              </a:rPr>
              <a:t>道後，聽完三寶馬上講</a:t>
            </a:r>
            <a:r>
              <a:rPr lang="en-US" altLang="zh-TW" sz="3200" dirty="0">
                <a:ea typeface="全真細隸書" panose="02010609000101010101" pitchFamily="49" charset="-120"/>
              </a:rPr>
              <a:t>:﹁</a:t>
            </a:r>
            <a:r>
              <a:rPr lang="zh-TW" altLang="en-US" sz="3200" dirty="0">
                <a:ea typeface="全真細隸書" panose="02010609000101010101" pitchFamily="49" charset="-120"/>
              </a:rPr>
              <a:t>我從明天起，開始戒鴉片煙。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﹂</a:t>
            </a: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鴉片煙戒掉以後，馬上到佛堂跟點傅師說</a:t>
            </a:r>
            <a:r>
              <a:rPr lang="en-US" altLang="zh-TW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:﹁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我要清口茹素。</a:t>
            </a:r>
            <a:r>
              <a:rPr lang="en-US" altLang="zh-TW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﹂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馬上</a:t>
            </a:r>
            <a:r>
              <a:rPr lang="zh-TW" altLang="en-US" sz="3200" dirty="0">
                <a:ea typeface="全真細隸書" panose="02010609000101010101" pitchFamily="49" charset="-120"/>
              </a:rPr>
              <a:t>立清口愿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，立</a:t>
            </a:r>
            <a:r>
              <a:rPr lang="zh-TW" altLang="en-US" sz="3200" dirty="0">
                <a:ea typeface="全真細隸書" panose="02010609000101010101" pitchFamily="49" charset="-120"/>
              </a:rPr>
              <a:t>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愿後</a:t>
            </a:r>
            <a:r>
              <a:rPr lang="zh-TW" altLang="en-US" sz="3200" dirty="0">
                <a:ea typeface="全真細隸書" panose="02010609000101010101" pitchFamily="49" charset="-120"/>
              </a:rPr>
              <a:t>，去聽研究班，聽了一個禮拜，立愿捨身辦道，所以她從求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道到</a:t>
            </a:r>
            <a:r>
              <a:rPr lang="zh-TW" altLang="en-US" sz="3200" dirty="0">
                <a:ea typeface="全真細隸書" panose="02010609000101010101" pitchFamily="49" charset="-120"/>
              </a:rPr>
              <a:t>立愿一個月，也沒有開法會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0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發了愿以後，她馬上跟兒子講</a:t>
            </a:r>
            <a:r>
              <a:rPr lang="en-US" altLang="zh-TW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你自己去想辦法，我們祖先的遺產，我要捐出去，</a:t>
            </a:r>
            <a:r>
              <a:rPr lang="zh-TW" altLang="en-US" sz="3600" dirty="0">
                <a:ea typeface="全真細隸書" panose="02010609000101010101" pitchFamily="49" charset="-120"/>
              </a:rPr>
              <a:t>把整個大宅院，和所有的家產都捐給道場。</a:t>
            </a:r>
            <a:r>
              <a:rPr lang="en-US" altLang="zh-TW" sz="3600" dirty="0">
                <a:ea typeface="全真細隸書" panose="02010609000101010101" pitchFamily="49" charset="-120"/>
              </a:rPr>
              <a:t>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她要</a:t>
            </a:r>
            <a:r>
              <a:rPr lang="zh-TW" altLang="en-US" sz="3600" dirty="0">
                <a:ea typeface="全真細隸書" panose="02010609000101010101" pitchFamily="49" charset="-120"/>
              </a:rPr>
              <a:t>捨身辦道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結果</a:t>
            </a:r>
            <a:r>
              <a:rPr lang="zh-TW" altLang="en-US" sz="3600" dirty="0">
                <a:ea typeface="全真細隸書" panose="02010609000101010101" pitchFamily="49" charset="-120"/>
              </a:rPr>
              <a:t>這個夏前人就到東北哈爾濱去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開荒。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三年多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，不要</a:t>
            </a:r>
            <a:r>
              <a:rPr lang="zh-TW" altLang="en-US" sz="3600" dirty="0">
                <a:ea typeface="全真細隸書" panose="02010609000101010101" pitchFamily="49" charset="-120"/>
              </a:rPr>
              <a:t>講多少人求道，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光清口的人就有五千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位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802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六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、學習大捨大得</a:t>
            </a:r>
            <a:endParaRPr lang="en-US" altLang="zh-TW" sz="32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大捨大得的盛前人</a:t>
            </a:r>
          </a:p>
          <a:p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再有一位是哈爾濱的盛前人考斌。</a:t>
            </a:r>
            <a:r>
              <a:rPr lang="zh-TW" altLang="en-US" sz="3200" dirty="0">
                <a:ea typeface="全真細隸書" panose="02010609000101010101" pitchFamily="49" charset="-120"/>
              </a:rPr>
              <a:t>這位前人原來是哈爾濱的首富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，家</a:t>
            </a:r>
            <a:r>
              <a:rPr lang="zh-TW" altLang="en-US" sz="3200" dirty="0">
                <a:ea typeface="全真細隸書" panose="02010609000101010101" pitchFamily="49" charset="-120"/>
              </a:rPr>
              <a:t>裏環境很好，開了三家麵粉工廠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求了道以後，</a:t>
            </a:r>
            <a:r>
              <a:rPr lang="zh-TW" altLang="en-US" sz="3200" dirty="0">
                <a:ea typeface="全真細隸書" panose="02010609000101010101" pitchFamily="49" charset="-120"/>
              </a:rPr>
              <a:t>他有一次到佛堂去，仙佛開沙，剛好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是老師</a:t>
            </a:r>
            <a:r>
              <a:rPr lang="zh-TW" altLang="en-US" sz="3200" dirty="0">
                <a:ea typeface="全真細隸書" panose="02010609000101010101" pitchFamily="49" charset="-120"/>
              </a:rPr>
              <a:t>到壇慈悲：</a:t>
            </a:r>
            <a:r>
              <a:rPr lang="en-US" altLang="zh-TW" sz="3200" dirty="0">
                <a:ea typeface="全真細隸書" panose="02010609000101010101" pitchFamily="49" charset="-120"/>
              </a:rPr>
              <a:t>﹁</a:t>
            </a:r>
            <a:r>
              <a:rPr lang="zh-TW" altLang="en-US" sz="3200" dirty="0">
                <a:ea typeface="全真細隸書" panose="02010609000101010101" pitchFamily="49" charset="-120"/>
              </a:rPr>
              <a:t>大捨大得，不捨不得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﹂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他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看到了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，他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回去就跟女兒講</a:t>
            </a:r>
            <a:r>
              <a:rPr lang="en-US" altLang="zh-TW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﹁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我們要大捨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大得。</a:t>
            </a:r>
            <a:r>
              <a:rPr lang="en-US" altLang="zh-TW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﹂</a:t>
            </a:r>
            <a:r>
              <a:rPr lang="zh-TW" altLang="en-US" sz="3200" dirty="0">
                <a:ea typeface="全真細隸書" panose="02010609000101010101" pitchFamily="49" charset="-120"/>
              </a:rPr>
              <a:t>他就把所有的麵粉工廠通通賣掉，自己一文不留，把錢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全部</a:t>
            </a:r>
            <a:r>
              <a:rPr lang="zh-TW" altLang="en-US" sz="3200" dirty="0">
                <a:ea typeface="全真細隸書" panose="02010609000101010101" pitchFamily="49" charset="-120"/>
              </a:rPr>
              <a:t>拿到佛堂來，交給他們的前人，邱前人。</a:t>
            </a: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017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/>
          <a:lstStyle/>
          <a:p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盛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前人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全捨財產後，便常住佛堂之中服務</a:t>
            </a:r>
            <a:r>
              <a:rPr lang="zh-TW" altLang="en-US" sz="3200" dirty="0">
                <a:ea typeface="全真細隸書" panose="02010609000101010101" pitchFamily="49" charset="-120"/>
              </a:rPr>
              <a:t>，刻苦耐勞，對新道親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一視同仁</a:t>
            </a:r>
            <a:r>
              <a:rPr lang="zh-TW" altLang="en-US" sz="3200" dirty="0">
                <a:ea typeface="全真細隸書" panose="02010609000101010101" pitchFamily="49" charset="-120"/>
              </a:rPr>
              <a:t>，自己斟茶打毛巾招待成全，親切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感人。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哈爾濱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道務因有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盛前人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的領導</a:t>
            </a:r>
            <a:r>
              <a:rPr lang="zh-TW" altLang="en-US" sz="3200" dirty="0">
                <a:ea typeface="全真細隸書" panose="02010609000101010101" pitchFamily="49" charset="-120"/>
              </a:rPr>
              <a:t>，大大地宏展開來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>
                <a:ea typeface="全真細隸書" panose="02010609000101010101" pitchFamily="49" charset="-120"/>
              </a:rPr>
              <a:t>盛前人雖然為道盡力，備嚐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艱辛，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但從無怨言，他其有慈悲心腸與精進修養</a:t>
            </a:r>
            <a:r>
              <a:rPr lang="zh-TW" altLang="en-US" sz="3200" dirty="0">
                <a:ea typeface="全真細隸書" panose="02010609000101010101" pitchFamily="49" charset="-120"/>
              </a:rPr>
              <a:t>，無論視聽言動，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都一絲不苟</a:t>
            </a:r>
            <a:r>
              <a:rPr lang="zh-TW" altLang="en-US" sz="3200" dirty="0">
                <a:ea typeface="全真細隸書" panose="02010609000101010101" pitchFamily="49" charset="-120"/>
              </a:rPr>
              <a:t>，可說德高望重，成為後學們的模範。</a:t>
            </a: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143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修道人的志節   悟見講</a:t>
            </a:r>
            <a:endParaRPr lang="zh-TW" altLang="en-US" sz="4000" dirty="0">
              <a:solidFill>
                <a:srgbClr val="FF0000"/>
              </a:solidFill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</a:t>
            </a:r>
            <a:r>
              <a:rPr lang="zh-TW" altLang="en-US" sz="32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、絕對</a:t>
            </a:r>
            <a:r>
              <a:rPr lang="zh-TW" altLang="en-US" sz="3200" dirty="0">
                <a:solidFill>
                  <a:srgbClr val="FFFF00"/>
                </a:solidFill>
                <a:ea typeface="全真細隸書" panose="02010609000101010101" pitchFamily="49" charset="-120"/>
              </a:rPr>
              <a:t>相信上天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為什麼前人輩把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道看得那麼真</a:t>
            </a:r>
            <a:r>
              <a:rPr lang="en-US" altLang="zh-TW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?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這個</a:t>
            </a:r>
            <a:r>
              <a:rPr lang="zh-TW" altLang="en-US" sz="3200" dirty="0">
                <a:ea typeface="全真細隸書" panose="02010609000101010101" pitchFamily="49" charset="-120"/>
              </a:rPr>
              <a:t>道在他們身上那麼真，到了後來，慢慢到了我們身上，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可能就</a:t>
            </a:r>
            <a:r>
              <a:rPr lang="zh-TW" altLang="en-US" sz="3200" dirty="0">
                <a:ea typeface="全真細隸書" panose="02010609000101010101" pitchFamily="49" charset="-120"/>
              </a:rPr>
              <a:t>沒有這麼尊貴了。所以很多人講，道越來越像宗教了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，過去</a:t>
            </a:r>
            <a:r>
              <a:rPr lang="zh-TW" altLang="en-US" sz="3200" dirty="0">
                <a:ea typeface="全真細隸書" panose="02010609000101010101" pitchFamily="49" charset="-120"/>
              </a:rPr>
              <a:t>人不是這樣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。</a:t>
            </a:r>
            <a:endParaRPr lang="en-US" altLang="zh-TW" sz="3200" dirty="0" smtClean="0">
              <a:ea typeface="全真細隸書" panose="02010609000101010101" pitchFamily="49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所以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我們想道尊德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貴，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自古是一樣的</a:t>
            </a:r>
            <a:r>
              <a:rPr lang="zh-TW" altLang="en-US" sz="3200" dirty="0">
                <a:ea typeface="全真細隸書" panose="02010609000101010101" pitchFamily="49" charset="-120"/>
              </a:rPr>
              <a:t>，那我們是不是來發個心愿｜｜這個道尊德</a:t>
            </a:r>
            <a:r>
              <a:rPr lang="zh-TW" altLang="en-US" sz="3200" dirty="0" smtClean="0">
                <a:ea typeface="全真細隸書" panose="02010609000101010101" pitchFamily="49" charset="-120"/>
              </a:rPr>
              <a:t>貴，</a:t>
            </a:r>
            <a:r>
              <a:rPr lang="zh-TW" altLang="en-US" sz="3200" dirty="0">
                <a:ea typeface="全真細隸書" panose="02010609000101010101" pitchFamily="49" charset="-120"/>
              </a:rPr>
              <a:t>要在我們身上讓它回復出來</a:t>
            </a:r>
            <a:r>
              <a:rPr lang="en-US" altLang="zh-TW" sz="3200" dirty="0" smtClean="0">
                <a:ea typeface="全真細隸書" panose="02010609000101010101" pitchFamily="49" charset="-120"/>
              </a:rPr>
              <a:t>!</a:t>
            </a:r>
          </a:p>
          <a:p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這</a:t>
            </a:r>
            <a:r>
              <a:rPr lang="zh-TW" altLang="en-US" sz="3200" dirty="0">
                <a:solidFill>
                  <a:srgbClr val="FFC000"/>
                </a:solidFill>
                <a:ea typeface="全真細隸書" panose="02010609000101010101" pitchFamily="49" charset="-120"/>
              </a:rPr>
              <a:t>是一個志節</a:t>
            </a:r>
            <a:r>
              <a:rPr lang="zh-TW" altLang="en-US" sz="32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。</a:t>
            </a:r>
            <a:r>
              <a:rPr lang="zh-TW" altLang="en-US" dirty="0">
                <a:ea typeface="全真細隸書" panose="02010609000101010101" pitchFamily="49" charset="-120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42617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354</TotalTime>
  <Words>1399</Words>
  <Application>Microsoft Office PowerPoint</Application>
  <PresentationFormat>如螢幕大小 (16:9)</PresentationFormat>
  <Paragraphs>77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Franklin Gothic Book</vt:lpstr>
      <vt:lpstr>全真細隸書</vt:lpstr>
      <vt:lpstr>微軟正黑體</vt:lpstr>
      <vt:lpstr>Arial</vt:lpstr>
      <vt:lpstr>Wingdings 2</vt:lpstr>
      <vt:lpstr>科技</vt:lpstr>
      <vt:lpstr>修道人的志節   悟見講</vt:lpstr>
      <vt:lpstr>修道人的志節   悟見講</vt:lpstr>
      <vt:lpstr>修道人的志節   悟見講</vt:lpstr>
      <vt:lpstr>修道人的志節   悟見講</vt:lpstr>
      <vt:lpstr>修道人的志節   悟見講</vt:lpstr>
      <vt:lpstr>修道人的志節   悟見講</vt:lpstr>
      <vt:lpstr>修道人的志節   悟見講</vt:lpstr>
      <vt:lpstr>修道人的志節   悟見講</vt:lpstr>
      <vt:lpstr>修道人的志節   悟見講</vt:lpstr>
      <vt:lpstr>修道人的志節   悟見講</vt:lpstr>
      <vt:lpstr>修道人的志節   悟見講</vt:lpstr>
      <vt:lpstr>修道人的志節   悟見講</vt:lpstr>
      <vt:lpstr>修道人的志節   悟見講</vt:lpstr>
      <vt:lpstr>修道人的志節   悟見講</vt:lpstr>
      <vt:lpstr>修道人的志節   悟見講</vt:lpstr>
      <vt:lpstr>修道人的志節   悟見講</vt:lpstr>
      <vt:lpstr>修道人的志節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83</cp:revision>
  <dcterms:created xsi:type="dcterms:W3CDTF">2014-02-15T05:50:45Z</dcterms:created>
  <dcterms:modified xsi:type="dcterms:W3CDTF">2016-04-25T07:02:53Z</dcterms:modified>
</cp:coreProperties>
</file>