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8" r:id="rId2"/>
    <p:sldId id="296" r:id="rId3"/>
    <p:sldId id="295" r:id="rId4"/>
    <p:sldId id="297" r:id="rId5"/>
    <p:sldId id="294" r:id="rId6"/>
    <p:sldId id="293" r:id="rId7"/>
    <p:sldId id="305" r:id="rId8"/>
    <p:sldId id="304" r:id="rId9"/>
    <p:sldId id="303" r:id="rId10"/>
    <p:sldId id="302" r:id="rId11"/>
    <p:sldId id="301" r:id="rId12"/>
    <p:sldId id="300" r:id="rId13"/>
    <p:sldId id="299" r:id="rId14"/>
    <p:sldId id="306" r:id="rId15"/>
    <p:sldId id="307" r:id="rId16"/>
    <p:sldId id="308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60" d="100"/>
          <a:sy n="60" d="100"/>
        </p:scale>
        <p:origin x="758" y="4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一、前言</a:t>
            </a:r>
            <a:endParaRPr lang="en-US" altLang="zh-TW" sz="36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信愿行證是達成佛道，渡化眾生的步驟</a:t>
            </a:r>
            <a:r>
              <a:rPr lang="zh-TW" altLang="en-US" sz="3600" dirty="0" smtClean="0">
                <a:ea typeface="全真顏體" pitchFamily="49" charset="-120"/>
              </a:rPr>
              <a:t>。亦是</a:t>
            </a:r>
            <a:r>
              <a:rPr lang="zh-TW" altLang="en-US" sz="3600" dirty="0">
                <a:ea typeface="全真顏體" pitchFamily="49" charset="-120"/>
              </a:rPr>
              <a:t>修行的過程、成佛的必經之路</a:t>
            </a:r>
            <a:r>
              <a:rPr lang="zh-TW" altLang="en-US" sz="3600" dirty="0" smtClean="0">
                <a:ea typeface="全真顏體" pitchFamily="49" charset="-120"/>
              </a:rPr>
              <a:t>。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詩曰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        </a:t>
            </a:r>
            <a:r>
              <a:rPr lang="zh-TW" altLang="en-US" sz="3600" dirty="0" smtClean="0">
                <a:ea typeface="全真顏體" pitchFamily="49" charset="-120"/>
              </a:rPr>
              <a:t>                        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信</a:t>
            </a:r>
            <a:r>
              <a:rPr lang="zh-TW" altLang="en-US" sz="3600" dirty="0">
                <a:ea typeface="全真顏體" pitchFamily="49" charset="-120"/>
              </a:rPr>
              <a:t>統四端兼萬善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愿</a:t>
            </a:r>
            <a:r>
              <a:rPr lang="zh-TW" altLang="en-US" sz="3600" dirty="0">
                <a:ea typeface="全真顏體" pitchFamily="49" charset="-120"/>
              </a:rPr>
              <a:t>立宏深諸佛歡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行</a:t>
            </a:r>
            <a:r>
              <a:rPr lang="zh-TW" altLang="en-US" sz="3600" dirty="0">
                <a:ea typeface="全真顏體" pitchFamily="49" charset="-120"/>
              </a:rPr>
              <a:t>深般若觀自在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證</a:t>
            </a:r>
            <a:r>
              <a:rPr lang="zh-TW" altLang="en-US" sz="3600" dirty="0">
                <a:ea typeface="全真顏體" pitchFamily="49" charset="-120"/>
              </a:rPr>
              <a:t>果三乘九品蓮</a:t>
            </a:r>
          </a:p>
        </p:txBody>
      </p:sp>
    </p:spTree>
    <p:extLst>
      <p:ext uri="{BB962C8B-B14F-4D97-AF65-F5344CB8AC3E}">
        <p14:creationId xmlns:p14="http://schemas.microsoft.com/office/powerpoint/2010/main" val="3719183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10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３、清口茹素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清口：入口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清、出口清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茹素：就是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吃齋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語云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︰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德者超我身，無德者償我命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清口茹素要吃全天候，吃到死為止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清口茹素發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慈悲                      從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今六畜冤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斷絕                  佛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盤首先把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名列                           心廣體胖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劈萬邪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9183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11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４、捨身辦道</a:t>
            </a:r>
            <a:r>
              <a:rPr lang="en-US" altLang="zh-TW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︰</a:t>
            </a: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捨身辦道菩薩愿                   上天取得爾心田                         為道頂起諸魔難                                  為眾捨己芳名傳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9183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12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５、開設佛堂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仙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佛曰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︰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人間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一佛堂，天上一葉蓮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。設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一間佛堂，有一千三百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功。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設佛堂的好處</a:t>
            </a:r>
            <a:r>
              <a:rPr lang="en-US" altLang="zh-TW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︰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邪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鬼邪神會避開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，家庭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平安。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逢凶化吉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，遇難呈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祥。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設佛堂的條件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︰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全家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求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•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人清口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•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一年內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完成。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開設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佛堂孝為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先              接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引佛子認娘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顏                    早晚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亦可表奉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敬                    逢凶化吉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妙無邊</a:t>
            </a:r>
          </a:p>
        </p:txBody>
      </p:sp>
    </p:spTree>
    <p:extLst>
      <p:ext uri="{BB962C8B-B14F-4D97-AF65-F5344CB8AC3E}">
        <p14:creationId xmlns:p14="http://schemas.microsoft.com/office/powerpoint/2010/main" val="3719183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13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６、開荒下種：</a:t>
            </a:r>
            <a:b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600" dirty="0" smtClean="0">
                <a:ea typeface="全真顏體" pitchFamily="49" charset="-120"/>
              </a:rPr>
              <a:t>就是</a:t>
            </a:r>
            <a:r>
              <a:rPr lang="zh-TW" altLang="en-US" sz="3600" dirty="0">
                <a:ea typeface="全真顏體" pitchFamily="49" charset="-120"/>
              </a:rPr>
              <a:t>在全無道親的地方，渡人設佛堂，救眾那一方的眾生。開荒下種是建奇功，如你在那一方開荒，將來就是那一方的前賢</a:t>
            </a:r>
            <a:r>
              <a:rPr lang="zh-TW" altLang="en-US" sz="3600" dirty="0" smtClean="0">
                <a:ea typeface="全真顏體" pitchFamily="49" charset="-120"/>
              </a:rPr>
              <a:t>。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詩曰                                        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開荒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下種志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沖天              神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佛隨時在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身邊            助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爾早日了洪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愿               仙人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共建大功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端</a:t>
            </a:r>
            <a:endParaRPr lang="zh-TW" altLang="en-US" sz="3600" dirty="0">
              <a:solidFill>
                <a:srgbClr val="FFFF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9183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14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七、結論</a:t>
            </a:r>
            <a:endParaRPr lang="en-US" altLang="zh-TW" sz="36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皇</a:t>
            </a:r>
            <a:r>
              <a:rPr lang="zh-TW" altLang="en-US" sz="3600" dirty="0">
                <a:ea typeface="全真顏體" pitchFamily="49" charset="-120"/>
              </a:rPr>
              <a:t>母訓子</a:t>
            </a:r>
            <a:r>
              <a:rPr lang="zh-TW" altLang="en-US" sz="3600" dirty="0" smtClean="0">
                <a:ea typeface="全真顏體" pitchFamily="49" charset="-120"/>
              </a:rPr>
              <a:t>十誡                   首</a:t>
            </a:r>
            <a:r>
              <a:rPr lang="zh-TW" altLang="en-US" sz="3600" dirty="0">
                <a:ea typeface="全真顏體" pitchFamily="49" charset="-120"/>
              </a:rPr>
              <a:t>開荒鰲頭獨</a:t>
            </a:r>
            <a:r>
              <a:rPr lang="zh-TW" altLang="en-US" sz="3600" dirty="0" smtClean="0">
                <a:ea typeface="全真顏體" pitchFamily="49" charset="-120"/>
              </a:rPr>
              <a:t>佔     建</a:t>
            </a:r>
            <a:r>
              <a:rPr lang="zh-TW" altLang="en-US" sz="3600" dirty="0">
                <a:ea typeface="全真顏體" pitchFamily="49" charset="-120"/>
              </a:rPr>
              <a:t>奇功位證魁</a:t>
            </a:r>
            <a:r>
              <a:rPr lang="zh-TW" altLang="en-US" sz="3600" dirty="0" smtClean="0">
                <a:ea typeface="全真顏體" pitchFamily="49" charset="-120"/>
              </a:rPr>
              <a:t>元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財法施高昇</a:t>
            </a:r>
            <a:r>
              <a:rPr lang="zh-TW" altLang="en-US" sz="3600" dirty="0" smtClean="0">
                <a:ea typeface="全真顏體" pitchFamily="49" charset="-120"/>
              </a:rPr>
              <a:t>上品              捨身</a:t>
            </a:r>
            <a:r>
              <a:rPr lang="zh-TW" altLang="en-US" sz="3600" dirty="0">
                <a:ea typeface="全真顏體" pitchFamily="49" charset="-120"/>
              </a:rPr>
              <a:t>辦上乘</a:t>
            </a:r>
            <a:r>
              <a:rPr lang="zh-TW" altLang="en-US" sz="3600" dirty="0" smtClean="0">
                <a:ea typeface="全真顏體" pitchFamily="49" charset="-120"/>
              </a:rPr>
              <a:t>尊嚴 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立佛堂金仙得</a:t>
            </a:r>
            <a:r>
              <a:rPr lang="zh-TW" altLang="en-US" sz="3600" dirty="0" smtClean="0">
                <a:ea typeface="全真顏體" pitchFamily="49" charset="-120"/>
              </a:rPr>
              <a:t>生          代</a:t>
            </a:r>
            <a:r>
              <a:rPr lang="zh-TW" altLang="en-US" sz="3600" dirty="0">
                <a:ea typeface="全真顏體" pitchFamily="49" charset="-120"/>
              </a:rPr>
              <a:t>天化賜與品</a:t>
            </a:r>
            <a:r>
              <a:rPr lang="zh-TW" altLang="en-US" sz="3600" dirty="0" smtClean="0">
                <a:ea typeface="全真顏體" pitchFamily="49" charset="-120"/>
              </a:rPr>
              <a:t>蓮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盡苦心仙</a:t>
            </a:r>
            <a:r>
              <a:rPr lang="zh-TW" altLang="en-US" sz="3600">
                <a:ea typeface="全真顏體" pitchFamily="49" charset="-120"/>
              </a:rPr>
              <a:t>班</a:t>
            </a:r>
            <a:r>
              <a:rPr lang="zh-TW" altLang="en-US" sz="3600" smtClean="0">
                <a:ea typeface="全真顏體" pitchFamily="49" charset="-120"/>
              </a:rPr>
              <a:t>得列                 </a:t>
            </a:r>
            <a:r>
              <a:rPr lang="zh-TW" altLang="en-US" sz="3600" dirty="0" smtClean="0">
                <a:ea typeface="全真顏體" pitchFamily="49" charset="-120"/>
              </a:rPr>
              <a:t>多</a:t>
            </a:r>
            <a:r>
              <a:rPr lang="zh-TW" altLang="en-US" sz="3600" dirty="0">
                <a:ea typeface="全真顏體" pitchFamily="49" charset="-120"/>
              </a:rPr>
              <a:t>殷勤昇賞</a:t>
            </a:r>
            <a:r>
              <a:rPr lang="zh-TW" altLang="en-US" sz="3600" dirty="0" smtClean="0">
                <a:ea typeface="全真顏體" pitchFamily="49" charset="-120"/>
              </a:rPr>
              <a:t>無邊</a:t>
            </a: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2484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7173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717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二、信的真義：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信為道源功德母</a:t>
            </a:r>
            <a:r>
              <a:rPr lang="zh-TW" altLang="en-US" sz="3200" dirty="0" smtClean="0">
                <a:ea typeface="全真顏體" pitchFamily="49" charset="-120"/>
              </a:rPr>
              <a:t>、信</a:t>
            </a:r>
            <a:r>
              <a:rPr lang="zh-TW" altLang="en-US" sz="3200" dirty="0">
                <a:ea typeface="全真顏體" pitchFamily="49" charset="-120"/>
              </a:rPr>
              <a:t>能長養諸善根</a:t>
            </a:r>
            <a:r>
              <a:rPr lang="zh-TW" altLang="en-US" sz="3200" dirty="0" smtClean="0">
                <a:ea typeface="全真顏體" pitchFamily="49" charset="-120"/>
              </a:rPr>
              <a:t>。信</a:t>
            </a:r>
            <a:r>
              <a:rPr lang="zh-TW" altLang="en-US" sz="3200" dirty="0">
                <a:ea typeface="全真顏體" pitchFamily="49" charset="-120"/>
              </a:rPr>
              <a:t>能移離生死苦、信為菩提作基礎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相信</a:t>
            </a:r>
            <a:r>
              <a:rPr lang="zh-TW" altLang="en-US" sz="3200" dirty="0">
                <a:ea typeface="全真顏體" pitchFamily="49" charset="-120"/>
              </a:rPr>
              <a:t>道</a:t>
            </a:r>
            <a:r>
              <a:rPr lang="zh-TW" altLang="en-US" sz="3200" dirty="0" smtClean="0">
                <a:ea typeface="全真顏體" pitchFamily="49" charset="-120"/>
              </a:rPr>
              <a:t>真理</a:t>
            </a:r>
            <a:r>
              <a:rPr lang="zh-TW" altLang="en-US" sz="3200" dirty="0">
                <a:ea typeface="全真顏體" pitchFamily="49" charset="-120"/>
              </a:rPr>
              <a:t>真、</a:t>
            </a:r>
            <a:r>
              <a:rPr lang="zh-TW" altLang="en-US" sz="3200" dirty="0" smtClean="0">
                <a:ea typeface="全真顏體" pitchFamily="49" charset="-120"/>
              </a:rPr>
              <a:t>天命真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相信</a:t>
            </a:r>
            <a:r>
              <a:rPr lang="zh-TW" altLang="en-US" sz="3200" dirty="0">
                <a:ea typeface="全真顏體" pitchFamily="49" charset="-120"/>
              </a:rPr>
              <a:t>天堂、地獄</a:t>
            </a:r>
            <a:r>
              <a:rPr lang="zh-TW" altLang="en-US" sz="3200" dirty="0" smtClean="0">
                <a:ea typeface="全真顏體" pitchFamily="49" charset="-120"/>
              </a:rPr>
              <a:t>真實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相信因果、</a:t>
            </a:r>
            <a:r>
              <a:rPr lang="zh-TW" altLang="en-US" sz="3200" dirty="0">
                <a:ea typeface="全真顏體" pitchFamily="49" charset="-120"/>
              </a:rPr>
              <a:t>仙</a:t>
            </a:r>
            <a:r>
              <a:rPr lang="zh-TW" altLang="en-US" sz="3200" dirty="0" smtClean="0">
                <a:ea typeface="全真顏體" pitchFamily="49" charset="-120"/>
              </a:rPr>
              <a:t>佛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相信道是成佛不二法門。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相信明師一指超了</a:t>
            </a:r>
            <a:r>
              <a:rPr lang="zh-TW" altLang="en-US" sz="3200" dirty="0">
                <a:ea typeface="全真顏體" pitchFamily="49" charset="-120"/>
              </a:rPr>
              <a:t>生死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相信上天母老母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相信本來面目是佛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相信</a:t>
            </a:r>
            <a:r>
              <a:rPr lang="zh-TW" altLang="en-US" sz="3200" dirty="0">
                <a:ea typeface="全真顏體" pitchFamily="49" charset="-120"/>
              </a:rPr>
              <a:t>天時正是三曹</a:t>
            </a:r>
            <a:r>
              <a:rPr lang="zh-TW" altLang="en-US" sz="3200" dirty="0" smtClean="0">
                <a:ea typeface="全真顏體" pitchFamily="49" charset="-120"/>
              </a:rPr>
              <a:t>普渡 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918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三、愿的真義：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有三不渡：無緣者不渡、無信者不渡、無愿者不渡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考證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龍華經：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無愿不成佛與仙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仙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佛無愿不調賢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金爐跪發宏誓願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願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受真言上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九天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立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愿尚有下列好處：</a:t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１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可約束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自己的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                             ２、報答天恩師德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３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、增加仙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佛助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力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︰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４、可以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成就佛果</a:t>
            </a:r>
          </a:p>
        </p:txBody>
      </p:sp>
    </p:spTree>
    <p:extLst>
      <p:ext uri="{BB962C8B-B14F-4D97-AF65-F5344CB8AC3E}">
        <p14:creationId xmlns:p14="http://schemas.microsoft.com/office/powerpoint/2010/main" val="3719183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四、行的真義：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既有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慈心悲心、就要篤行實踐、否則成為空談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 行即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是要行功立德、行功了愿、力行三施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無著菩薩曰：                            願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行發菩提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                            欲求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聖道利自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他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惠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能六祖：口念心行、自性是佛、離性別無佛。 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918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5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五、證的真義：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只要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真修實煉、護守愿戒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、心性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圓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融、付出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行動、修道修心、辦道盡心、內聖修性、外王度人、自覺覺他、己立立人、己達達人、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覺行圓滿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、自然能夠證得九品蓮台正果。</a:t>
            </a:r>
          </a:p>
        </p:txBody>
      </p:sp>
    </p:spTree>
    <p:extLst>
      <p:ext uri="{BB962C8B-B14F-4D97-AF65-F5344CB8AC3E}">
        <p14:creationId xmlns:p14="http://schemas.microsoft.com/office/powerpoint/2010/main" val="3719183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6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六、效法仙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佛的愿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行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立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下大愿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南海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古佛：發十二條大愿。其中一條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不渡盡天下眾生，誓不成佛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彌勒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祖師：發四十八條大愿。其中一條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化娑婆世界為蓮花邦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地藏王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菩薩：發七十二條大愿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不渡盡地獄鬼魂，誓不成佛。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7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十條大愿是基本愿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三天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法會的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六條聖愿是佛盤註冊愿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不管立了幾條，佛盤就算是註冊了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，從今以後就是真正的修道人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三天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法會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沒立愿，佛盤就沒註冊，這三天就沒有畢班，也連累了祖先沒有畢班，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他們辛苦跪了三天，又沒畢班，我們於心何忍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讓祖先重跪一次聽課，以後還要重開，直到立愿為止，所以大家一定要立愿，要立什麼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愿？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以下大家要仔細聽。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3283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8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１、重聖輕凡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重聖輕凡初發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                      效法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前賢之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精神                            聖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事人人皆有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份                            袖手旁觀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是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愚人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9183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9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２、財法雙施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：</a:t>
            </a:r>
            <a:endParaRPr lang="en-US" altLang="zh-TW" sz="36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財施有如井中</a:t>
            </a:r>
            <a:r>
              <a:rPr lang="zh-TW" altLang="en-US" sz="3600" dirty="0" smtClean="0">
                <a:ea typeface="全真顏體" pitchFamily="49" charset="-120"/>
              </a:rPr>
              <a:t>水                      一邊</a:t>
            </a:r>
            <a:r>
              <a:rPr lang="zh-TW" altLang="en-US" sz="3600" dirty="0">
                <a:ea typeface="全真顏體" pitchFamily="49" charset="-120"/>
              </a:rPr>
              <a:t>串打一邊</a:t>
            </a:r>
            <a:r>
              <a:rPr lang="zh-TW" altLang="en-US" sz="3600" dirty="0" smtClean="0">
                <a:ea typeface="全真顏體" pitchFamily="49" charset="-120"/>
              </a:rPr>
              <a:t>生                           三日</a:t>
            </a:r>
            <a:r>
              <a:rPr lang="zh-TW" altLang="en-US" sz="3600" dirty="0">
                <a:ea typeface="全真顏體" pitchFamily="49" charset="-120"/>
              </a:rPr>
              <a:t>五日不打</a:t>
            </a:r>
            <a:r>
              <a:rPr lang="zh-TW" altLang="en-US" sz="3600" dirty="0" smtClean="0">
                <a:ea typeface="全真顏體" pitchFamily="49" charset="-120"/>
              </a:rPr>
              <a:t>水                         何曾</a:t>
            </a:r>
            <a:r>
              <a:rPr lang="zh-TW" altLang="en-US" sz="3600" dirty="0">
                <a:ea typeface="全真顏體" pitchFamily="49" charset="-120"/>
              </a:rPr>
              <a:t>淹到井欄</a:t>
            </a:r>
            <a:r>
              <a:rPr lang="zh-TW" altLang="en-US" sz="3600" dirty="0" smtClean="0">
                <a:ea typeface="全真顏體" pitchFamily="49" charset="-120"/>
              </a:rPr>
              <a:t>邊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財如水來法如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船                         助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道辦道兩兼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全                       各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有能力盡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表現                         寸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功不昧註天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盤</a:t>
            </a:r>
            <a:endParaRPr lang="en-US" altLang="zh-TW" sz="36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法施功德是</a:t>
            </a:r>
            <a:r>
              <a:rPr lang="zh-TW" altLang="en-US" sz="3600" dirty="0" smtClean="0">
                <a:ea typeface="全真顏體" pitchFamily="49" charset="-120"/>
              </a:rPr>
              <a:t>無邊                    隨緣</a:t>
            </a:r>
            <a:r>
              <a:rPr lang="zh-TW" altLang="en-US" sz="3600" dirty="0">
                <a:ea typeface="全真顏體" pitchFamily="49" charset="-120"/>
              </a:rPr>
              <a:t>化渡廣</a:t>
            </a:r>
            <a:r>
              <a:rPr lang="zh-TW" altLang="en-US" sz="3600" dirty="0" smtClean="0">
                <a:ea typeface="全真顏體" pitchFamily="49" charset="-120"/>
              </a:rPr>
              <a:t>成全                      各</a:t>
            </a:r>
            <a:r>
              <a:rPr lang="zh-TW" altLang="en-US" sz="3600" dirty="0">
                <a:ea typeface="全真顏體" pitchFamily="49" charset="-120"/>
              </a:rPr>
              <a:t>有能力盡</a:t>
            </a:r>
            <a:r>
              <a:rPr lang="zh-TW" altLang="en-US" sz="3600" dirty="0" smtClean="0">
                <a:ea typeface="全真顏體" pitchFamily="49" charset="-120"/>
              </a:rPr>
              <a:t>表現                      寸</a:t>
            </a:r>
            <a:r>
              <a:rPr lang="zh-TW" altLang="en-US" sz="3600" dirty="0">
                <a:ea typeface="全真顏體" pitchFamily="49" charset="-120"/>
              </a:rPr>
              <a:t>功不昧註天盤</a:t>
            </a:r>
          </a:p>
        </p:txBody>
      </p:sp>
    </p:spTree>
    <p:extLst>
      <p:ext uri="{BB962C8B-B14F-4D97-AF65-F5344CB8AC3E}">
        <p14:creationId xmlns:p14="http://schemas.microsoft.com/office/powerpoint/2010/main" val="371918342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264</TotalTime>
  <Words>728</Words>
  <Application>Microsoft Office PowerPoint</Application>
  <PresentationFormat>如螢幕大小 (16:9)</PresentationFormat>
  <Paragraphs>69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全真顏體</vt:lpstr>
      <vt:lpstr>微軟正黑體</vt:lpstr>
      <vt:lpstr>Arial</vt:lpstr>
      <vt:lpstr>Franklin Gothic Book</vt:lpstr>
      <vt:lpstr>Wingdings 2</vt:lpstr>
      <vt:lpstr>科技</vt:lpstr>
      <vt:lpstr>信愿行証 1</vt:lpstr>
      <vt:lpstr>信愿行証 2</vt:lpstr>
      <vt:lpstr>信愿行証 3</vt:lpstr>
      <vt:lpstr>信愿行証 4</vt:lpstr>
      <vt:lpstr>信愿行証 5</vt:lpstr>
      <vt:lpstr>信愿行証 6</vt:lpstr>
      <vt:lpstr>信愿行証 7</vt:lpstr>
      <vt:lpstr>信愿行証 8</vt:lpstr>
      <vt:lpstr>信愿行証 9</vt:lpstr>
      <vt:lpstr>信愿行証 10</vt:lpstr>
      <vt:lpstr>信愿行証 11</vt:lpstr>
      <vt:lpstr>信愿行証 12</vt:lpstr>
      <vt:lpstr>信愿行証 13</vt:lpstr>
      <vt:lpstr>信愿行証 14</vt:lpstr>
      <vt:lpstr>信愿行証 1</vt:lpstr>
      <vt:lpstr>信愿行証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80</cp:revision>
  <dcterms:created xsi:type="dcterms:W3CDTF">2014-02-15T05:50:45Z</dcterms:created>
  <dcterms:modified xsi:type="dcterms:W3CDTF">2018-06-01T05:55:28Z</dcterms:modified>
</cp:coreProperties>
</file>