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308" r:id="rId3"/>
    <p:sldId id="309" r:id="rId4"/>
    <p:sldId id="316" r:id="rId5"/>
    <p:sldId id="310" r:id="rId6"/>
    <p:sldId id="317" r:id="rId7"/>
    <p:sldId id="311" r:id="rId8"/>
    <p:sldId id="318" r:id="rId9"/>
    <p:sldId id="312" r:id="rId10"/>
    <p:sldId id="313" r:id="rId11"/>
    <p:sldId id="314" r:id="rId12"/>
    <p:sldId id="315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十殿閻羅王證道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一、得道靈性登極樂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的一生，</a:t>
            </a:r>
            <a:r>
              <a:rPr lang="zh-TW" altLang="en-US" sz="4000" dirty="0">
                <a:ea typeface="全真細隸書" panose="02010609000101010101" pitchFamily="49" charset="-120"/>
              </a:rPr>
              <a:t>可觀其臨終時五官的變化，肉體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的僵硬</a:t>
            </a:r>
            <a:r>
              <a:rPr lang="zh-TW" altLang="en-US" sz="4000" dirty="0">
                <a:ea typeface="全真細隸書" panose="02010609000101010101" pitchFamily="49" charset="-120"/>
              </a:rPr>
              <a:t>柔軟，容顏的端正與否，察知亡者逍遙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天上</a:t>
            </a:r>
            <a:r>
              <a:rPr lang="zh-TW" altLang="en-US" sz="4000" dirty="0">
                <a:ea typeface="全真細隸書" panose="02010609000101010101" pitchFamily="49" charset="-120"/>
              </a:rPr>
              <a:t>或墮入地獄。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臨終時，五官端正</a:t>
            </a:r>
            <a:r>
              <a:rPr lang="zh-TW" altLang="en-US" sz="4000" dirty="0">
                <a:ea typeface="全真細隸書" panose="02010609000101010101" pitchFamily="49" charset="-120"/>
              </a:rPr>
              <a:t>，身體柔軟，顏色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如生</a:t>
            </a:r>
            <a:r>
              <a:rPr lang="zh-TW" altLang="en-US" sz="4000" dirty="0">
                <a:ea typeface="全真細隸書" panose="02010609000101010101" pitchFamily="49" charset="-120"/>
              </a:rPr>
              <a:t>，是為得道瑞相靈性已登極樂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dirty="0"/>
              <a:t>　　　　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2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十、掃</a:t>
            </a:r>
            <a:r>
              <a:rPr lang="zh-TW" altLang="en-US" sz="400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4000" smtClean="0">
                <a:solidFill>
                  <a:srgbClr val="FFFF00"/>
                </a:solidFill>
                <a:ea typeface="全真細隸書" panose="02010609000101010101" pitchFamily="49" charset="-120"/>
              </a:rPr>
              <a:t>相關閉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四門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佛之四相而言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：眼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主施，為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人相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600" dirty="0">
                <a:ea typeface="全真細隸書" panose="02010609000101010101" pitchFamily="49" charset="-120"/>
              </a:rPr>
              <a:t>能靜觀眾生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，皆</a:t>
            </a:r>
            <a:r>
              <a:rPr lang="zh-TW" altLang="en-US" sz="3600" dirty="0">
                <a:ea typeface="全真細隸書" panose="02010609000101010101" pitchFamily="49" charset="-120"/>
              </a:rPr>
              <a:t>如赤子，不擇冤親，平等濟度，作事公平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，不分</a:t>
            </a:r>
            <a:r>
              <a:rPr lang="zh-TW" altLang="en-US" sz="3600" dirty="0">
                <a:ea typeface="全真細隸書" panose="02010609000101010101" pitchFamily="49" charset="-120"/>
              </a:rPr>
              <a:t>你我，不看輕別人，名為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無人相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耳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主靜，為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我相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600" dirty="0">
                <a:ea typeface="全真細隸書" panose="02010609000101010101" pitchFamily="49" charset="-120"/>
              </a:rPr>
              <a:t>能知此身是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幻，</a:t>
            </a:r>
            <a:r>
              <a:rPr lang="zh-TW" altLang="en-US" sz="3600" dirty="0">
                <a:ea typeface="全真細隸書" panose="02010609000101010101" pitchFamily="49" charset="-120"/>
              </a:rPr>
              <a:t>悟世事無常，依大乘道之教法，見義勇為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，不惜</a:t>
            </a:r>
            <a:r>
              <a:rPr lang="zh-TW" altLang="en-US" sz="3600" dirty="0">
                <a:ea typeface="全真細隸書" panose="02010609000101010101" pitchFamily="49" charset="-120"/>
              </a:rPr>
              <a:t>身命完成大我，為人、為國犧牲小我，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名為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無我相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r>
              <a:rPr lang="zh-TW" altLang="en-US" dirty="0">
                <a:ea typeface="全真細隸書" panose="02010609000101010101" pitchFamily="49" charset="-120"/>
              </a:rPr>
              <a:t>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6008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鼻主聞，為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壽者相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600" dirty="0">
                <a:ea typeface="全真細隸書" panose="02010609000101010101" pitchFamily="49" charset="-120"/>
              </a:rPr>
              <a:t>識神用事，但依方便願力行持。不在苦海沉淪，不妄想活百歲，名為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無壽者相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口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主宣，為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眾生相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600" dirty="0">
                <a:ea typeface="全真細隸書" panose="02010609000101010101" pitchFamily="49" charset="-120"/>
              </a:rPr>
              <a:t>能將世間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心，</a:t>
            </a:r>
            <a:r>
              <a:rPr lang="zh-TW" altLang="en-US" sz="3600" dirty="0">
                <a:ea typeface="全真細隸書" panose="02010609000101010101" pitchFamily="49" charset="-120"/>
              </a:rPr>
              <a:t>一了永了，更不貪戀相續，解脫六道輪迴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，名</a:t>
            </a:r>
            <a:r>
              <a:rPr lang="zh-TW" altLang="en-US" sz="3600" dirty="0">
                <a:ea typeface="全真細隸書" panose="02010609000101010101" pitchFamily="49" charset="-120"/>
              </a:rPr>
              <a:t>為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無眾生相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2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證道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十一、速求大道了生死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總之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四門不閉，四相不淨，則造孽無邊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不惟</a:t>
            </a:r>
            <a:r>
              <a:rPr lang="zh-TW" altLang="en-US" sz="3400" dirty="0">
                <a:ea typeface="全真細隸書" panose="02010609000101010101" pitchFamily="49" charset="-120"/>
              </a:rPr>
              <a:t>不能成道，將來臨終，終歸輪迴四生六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道，</a:t>
            </a:r>
            <a:r>
              <a:rPr lang="zh-TW" altLang="en-US" sz="3400" dirty="0">
                <a:ea typeface="全真細隸書" panose="02010609000101010101" pitchFamily="49" charset="-120"/>
              </a:rPr>
              <a:t>永不能回復本來面目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。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願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世人速求大道，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行由</a:t>
            </a:r>
            <a:r>
              <a:rPr lang="zh-TW" altLang="en-US" sz="3400" dirty="0">
                <a:ea typeface="全真細隸書" panose="02010609000101010101" pitchFamily="49" charset="-120"/>
              </a:rPr>
              <a:t>玄關正門，做由良心方寸，則</a:t>
            </a:r>
            <a:r>
              <a:rPr lang="zh-TW" altLang="en-US" sz="3400" dirty="0">
                <a:latin typeface="+mj-ea"/>
                <a:ea typeface="+mj-ea"/>
              </a:rPr>
              <a:t>「</a:t>
            </a:r>
            <a:r>
              <a:rPr lang="zh-TW" altLang="en-US" sz="3400" dirty="0">
                <a:ea typeface="全真細隸書" panose="02010609000101010101" pitchFamily="49" charset="-120"/>
              </a:rPr>
              <a:t>平生不做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虧心事</a:t>
            </a:r>
            <a:r>
              <a:rPr lang="zh-TW" altLang="en-US" sz="3400" dirty="0">
                <a:ea typeface="全真細隸書" panose="02010609000101010101" pitchFamily="49" charset="-120"/>
              </a:rPr>
              <a:t>，半夜不怕鬼敲門。</a:t>
            </a:r>
            <a:r>
              <a:rPr lang="zh-TW" altLang="en-US" sz="3400" dirty="0" smtClean="0">
                <a:latin typeface="+mj-ea"/>
                <a:ea typeface="+mj-ea"/>
              </a:rPr>
              <a:t>」</a:t>
            </a:r>
            <a:endParaRPr lang="en-US" altLang="zh-TW" sz="3400" dirty="0" smtClean="0">
              <a:latin typeface="+mj-ea"/>
              <a:ea typeface="+mj-ea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語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云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400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佛在靈山莫遠求</a:t>
            </a:r>
            <a:r>
              <a:rPr lang="zh-TW" altLang="en-US" sz="3400" dirty="0">
                <a:ea typeface="全真細隸書" panose="02010609000101010101" pitchFamily="49" charset="-120"/>
              </a:rPr>
              <a:t>，靈山只在爾心頭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；人人</a:t>
            </a:r>
            <a:r>
              <a:rPr lang="zh-TW" altLang="en-US" sz="3400" dirty="0">
                <a:ea typeface="全真細隸書" panose="02010609000101010101" pitchFamily="49" charset="-120"/>
              </a:rPr>
              <a:t>有個靈山塔，好向靈山塔下修。 </a:t>
            </a:r>
            <a:r>
              <a:rPr lang="zh-TW" altLang="en-US" sz="3400" dirty="0" smtClean="0">
                <a:latin typeface="+mj-ea"/>
                <a:ea typeface="+mj-ea"/>
              </a:rPr>
              <a:t>」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願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世人悟之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！</a:t>
            </a:r>
            <a:r>
              <a:rPr lang="zh-TW" altLang="en-US" sz="3400" dirty="0">
                <a:ea typeface="全真細隸書" panose="02010609000101010101" pitchFamily="49" charset="-120"/>
              </a:rPr>
              <a:t>　　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85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、臨終變相墮惡道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臨終時，身體僵硬</a:t>
            </a:r>
            <a:r>
              <a:rPr lang="zh-TW" altLang="en-US" sz="3600" dirty="0">
                <a:ea typeface="全真細隸書" panose="02010609000101010101" pitchFamily="49" charset="-120"/>
              </a:rPr>
              <a:t>，臉色、五官呈現恐怖狀，則靈性已墮入地獄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臨終時</a:t>
            </a:r>
            <a:r>
              <a:rPr lang="zh-TW" altLang="en-US" sz="3600" dirty="0">
                <a:ea typeface="全真細隸書" panose="02010609000101010101" pitchFamily="49" charset="-120"/>
              </a:rPr>
              <a:t>，身體僵硬、臉色、五官呈現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恐怖</a:t>
            </a:r>
            <a:r>
              <a:rPr lang="zh-TW" altLang="en-US" sz="3600" dirty="0">
                <a:ea typeface="全真細隸書" panose="02010609000101010101" pitchFamily="49" charset="-120"/>
              </a:rPr>
              <a:t>狀，其驚慌已影響到肉體之形狀，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稱為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變相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，則可能轉生為四生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眼耳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鼻口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為四生轉輪之門戶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38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三、靈走旁門轉四生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400" dirty="0" smtClean="0">
                <a:ea typeface="全真細隸書" panose="02010609000101010101" pitchFamily="49" charset="-120"/>
              </a:rPr>
              <a:t>因</a:t>
            </a:r>
            <a:r>
              <a:rPr lang="zh-TW" altLang="en-US" sz="4400" dirty="0">
                <a:ea typeface="全真細隸書" panose="02010609000101010101" pitchFamily="49" charset="-120"/>
              </a:rPr>
              <a:t>眼有淚、耳有垢、鼻有涕、口有唾，</a:t>
            </a:r>
            <a:r>
              <a:rPr lang="zh-TW" altLang="en-US" sz="4400" dirty="0">
                <a:solidFill>
                  <a:srgbClr val="FFC000"/>
                </a:solidFill>
                <a:ea typeface="全真細隸書" panose="02010609000101010101" pitchFamily="49" charset="-120"/>
              </a:rPr>
              <a:t>是四大不淨孔道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，</a:t>
            </a:r>
            <a:endParaRPr lang="en-US" altLang="zh-TW" sz="4400" dirty="0" smtClean="0">
              <a:ea typeface="全真細隸書" panose="02010609000101010101" pitchFamily="49" charset="-120"/>
            </a:endParaRPr>
          </a:p>
          <a:p>
            <a:r>
              <a:rPr lang="zh-TW" altLang="en-US" sz="4400" dirty="0" smtClean="0">
                <a:ea typeface="全真細隸書" panose="02010609000101010101" pitchFamily="49" charset="-120"/>
              </a:rPr>
              <a:t>故</a:t>
            </a:r>
            <a:r>
              <a:rPr lang="zh-TW" altLang="en-US" sz="4400" dirty="0">
                <a:ea typeface="全真細隸書" panose="02010609000101010101" pitchFamily="49" charset="-120"/>
              </a:rPr>
              <a:t>凡靈性臨終時由這四旁門走出去者，來生即轉生為四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生：胎</a:t>
            </a:r>
            <a:r>
              <a:rPr lang="zh-TW" altLang="en-US" sz="4400" dirty="0">
                <a:ea typeface="全真細隸書" panose="02010609000101010101" pitchFamily="49" charset="-120"/>
              </a:rPr>
              <a:t>卵濕化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3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靈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從眼出轉卵生</a:t>
            </a:r>
            <a:endParaRPr lang="en-US" altLang="zh-TW" sz="40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400" dirty="0" smtClean="0">
                <a:ea typeface="全真細隸書" panose="02010609000101010101" pitchFamily="49" charset="-120"/>
              </a:rPr>
              <a:t>眼</a:t>
            </a:r>
            <a:r>
              <a:rPr lang="zh-TW" altLang="en-US" sz="4400" dirty="0">
                <a:ea typeface="全真細隸書" panose="02010609000101010101" pitchFamily="49" charset="-120"/>
              </a:rPr>
              <a:t>貪花色過甚，臨終時，眼球睜大，性由眼出，來生轉為卵生飛禽，如鵲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、、、之類</a:t>
            </a:r>
            <a:r>
              <a:rPr lang="zh-TW" altLang="en-US" sz="4400" dirty="0">
                <a:ea typeface="全真細隸書" panose="02010609000101010101" pitchFamily="49" charset="-120"/>
              </a:rPr>
              <a:t>，眼看四方，任意飛翔。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85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靈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從耳出轉胎生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400" dirty="0" smtClean="0">
                <a:ea typeface="全真細隸書" panose="02010609000101010101" pitchFamily="49" charset="-120"/>
              </a:rPr>
              <a:t>耳</a:t>
            </a:r>
            <a:r>
              <a:rPr lang="zh-TW" altLang="en-US" sz="4400" dirty="0">
                <a:ea typeface="全真細隸書" panose="02010609000101010101" pitchFamily="49" charset="-120"/>
              </a:rPr>
              <a:t>喜聽邪言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過甚，</a:t>
            </a:r>
            <a:r>
              <a:rPr lang="zh-TW" altLang="en-US" sz="4400" dirty="0">
                <a:ea typeface="全真細隸書" panose="02010609000101010101" pitchFamily="49" charset="-120"/>
              </a:rPr>
              <a:t>臨終時，兩耳吊高，靈性由耳出，來生轉為胎生，牛馬騾之類，耳通人言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，令人</a:t>
            </a:r>
            <a:r>
              <a:rPr lang="zh-TW" altLang="en-US" sz="4400" dirty="0">
                <a:ea typeface="全真細隸書" panose="02010609000101010101" pitchFamily="49" charset="-120"/>
              </a:rPr>
              <a:t>使喚。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6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靈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從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鼻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出轉化生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400" dirty="0" smtClean="0">
                <a:ea typeface="全真細隸書" panose="02010609000101010101" pitchFamily="49" charset="-120"/>
              </a:rPr>
              <a:t>鼻</a:t>
            </a:r>
            <a:r>
              <a:rPr lang="zh-TW" altLang="en-US" sz="4400" dirty="0">
                <a:ea typeface="全真細隸書" panose="02010609000101010101" pitchFamily="49" charset="-120"/>
              </a:rPr>
              <a:t>聞異香之味太甚，臨終時，鼻孔張大，靈性由鼻出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4400" dirty="0">
                <a:ea typeface="全真細隸書" panose="02010609000101010101" pitchFamily="49" charset="-120"/>
              </a:rPr>
              <a:t>來生轉世為蚊蠅蟲化生之類，口食骯髒穢物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。</a:t>
            </a:r>
            <a:endParaRPr lang="zh-TW" altLang="en-US" sz="44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8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靈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從口出轉濕生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口</a:t>
            </a:r>
            <a:r>
              <a:rPr lang="zh-TW" altLang="en-US" sz="4000" dirty="0">
                <a:ea typeface="全真細隸書" panose="02010609000101010101" pitchFamily="49" charset="-120"/>
              </a:rPr>
              <a:t>好喪人名節，談人是非，臨終時，口開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不閉</a:t>
            </a:r>
            <a:r>
              <a:rPr lang="zh-TW" altLang="en-US" sz="4000" dirty="0">
                <a:ea typeface="全真細隸書" panose="02010609000101010101" pitchFamily="49" charset="-120"/>
              </a:rPr>
              <a:t>，靈性由口出，來生轉為濕生，魚蝦鱉之類，以嚐一切惡臭污穢。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凡</a:t>
            </a:r>
            <a:r>
              <a:rPr lang="zh-TW" altLang="en-US" sz="4000" dirty="0">
                <a:ea typeface="全真細隸書" panose="02010609000101010101" pitchFamily="49" charset="-120"/>
              </a:rPr>
              <a:t>濕生、化生，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皆是</a:t>
            </a:r>
            <a:r>
              <a:rPr lang="zh-TW" altLang="en-US" sz="4000" dirty="0">
                <a:ea typeface="全真細隸書" panose="02010609000101010101" pitchFamily="49" charset="-120"/>
              </a:rPr>
              <a:t>罪孽深重，魂魄化為散靈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71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八、靈走正門回理天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人</a:t>
            </a:r>
            <a:r>
              <a:rPr lang="zh-TW" altLang="en-US" sz="4000" dirty="0">
                <a:ea typeface="全真細隸書" panose="02010609000101010101" pitchFamily="49" charset="-120"/>
              </a:rPr>
              <a:t>死靈性由此</a:t>
            </a:r>
            <a:r>
              <a:rPr lang="zh-TW" altLang="en-US" sz="4000" dirty="0">
                <a:latin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眼耳鼻口</a:t>
            </a:r>
            <a:r>
              <a:rPr lang="zh-TW" altLang="en-US" sz="4000" dirty="0">
                <a:latin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四門走出去，則凶多吉少。此四門，本是輔佐居於玄關正門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之</a:t>
            </a:r>
            <a:r>
              <a:rPr lang="zh-TW" altLang="en-US" sz="4000" dirty="0" smtClean="0">
                <a:latin typeface="+mj-ea"/>
                <a:ea typeface="+mj-ea"/>
              </a:rPr>
              <a:t>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主人</a:t>
            </a:r>
            <a:r>
              <a:rPr lang="zh-TW" altLang="en-US" sz="4000" dirty="0">
                <a:ea typeface="全真細隸書" panose="02010609000101010101" pitchFamily="49" charset="-120"/>
              </a:rPr>
              <a:t>－性主</a:t>
            </a:r>
            <a:r>
              <a:rPr lang="zh-TW" altLang="en-US" sz="4000" dirty="0">
                <a:latin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辦事者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若是</a:t>
            </a:r>
            <a:r>
              <a:rPr lang="zh-TW" altLang="en-US" sz="4000" dirty="0">
                <a:latin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視聽聞說</a:t>
            </a:r>
            <a:r>
              <a:rPr lang="zh-TW" altLang="en-US" sz="4000" dirty="0">
                <a:latin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，用之於正即為</a:t>
            </a:r>
            <a:r>
              <a:rPr lang="zh-TW" altLang="en-US" sz="4000" dirty="0">
                <a:latin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四正</a:t>
            </a:r>
            <a:r>
              <a:rPr lang="zh-TW" altLang="en-US" sz="4000" dirty="0">
                <a:latin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，用之有偏，即為</a:t>
            </a:r>
            <a:r>
              <a:rPr lang="zh-TW" altLang="en-US" sz="4000" dirty="0">
                <a:latin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四賊</a:t>
            </a:r>
            <a:r>
              <a:rPr lang="zh-TW" altLang="en-US" sz="4000" dirty="0">
                <a:latin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，必傷害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本性。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48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十殿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閻羅王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九、不走正門墮輪迴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平時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既走慣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四條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旁門左道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，死時靈性自然由此門出去，墮落四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生之中。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孔子以非禮勿視，</a:t>
            </a:r>
            <a:r>
              <a:rPr lang="zh-TW" altLang="en-US" sz="4000" dirty="0">
                <a:ea typeface="全真細隸書" panose="02010609000101010101" pitchFamily="49" charset="-120"/>
              </a:rPr>
              <a:t>非禮勿聽，非禮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勿言</a:t>
            </a:r>
            <a:r>
              <a:rPr lang="zh-TW" altLang="en-US" sz="4000" dirty="0">
                <a:ea typeface="全真細隸書" panose="02010609000101010101" pitchFamily="49" charset="-120"/>
              </a:rPr>
              <a:t>，非禮勿動，勸戒世人。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26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</TotalTime>
  <Words>876</Words>
  <Application>Microsoft Office PowerPoint</Application>
  <PresentationFormat>如螢幕大小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</vt:lpstr>
      <vt:lpstr>十殿閻羅王證道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78</cp:revision>
  <dcterms:created xsi:type="dcterms:W3CDTF">2014-02-15T05:50:45Z</dcterms:created>
  <dcterms:modified xsi:type="dcterms:W3CDTF">2016-05-12T04:19:52Z</dcterms:modified>
</cp:coreProperties>
</file>