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0" r:id="rId2"/>
    <p:sldId id="282" r:id="rId3"/>
    <p:sldId id="278" r:id="rId4"/>
    <p:sldId id="298" r:id="rId5"/>
    <p:sldId id="306" r:id="rId6"/>
    <p:sldId id="302" r:id="rId7"/>
    <p:sldId id="305" r:id="rId8"/>
    <p:sldId id="303" r:id="rId9"/>
    <p:sldId id="304" r:id="rId10"/>
    <p:sldId id="313" r:id="rId11"/>
    <p:sldId id="312" r:id="rId12"/>
    <p:sldId id="308" r:id="rId13"/>
    <p:sldId id="310" r:id="rId14"/>
    <p:sldId id="297" r:id="rId15"/>
    <p:sldId id="295" r:id="rId16"/>
    <p:sldId id="314" r:id="rId17"/>
    <p:sldId id="309" r:id="rId18"/>
    <p:sldId id="307" r:id="rId19"/>
    <p:sldId id="320" r:id="rId20"/>
    <p:sldId id="319" r:id="rId21"/>
    <p:sldId id="318" r:id="rId22"/>
    <p:sldId id="317" r:id="rId23"/>
    <p:sldId id="316" r:id="rId24"/>
    <p:sldId id="315" r:id="rId25"/>
    <p:sldId id="321" r:id="rId26"/>
    <p:sldId id="311" r:id="rId27"/>
    <p:sldId id="322" r:id="rId28"/>
    <p:sldId id="331" r:id="rId29"/>
    <p:sldId id="330" r:id="rId30"/>
    <p:sldId id="329" r:id="rId31"/>
    <p:sldId id="328" r:id="rId32"/>
    <p:sldId id="327" r:id="rId33"/>
    <p:sldId id="294" r:id="rId34"/>
    <p:sldId id="275" r:id="rId35"/>
    <p:sldId id="281" r:id="rId36"/>
    <p:sldId id="283" r:id="rId37"/>
    <p:sldId id="290" r:id="rId38"/>
    <p:sldId id="280" r:id="rId39"/>
    <p:sldId id="276" r:id="rId40"/>
    <p:sldId id="301" r:id="rId41"/>
    <p:sldId id="299" r:id="rId42"/>
    <p:sldId id="326" r:id="rId43"/>
    <p:sldId id="325" r:id="rId44"/>
    <p:sldId id="324" r:id="rId45"/>
    <p:sldId id="323" r:id="rId4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2" d="100"/>
          <a:sy n="62" d="100"/>
        </p:scale>
        <p:origin x="917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zh.wikipedia.org/wiki/%E6%B7%A8%E5%9C%9F%E5%AE%97" TargetMode="Externa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跪讀申請詞</a:t>
            </a:r>
            <a:endParaRPr lang="en-US" altLang="zh-TW" sz="4000" dirty="0">
              <a:solidFill>
                <a:srgbClr val="FFFF00"/>
              </a:solidFill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末後一著昔未言                            明人在此訴一番                      愚夫識得返鄉道                       生來死去見當前</a:t>
            </a:r>
            <a:endParaRPr lang="en-US" altLang="zh-TW" sz="4000" dirty="0" smtClean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道</a:t>
            </a:r>
            <a:r>
              <a:rPr lang="zh-TW" altLang="en-US" sz="4000" dirty="0" smtClean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真</a:t>
            </a:r>
            <a:r>
              <a:rPr lang="zh-TW" altLang="en-US" sz="40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：上天之道</a:t>
            </a:r>
            <a:endParaRPr lang="en-US" altLang="zh-TW" sz="4000" dirty="0" smtClean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理</a:t>
            </a:r>
            <a:r>
              <a:rPr lang="zh-TW" altLang="en-US" sz="4000" dirty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真</a:t>
            </a:r>
            <a:r>
              <a:rPr lang="zh-TW" altLang="en-US" sz="40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：認母歸根</a:t>
            </a:r>
            <a:endParaRPr lang="en-US" altLang="zh-TW" sz="4000" dirty="0" smtClean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天命</a:t>
            </a:r>
            <a:r>
              <a:rPr lang="zh-TW" altLang="en-US" sz="4000" dirty="0" smtClean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真</a:t>
            </a:r>
            <a:r>
              <a:rPr lang="zh-TW" altLang="en-US" sz="40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：奉上天老母之命</a:t>
            </a:r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35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 院長對韓信將軍云 韓將軍 吾現代你開言</a:t>
            </a:r>
          </a:p>
          <a:p>
            <a:r>
              <a:rPr lang="zh-TW" altLang="en-US" sz="3200" dirty="0">
                <a:latin typeface="+mj-ea"/>
                <a:ea typeface="+mj-ea"/>
              </a:rPr>
              <a:t> （</a:t>
            </a:r>
            <a:r>
              <a:rPr lang="zh-TW" altLang="en-US" sz="3200" dirty="0">
                <a:ea typeface="全真顏體" panose="02010609000101010101" pitchFamily="49" charset="-120"/>
              </a:rPr>
              <a:t>接著 院長命韓信將軍開言</a:t>
            </a:r>
            <a:r>
              <a:rPr lang="en-US" altLang="zh-TW" sz="3200" dirty="0">
                <a:ea typeface="全真顏體" panose="02010609000101010101" pitchFamily="49" charset="-120"/>
              </a:rPr>
              <a:t>)</a:t>
            </a:r>
          </a:p>
          <a:p>
            <a:r>
              <a:rPr lang="en-US" altLang="zh-TW" sz="3200" dirty="0">
                <a:ea typeface="全真顏體" panose="02010609000101010101" pitchFamily="49" charset="-120"/>
              </a:rPr>
              <a:t> </a:t>
            </a:r>
            <a:r>
              <a:rPr lang="zh-TW" altLang="en-US" sz="3200" dirty="0">
                <a:ea typeface="全真顏體" panose="02010609000101010101" pitchFamily="49" charset="-120"/>
              </a:rPr>
              <a:t>漢室扶王有念年 沙場捐驅 今逢三曹開普渡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慈母 </a:t>
            </a:r>
            <a:r>
              <a:rPr lang="zh-TW" altLang="en-US" sz="3200" dirty="0">
                <a:ea typeface="全真顏體" panose="02010609000101010101" pitchFamily="49" charset="-120"/>
              </a:rPr>
              <a:t>齊渡九六孩 吾乃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漢室小將 韓信是也 今在此叩謝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茂田院長 帶我臨壇 特此 叩祈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韓老前人 賜吾一點秘寶 躲開閻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圈</a:t>
            </a:r>
            <a:endParaRPr lang="zh-TW" altLang="en-US" sz="32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71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500" dirty="0">
                <a:ea typeface="全真顏體" panose="02010609000101010101" pitchFamily="49" charset="-120"/>
              </a:rPr>
              <a:t>小將無寸功寸</a:t>
            </a:r>
            <a:r>
              <a:rPr lang="zh-TW" altLang="en-US" sz="3500" dirty="0" smtClean="0">
                <a:ea typeface="全真顏體" panose="02010609000101010101" pitchFamily="49" charset="-120"/>
              </a:rPr>
              <a:t>德只</a:t>
            </a:r>
            <a:r>
              <a:rPr lang="zh-TW" altLang="en-US" sz="3500" dirty="0">
                <a:ea typeface="全真顏體" panose="02010609000101010101" pitchFamily="49" charset="-120"/>
              </a:rPr>
              <a:t>憑意志而立 亦無建立奇功 無顏叩求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聖旨 特此 叩求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 院長慈悲作主 南屏山跪立三十有餘 受盡風霜雪打 </a:t>
            </a:r>
            <a:r>
              <a:rPr lang="zh-TW" altLang="en-US" sz="3500" dirty="0" smtClean="0">
                <a:ea typeface="全真顏體" panose="02010609000101010101" pitchFamily="49" charset="-120"/>
              </a:rPr>
              <a:t>兩膝</a:t>
            </a:r>
            <a:r>
              <a:rPr lang="zh-TW" altLang="en-US" sz="3500" dirty="0">
                <a:ea typeface="全真顏體" panose="02010609000101010101" pitchFamily="49" charset="-120"/>
              </a:rPr>
              <a:t>跪破血流 依然叩求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 弓長師以及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 院長慈悲 再叩求 韓老前人 准小將點玄 傳小將秘寶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為的是想脫離生死 後言難敘 求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 院長慈悲作主 諸位前賢好不</a:t>
            </a:r>
            <a:r>
              <a:rPr lang="zh-TW" altLang="en-US" sz="3500" dirty="0" smtClean="0">
                <a:ea typeface="全真顏體" panose="02010609000101010101" pitchFamily="49" charset="-120"/>
              </a:rPr>
              <a:t>榮幸</a:t>
            </a:r>
            <a:r>
              <a:rPr lang="zh-TW" altLang="en-US" sz="3200" dirty="0">
                <a:ea typeface="全真顏體" panose="02010609000101010101" pitchFamily="49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53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老前人云 既有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 院長慈悲作主 吾則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照辦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韓信</a:t>
            </a:r>
            <a:r>
              <a:rPr lang="zh-TW" altLang="en-US" sz="4000" dirty="0">
                <a:ea typeface="全真顏體" panose="02010609000101010101" pitchFamily="49" charset="-120"/>
              </a:rPr>
              <a:t>將軍經 院長慈悲作主 老前人允准 由張前人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引 鄒經理保 老前人親指 終於求了大道 求道後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院長勉勵大家要好好修道 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老</a:t>
            </a:r>
            <a:r>
              <a:rPr lang="zh-TW" altLang="en-US" sz="4000" dirty="0">
                <a:ea typeface="全真顏體" panose="02010609000101010101" pitchFamily="49" charset="-120"/>
              </a:rPr>
              <a:t>前人慈悲亦云 韓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將軍乃</a:t>
            </a:r>
            <a:r>
              <a:rPr lang="zh-TW" altLang="en-US" sz="4000" dirty="0">
                <a:ea typeface="全真顏體" panose="02010609000101010101" pitchFamily="49" charset="-120"/>
              </a:rPr>
              <a:t>漢朝大功臣 時至今日 方纔脫離苦海 希望你們</a:t>
            </a: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好自為之</a:t>
            </a:r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endParaRPr lang="zh-TW" altLang="en-US" sz="16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6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北港代理媽祖求道經過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民國七十二年： </a:t>
            </a:r>
            <a:r>
              <a:rPr lang="zh-TW" altLang="en-US" sz="4000" dirty="0">
                <a:ea typeface="全真顏體" panose="02010609000101010101" pitchFamily="49" charset="-120"/>
              </a:rPr>
              <a:t>北港代理媽祖莊玉芝當北港代理媽祖五百年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，已當</a:t>
            </a:r>
            <a:r>
              <a:rPr lang="zh-TW" altLang="en-US" sz="4000" dirty="0">
                <a:ea typeface="全真顏體" panose="02010609000101010101" pitchFamily="49" charset="-120"/>
              </a:rPr>
              <a:t>了四百九十年，蒙一位道親提醒，方知有大道可求，所以欲求天道，後又蒙觀音菩薩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慈悲指點祂可去求濟公恩准</a:t>
            </a:r>
            <a:r>
              <a:rPr lang="en-US" altLang="zh-TW" sz="4000" dirty="0" smtClean="0">
                <a:latin typeface="+mj-ea"/>
                <a:ea typeface="+mj-ea"/>
              </a:rPr>
              <a:t>『</a:t>
            </a:r>
            <a:r>
              <a:rPr lang="zh-TW" altLang="en-US" sz="4000" dirty="0">
                <a:ea typeface="全真顏體" panose="02010609000101010101" pitchFamily="49" charset="-120"/>
              </a:rPr>
              <a:t>求道</a:t>
            </a:r>
            <a:r>
              <a:rPr lang="en-US" altLang="zh-TW" sz="4000" dirty="0" smtClean="0">
                <a:latin typeface="+mj-ea"/>
                <a:ea typeface="+mj-ea"/>
              </a:rPr>
              <a:t>』</a:t>
            </a:r>
            <a:r>
              <a:rPr lang="zh-TW" altLang="en-US" sz="4000" dirty="0" smtClean="0">
                <a:latin typeface="+mj-ea"/>
                <a:ea typeface="全真顏體" panose="02010609000101010101" pitchFamily="49" charset="-120"/>
              </a:rPr>
              <a:t>，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因此</a:t>
            </a:r>
            <a:r>
              <a:rPr lang="zh-TW" altLang="en-US" sz="4000" dirty="0">
                <a:ea typeface="全真顏體" panose="02010609000101010101" pitchFamily="49" charset="-120"/>
              </a:rPr>
              <a:t>理天也開緊急會議，承蒙關聖帝君慈悲恩准，觀音菩薩以及濟公活佛允許祂臨壇借竅顯化，後經濟公老師傳道而證道回理天，免去輪迴之苦。</a:t>
            </a:r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6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北港代理媽祖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莊玉芝求道後結緣訓</a:t>
            </a:r>
            <a:endParaRPr lang="en-US" altLang="zh-TW" sz="36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600" dirty="0">
                <a:ea typeface="全真顏體" panose="02010609000101010101" pitchFamily="49" charset="-120"/>
              </a:rPr>
              <a:t>吾本莊家之女兒                           在世之時盡孝心                       二十有八來離世                        玉皇封我代理神                      北港享受人香煙                     五百年壽已享盡                            只剩區區十年整                             眾多善男信女奉                   未聞有此出世法                        眾多善信來告吾                       吾恍然大悟醒示</a:t>
            </a:r>
          </a:p>
          <a:p>
            <a:endParaRPr lang="zh-TW" altLang="en-US" sz="3600" dirty="0">
              <a:ea typeface="全真顏體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日日求得濟公佛                          老師要吾搭幫道                              才可求得先天道                          凡人區區二百元                     皆可求得寶貴道                  不知珍惜天堂路                枉費仙真來顯相                             氣天之神來求道                               必先立功把德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建     何況地曹之陰魂      拳拳服膺把道守     </a:t>
            </a:r>
            <a:r>
              <a:rPr lang="zh-TW" altLang="en-US" sz="36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有朝一日</a:t>
            </a:r>
            <a:r>
              <a:rPr lang="zh-TW" altLang="en-US" sz="36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堯舜日  </a:t>
            </a:r>
            <a:r>
              <a:rPr lang="zh-TW" altLang="en-US" sz="36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 兄弟姊妹</a:t>
            </a:r>
            <a:r>
              <a:rPr lang="zh-TW" altLang="en-US" sz="36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樂</a:t>
            </a:r>
            <a:r>
              <a:rPr lang="zh-TW" altLang="en-US" sz="36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無窮    先苦後甘是正路      </a:t>
            </a:r>
            <a:endParaRPr lang="zh-TW" altLang="en-US" sz="36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ea typeface="全真顏體" panose="02010609000101010101" pitchFamily="49" charset="-120"/>
              </a:rPr>
              <a:t> 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   </a:t>
            </a:r>
            <a:endParaRPr lang="zh-TW" altLang="en-US" sz="44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66066" y="123478"/>
            <a:ext cx="709836" cy="477428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>
              <a:solidFill>
                <a:srgbClr val="BD031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366066" cy="5020022"/>
          </a:xfrm>
        </p:spPr>
        <p:txBody>
          <a:bodyPr vert="eaVert"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微軟正黑體" pitchFamily="34" charset="-120"/>
                <a:ea typeface="全真顏體" pitchFamily="49" charset="-120"/>
              </a:rPr>
              <a:t>印光大師簡介</a:t>
            </a:r>
            <a:endParaRPr lang="en-US" altLang="zh-TW" sz="3200" dirty="0">
              <a:solidFill>
                <a:srgbClr val="FFFF00"/>
              </a:solidFill>
              <a:latin typeface="微軟正黑體" pitchFamily="34" charset="-120"/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印光大師</a:t>
            </a:r>
            <a:r>
              <a:rPr lang="zh-TW" altLang="en-US" sz="3200" dirty="0" smtClean="0">
                <a:ea typeface="全真顏體" pitchFamily="49" charset="-120"/>
              </a:rPr>
              <a:t>一八六二</a:t>
            </a:r>
            <a:r>
              <a:rPr lang="zh-TW" altLang="zh-TW" sz="3200" dirty="0" smtClean="0">
                <a:ea typeface="全真顏體" pitchFamily="49" charset="-120"/>
              </a:rPr>
              <a:t>年</a:t>
            </a:r>
            <a:r>
              <a:rPr lang="zh-TW" altLang="en-US" sz="3200" dirty="0" smtClean="0">
                <a:ea typeface="全真顏體" pitchFamily="49" charset="-120"/>
              </a:rPr>
              <a:t>生</a:t>
            </a:r>
            <a:r>
              <a:rPr lang="zh-TW" altLang="en-US" sz="3200" dirty="0">
                <a:ea typeface="全真顏體" pitchFamily="49" charset="-120"/>
              </a:rPr>
              <a:t>，</a:t>
            </a:r>
            <a:r>
              <a:rPr lang="zh-TW" altLang="en-US" sz="3200" dirty="0" smtClean="0">
                <a:ea typeface="全真顏體" pitchFamily="49" charset="-120"/>
              </a:rPr>
              <a:t>一九四零</a:t>
            </a:r>
            <a:r>
              <a:rPr lang="zh-TW" altLang="zh-TW" sz="3200" dirty="0" smtClean="0">
                <a:ea typeface="全真顏體" pitchFamily="49" charset="-120"/>
              </a:rPr>
              <a:t>年</a:t>
            </a:r>
            <a:r>
              <a:rPr lang="zh-TW" altLang="en-US" sz="3200" dirty="0" smtClean="0">
                <a:ea typeface="全真顏體" pitchFamily="49" charset="-120"/>
              </a:rPr>
              <a:t>卒</a:t>
            </a:r>
            <a:r>
              <a:rPr lang="zh-TW" altLang="zh-TW" sz="3200" dirty="0" smtClean="0">
                <a:ea typeface="全真顏體" pitchFamily="49" charset="-120"/>
              </a:rPr>
              <a:t>，</a:t>
            </a:r>
            <a:r>
              <a:rPr lang="zh-TW" altLang="en-US" sz="3200" dirty="0" smtClean="0">
                <a:ea typeface="全真顏體" pitchFamily="49" charset="-120"/>
              </a:rPr>
              <a:t>享年八十歲，</a:t>
            </a:r>
            <a:r>
              <a:rPr lang="zh-TW" altLang="zh-TW" sz="3200" dirty="0" smtClean="0">
                <a:ea typeface="全真顏體" pitchFamily="49" charset="-120"/>
              </a:rPr>
              <a:t>俗名</a:t>
            </a:r>
            <a:r>
              <a:rPr lang="zh-TW" altLang="zh-TW" sz="3200" dirty="0">
                <a:ea typeface="全真顏體" pitchFamily="49" charset="-120"/>
              </a:rPr>
              <a:t>趙紹伊</a:t>
            </a:r>
            <a:r>
              <a:rPr lang="zh-TW" altLang="zh-TW" sz="3200" dirty="0" smtClean="0">
                <a:ea typeface="全真顏體" pitchFamily="49" charset="-120"/>
              </a:rPr>
              <a:t>，法號</a:t>
            </a:r>
            <a:r>
              <a:rPr lang="zh-TW" altLang="zh-TW" sz="3200" dirty="0">
                <a:ea typeface="全真顏體" pitchFamily="49" charset="-120"/>
              </a:rPr>
              <a:t>聖量</a:t>
            </a:r>
            <a:r>
              <a:rPr lang="zh-TW" altLang="zh-TW" sz="3200" dirty="0" smtClean="0">
                <a:ea typeface="全真顏體" pitchFamily="49" charset="-120"/>
              </a:rPr>
              <a:t>，</a:t>
            </a:r>
            <a:r>
              <a:rPr lang="zh-TW" altLang="zh-TW" sz="3200" dirty="0" smtClean="0">
                <a:ea typeface="全真顏體" pitchFamily="49" charset="-120"/>
                <a:hlinkClick r:id="rId2" tooltip="淨土宗"/>
              </a:rPr>
              <a:t>淨土</a:t>
            </a:r>
            <a:r>
              <a:rPr lang="zh-TW" altLang="zh-TW" sz="3200" dirty="0">
                <a:ea typeface="全真顏體" pitchFamily="49" charset="-120"/>
                <a:hlinkClick r:id="rId2" tooltip="淨土宗"/>
              </a:rPr>
              <a:t>宗</a:t>
            </a:r>
            <a:r>
              <a:rPr lang="zh-TW" altLang="zh-TW" sz="3200" dirty="0">
                <a:ea typeface="全真顏體" pitchFamily="49" charset="-120"/>
              </a:rPr>
              <a:t>第十三代祖師</a:t>
            </a:r>
            <a:r>
              <a:rPr lang="zh-TW" altLang="zh-TW" sz="3200" dirty="0" smtClean="0">
                <a:ea typeface="全真顏體" pitchFamily="49" charset="-120"/>
              </a:rPr>
              <a:t>，被</a:t>
            </a:r>
            <a:r>
              <a:rPr lang="zh-TW" altLang="zh-TW" sz="3200" dirty="0">
                <a:ea typeface="全真顏體" pitchFamily="49" charset="-120"/>
              </a:rPr>
              <a:t>尊稱為印光大師</a:t>
            </a:r>
            <a:r>
              <a:rPr lang="zh-TW" altLang="zh-TW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endParaRPr lang="zh-TW" altLang="en-US" sz="27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54" y="421779"/>
            <a:ext cx="3312367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印光大師結緣訓上</a:t>
            </a:r>
            <a:r>
              <a:rPr lang="zh-TW" altLang="en-US" sz="4000" dirty="0" smtClean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說      </a:t>
            </a:r>
            <a:r>
              <a:rPr lang="zh-TW" altLang="en-US" sz="4000" u="sng" dirty="0" smtClean="0">
                <a:solidFill>
                  <a:srgbClr val="FFFF00"/>
                </a:solidFill>
                <a:ea typeface="全真顏體" pitchFamily="49" charset="-120"/>
              </a:rPr>
              <a:t>悔</a:t>
            </a:r>
            <a:r>
              <a:rPr lang="zh-TW" altLang="en-US" sz="4000" dirty="0">
                <a:ea typeface="全真顏體" pitchFamily="49" charset="-120"/>
              </a:rPr>
              <a:t>昔當初甚傷</a:t>
            </a:r>
            <a:r>
              <a:rPr lang="zh-TW" altLang="en-US" sz="4000" dirty="0" smtClean="0">
                <a:ea typeface="全真顏體" pitchFamily="49" charset="-120"/>
              </a:rPr>
              <a:t>嘆                  </a:t>
            </a:r>
            <a:r>
              <a:rPr lang="zh-TW" altLang="en-US" sz="4000" u="sng" dirty="0" smtClean="0">
                <a:solidFill>
                  <a:srgbClr val="FFFF00"/>
                </a:solidFill>
                <a:ea typeface="全真顏體" pitchFamily="49" charset="-120"/>
              </a:rPr>
              <a:t>恨</a:t>
            </a:r>
            <a:r>
              <a:rPr lang="zh-TW" altLang="en-US" sz="4000" dirty="0">
                <a:ea typeface="全真顏體" pitchFamily="49" charset="-120"/>
              </a:rPr>
              <a:t>己德薄未得</a:t>
            </a:r>
            <a:r>
              <a:rPr lang="zh-TW" altLang="en-US" sz="4000" dirty="0" smtClean="0">
                <a:ea typeface="全真顏體" pitchFamily="49" charset="-120"/>
              </a:rPr>
              <a:t>傳                </a:t>
            </a:r>
            <a:r>
              <a:rPr lang="zh-TW" altLang="en-US" sz="4000" u="sng" dirty="0" smtClean="0">
                <a:solidFill>
                  <a:srgbClr val="FFFF00"/>
                </a:solidFill>
                <a:ea typeface="全真顏體" pitchFamily="49" charset="-120"/>
              </a:rPr>
              <a:t>萬</a:t>
            </a:r>
            <a:r>
              <a:rPr lang="zh-TW" altLang="en-US" sz="4000" dirty="0" smtClean="0">
                <a:ea typeface="全真顏體" pitchFamily="49" charset="-120"/>
              </a:rPr>
              <a:t>萬</a:t>
            </a:r>
            <a:r>
              <a:rPr lang="zh-TW" altLang="en-US" sz="4000" dirty="0">
                <a:ea typeface="全真顏體" pitchFamily="49" charset="-120"/>
              </a:rPr>
              <a:t>不可佳景</a:t>
            </a:r>
            <a:r>
              <a:rPr lang="zh-TW" altLang="en-US" sz="4000" dirty="0" smtClean="0">
                <a:ea typeface="全真顏體" pitchFamily="49" charset="-120"/>
              </a:rPr>
              <a:t>錯                 </a:t>
            </a:r>
            <a:r>
              <a:rPr lang="zh-TW" altLang="en-US" sz="4000" u="sng" dirty="0" smtClean="0">
                <a:solidFill>
                  <a:srgbClr val="FFFF00"/>
                </a:solidFill>
                <a:ea typeface="全真顏體" pitchFamily="49" charset="-120"/>
              </a:rPr>
              <a:t>般</a:t>
            </a:r>
            <a:r>
              <a:rPr lang="zh-TW" altLang="en-US" sz="4000" dirty="0">
                <a:ea typeface="全真顏體" pitchFamily="49" charset="-120"/>
              </a:rPr>
              <a:t>般不成傷</a:t>
            </a:r>
            <a:r>
              <a:rPr lang="zh-TW" altLang="en-US" sz="4000" dirty="0" smtClean="0">
                <a:ea typeface="全真顏體" pitchFamily="49" charset="-120"/>
              </a:rPr>
              <a:t>心肝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俺提筆告眾等聽我訴</a:t>
            </a:r>
            <a:r>
              <a:rPr lang="zh-TW" altLang="en-US" sz="4000" dirty="0" smtClean="0">
                <a:ea typeface="全真顏體" pitchFamily="49" charset="-120"/>
              </a:rPr>
              <a:t>言      思想</a:t>
            </a:r>
            <a:r>
              <a:rPr lang="zh-TW" altLang="en-US" sz="4000" dirty="0">
                <a:ea typeface="全真顏體" pitchFamily="49" charset="-120"/>
              </a:rPr>
              <a:t>起當年事珠淚</a:t>
            </a:r>
            <a:r>
              <a:rPr lang="zh-TW" altLang="en-US" sz="4000" dirty="0" smtClean="0">
                <a:ea typeface="全真顏體" pitchFamily="49" charset="-120"/>
              </a:rPr>
              <a:t>漣漣  嘆</a:t>
            </a:r>
            <a:r>
              <a:rPr lang="zh-TW" altLang="en-US" sz="4000" dirty="0">
                <a:ea typeface="全真顏體" pitchFamily="49" charset="-120"/>
              </a:rPr>
              <a:t>世上修行人不知</a:t>
            </a:r>
            <a:r>
              <a:rPr lang="zh-TW" altLang="en-US" sz="4000" dirty="0" smtClean="0">
                <a:ea typeface="全真顏體" pitchFamily="49" charset="-120"/>
              </a:rPr>
              <a:t>真傳  不</a:t>
            </a:r>
            <a:r>
              <a:rPr lang="zh-TW" altLang="en-US" sz="4000" dirty="0">
                <a:ea typeface="全真顏體" pitchFamily="49" charset="-120"/>
              </a:rPr>
              <a:t>由我印光僧心中</a:t>
            </a:r>
            <a:r>
              <a:rPr lang="zh-TW" altLang="en-US" sz="4000" dirty="0" smtClean="0">
                <a:ea typeface="全真顏體" pitchFamily="49" charset="-120"/>
              </a:rPr>
              <a:t>悲嘆             吾</a:t>
            </a:r>
            <a:r>
              <a:rPr lang="zh-TW" altLang="en-US" sz="4000" dirty="0">
                <a:ea typeface="全真顏體" pitchFamily="49" charset="-120"/>
              </a:rPr>
              <a:t>從前亦同眾一樣未</a:t>
            </a:r>
            <a:r>
              <a:rPr lang="zh-TW" altLang="en-US" sz="4000" dirty="0" smtClean="0">
                <a:ea typeface="全真顏體" pitchFamily="49" charset="-120"/>
              </a:rPr>
              <a:t>曉            到</a:t>
            </a:r>
            <a:r>
              <a:rPr lang="zh-TW" altLang="en-US" sz="4000" dirty="0">
                <a:ea typeface="全真顏體" pitchFamily="49" charset="-120"/>
              </a:rPr>
              <a:t>現在明白了後悔晚</a:t>
            </a:r>
            <a:r>
              <a:rPr lang="zh-TW" altLang="en-US" sz="4000" dirty="0" smtClean="0">
                <a:ea typeface="全真顏體" pitchFamily="49" charset="-120"/>
              </a:rPr>
              <a:t>焉           今</a:t>
            </a:r>
            <a:r>
              <a:rPr lang="zh-TW" altLang="en-US" sz="4000" dirty="0">
                <a:ea typeface="全真顏體" pitchFamily="49" charset="-120"/>
              </a:rPr>
              <a:t>承蒙活佛師助俺</a:t>
            </a:r>
            <a:r>
              <a:rPr lang="zh-TW" altLang="en-US" sz="4000" dirty="0" smtClean="0">
                <a:ea typeface="全真顏體" pitchFamily="49" charset="-120"/>
              </a:rPr>
              <a:t>批判如</a:t>
            </a:r>
            <a:r>
              <a:rPr lang="zh-TW" altLang="en-US" sz="4000" b="1" dirty="0">
                <a:ea typeface="全真顏體" pitchFamily="49" charset="-120"/>
              </a:rPr>
              <a:t>若是不助</a:t>
            </a:r>
            <a:r>
              <a:rPr lang="zh-TW" altLang="en-US" sz="4000" dirty="0">
                <a:ea typeface="全真顏體" pitchFamily="49" charset="-120"/>
              </a:rPr>
              <a:t>俺難示訓</a:t>
            </a:r>
            <a:r>
              <a:rPr lang="zh-TW" altLang="en-US" sz="4000" dirty="0" smtClean="0">
                <a:ea typeface="全真顏體" pitchFamily="49" charset="-120"/>
              </a:rPr>
              <a:t>篇只</a:t>
            </a:r>
            <a:r>
              <a:rPr lang="zh-TW" altLang="en-US" sz="4000" dirty="0">
                <a:ea typeface="全真顏體" pitchFamily="49" charset="-120"/>
              </a:rPr>
              <a:t>因為未得道理天難</a:t>
            </a:r>
            <a:r>
              <a:rPr lang="zh-TW" altLang="en-US" sz="4000" dirty="0" smtClean="0">
                <a:ea typeface="全真顏體" pitchFamily="49" charset="-120"/>
              </a:rPr>
              <a:t>返雖</a:t>
            </a:r>
            <a:r>
              <a:rPr lang="zh-TW" altLang="en-US" sz="4000" dirty="0">
                <a:ea typeface="全真顏體" pitchFamily="49" charset="-120"/>
              </a:rPr>
              <a:t>行善只落個氣天大仙</a:t>
            </a:r>
          </a:p>
          <a:p>
            <a:endParaRPr lang="zh-TW" altLang="en-US" sz="36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05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58416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ea typeface="全真顏體" pitchFamily="49" charset="-120"/>
              </a:rPr>
              <a:t>吾一生本來是心存</a:t>
            </a:r>
            <a:r>
              <a:rPr lang="zh-TW" altLang="en-US" sz="4000" dirty="0" smtClean="0">
                <a:ea typeface="全真顏體" pitchFamily="49" charset="-120"/>
              </a:rPr>
              <a:t>慈善看破</a:t>
            </a:r>
            <a:r>
              <a:rPr lang="zh-TW" altLang="en-US" sz="4000" dirty="0">
                <a:ea typeface="全真顏體" pitchFamily="49" charset="-120"/>
              </a:rPr>
              <a:t>了塵世界入了岩</a:t>
            </a:r>
            <a:r>
              <a:rPr lang="zh-TW" altLang="en-US" sz="4000" dirty="0" smtClean="0">
                <a:ea typeface="全真顏體" pitchFamily="49" charset="-120"/>
              </a:rPr>
              <a:t>山居住</a:t>
            </a:r>
            <a:r>
              <a:rPr lang="zh-TW" altLang="en-US" sz="4000" dirty="0">
                <a:ea typeface="全真顏體" pitchFamily="49" charset="-120"/>
              </a:rPr>
              <a:t>在岩山上苦修苦煉                                                             吾乃是心堅決不願戀</a:t>
            </a:r>
            <a:r>
              <a:rPr lang="zh-TW" altLang="en-US" sz="4000" dirty="0" smtClean="0">
                <a:ea typeface="全真顏體" pitchFamily="49" charset="-120"/>
              </a:rPr>
              <a:t>凡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不料</a:t>
            </a:r>
            <a:r>
              <a:rPr lang="zh-TW" altLang="en-US" sz="4000" dirty="0">
                <a:ea typeface="全真顏體" pitchFamily="49" charset="-120"/>
              </a:rPr>
              <a:t>是大限至六道未脫    辰龍年歸空去只達氣</a:t>
            </a:r>
            <a:r>
              <a:rPr lang="zh-TW" altLang="en-US" sz="4000" dirty="0" smtClean="0">
                <a:ea typeface="全真顏體" pitchFamily="49" charset="-120"/>
              </a:rPr>
              <a:t>天恨</a:t>
            </a:r>
            <a:r>
              <a:rPr lang="zh-TW" altLang="en-US" sz="4000" dirty="0">
                <a:ea typeface="全真顏體" pitchFamily="49" charset="-120"/>
              </a:rPr>
              <a:t>從前盲修煉不明真道          不明曉真淨土即是玄</a:t>
            </a:r>
            <a:r>
              <a:rPr lang="zh-TW" altLang="en-US" sz="4000" dirty="0" smtClean="0">
                <a:ea typeface="全真顏體" pitchFamily="49" charset="-120"/>
              </a:rPr>
              <a:t>關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雖然</a:t>
            </a:r>
            <a:r>
              <a:rPr lang="zh-TW" altLang="en-US" sz="4000" dirty="0">
                <a:ea typeface="全真顏體" pitchFamily="49" charset="-120"/>
              </a:rPr>
              <a:t>我守至靜不明至理看起來未明透性理</a:t>
            </a:r>
            <a:r>
              <a:rPr lang="zh-TW" altLang="en-US" sz="4000" dirty="0" smtClean="0">
                <a:ea typeface="全真顏體" pitchFamily="49" charset="-120"/>
              </a:rPr>
              <a:t>根源吾</a:t>
            </a:r>
            <a:r>
              <a:rPr lang="zh-TW" altLang="en-US" sz="4000" dirty="0">
                <a:ea typeface="全真顏體" pitchFamily="49" charset="-120"/>
              </a:rPr>
              <a:t>在世心好善弟子信仰學吾者日繼夜誦唸經</a:t>
            </a:r>
            <a:r>
              <a:rPr lang="zh-TW" altLang="en-US" sz="4000" dirty="0" smtClean="0">
                <a:ea typeface="全真顏體" pitchFamily="49" charset="-120"/>
              </a:rPr>
              <a:t>篇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都</a:t>
            </a:r>
            <a:r>
              <a:rPr lang="zh-TW" altLang="en-US" sz="4000" dirty="0">
                <a:ea typeface="全真顏體" pitchFamily="49" charset="-120"/>
              </a:rPr>
              <a:t>以為唸經文死生能脫那曉得淨土法難脫循環</a:t>
            </a:r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8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400" dirty="0">
                <a:ea typeface="全真顏體" pitchFamily="49" charset="-120"/>
              </a:rPr>
              <a:t>要明白現已至白陽</a:t>
            </a:r>
            <a:r>
              <a:rPr lang="zh-TW" altLang="en-US" sz="3400" dirty="0" smtClean="0">
                <a:ea typeface="全真顏體" pitchFamily="49" charset="-120"/>
              </a:rPr>
              <a:t>應運                                       天時</a:t>
            </a:r>
            <a:r>
              <a:rPr lang="zh-TW" altLang="en-US" sz="3400" dirty="0">
                <a:ea typeface="全真顏體" pitchFamily="49" charset="-120"/>
              </a:rPr>
              <a:t>轉彌勒佛掌了天</a:t>
            </a:r>
            <a:r>
              <a:rPr lang="zh-TW" altLang="en-US" sz="3400" dirty="0" smtClean="0">
                <a:ea typeface="全真顏體" pitchFamily="49" charset="-120"/>
              </a:rPr>
              <a:t>盤            吾</a:t>
            </a:r>
            <a:r>
              <a:rPr lang="zh-TW" altLang="en-US" sz="3400" dirty="0">
                <a:ea typeface="全真顏體" pitchFamily="49" charset="-120"/>
              </a:rPr>
              <a:t>所行紅陽法已成</a:t>
            </a:r>
            <a:r>
              <a:rPr lang="zh-TW" altLang="en-US" sz="3400" dirty="0" smtClean="0">
                <a:ea typeface="全真顏體" pitchFamily="49" charset="-120"/>
              </a:rPr>
              <a:t>過去              終日</a:t>
            </a:r>
            <a:r>
              <a:rPr lang="zh-TW" altLang="en-US" sz="3400" dirty="0">
                <a:ea typeface="全真顏體" pitchFamily="49" charset="-120"/>
              </a:rPr>
              <a:t>裡唸經篇六道脫</a:t>
            </a:r>
            <a:r>
              <a:rPr lang="zh-TW" altLang="en-US" sz="3400" dirty="0" smtClean="0">
                <a:ea typeface="全真顏體" pitchFamily="49" charset="-120"/>
              </a:rPr>
              <a:t>難</a:t>
            </a:r>
            <a:endParaRPr lang="en-US" altLang="zh-TW" sz="3400" dirty="0" smtClean="0">
              <a:ea typeface="全真顏體" pitchFamily="49" charset="-120"/>
            </a:endParaRPr>
          </a:p>
          <a:p>
            <a:r>
              <a:rPr lang="zh-TW" altLang="en-US" sz="3400" dirty="0" smtClean="0">
                <a:ea typeface="全真顏體" pitchFamily="49" charset="-120"/>
              </a:rPr>
              <a:t>生</a:t>
            </a:r>
            <a:r>
              <a:rPr lang="zh-TW" altLang="en-US" sz="3400" dirty="0">
                <a:ea typeface="全真顏體" pitchFamily="49" charset="-120"/>
              </a:rPr>
              <a:t>而死死而生循環</a:t>
            </a:r>
            <a:r>
              <a:rPr lang="zh-TW" altLang="en-US" sz="3400" dirty="0" smtClean="0">
                <a:ea typeface="全真顏體" pitchFamily="49" charset="-120"/>
              </a:rPr>
              <a:t>不息                                            四</a:t>
            </a:r>
            <a:r>
              <a:rPr lang="zh-TW" altLang="en-US" sz="3400" dirty="0">
                <a:ea typeface="全真顏體" pitchFamily="49" charset="-120"/>
              </a:rPr>
              <a:t>生內六道中變化</a:t>
            </a:r>
            <a:r>
              <a:rPr lang="zh-TW" altLang="en-US" sz="3400" dirty="0" smtClean="0">
                <a:ea typeface="全真顏體" pitchFamily="49" charset="-120"/>
              </a:rPr>
              <a:t>萬般幸虧</a:t>
            </a:r>
            <a:r>
              <a:rPr lang="zh-TW" altLang="en-US" sz="3400" dirty="0">
                <a:ea typeface="全真顏體" pitchFamily="49" charset="-120"/>
              </a:rPr>
              <a:t>吾</a:t>
            </a:r>
            <a:r>
              <a:rPr lang="zh-TW" altLang="en-US" sz="3400" dirty="0" smtClean="0">
                <a:ea typeface="全真顏體" pitchFamily="49" charset="-120"/>
              </a:rPr>
              <a:t>在世上未曾作惡所以</a:t>
            </a:r>
            <a:r>
              <a:rPr lang="zh-TW" altLang="en-US" sz="3400" dirty="0">
                <a:ea typeface="全真顏體" pitchFamily="49" charset="-120"/>
              </a:rPr>
              <a:t>我臨終時</a:t>
            </a:r>
            <a:r>
              <a:rPr lang="zh-TW" altLang="en-US" sz="3400" dirty="0" smtClean="0">
                <a:ea typeface="全真顏體" pitchFamily="49" charset="-120"/>
              </a:rPr>
              <a:t>笑容滿面</a:t>
            </a:r>
            <a:endParaRPr lang="en-US" altLang="zh-TW" sz="3400" dirty="0" smtClean="0">
              <a:ea typeface="全真顏體" pitchFamily="49" charset="-120"/>
            </a:endParaRPr>
          </a:p>
          <a:p>
            <a:r>
              <a:rPr lang="zh-TW" altLang="en-US" sz="3400" dirty="0" smtClean="0">
                <a:ea typeface="全真顏體" pitchFamily="49" charset="-120"/>
              </a:rPr>
              <a:t>眾</a:t>
            </a:r>
            <a:r>
              <a:rPr lang="zh-TW" altLang="en-US" sz="3400" dirty="0">
                <a:ea typeface="全真顏體" pitchFamily="49" charset="-120"/>
              </a:rPr>
              <a:t>弟子以為我功圓果</a:t>
            </a:r>
            <a:r>
              <a:rPr lang="zh-TW" altLang="en-US" sz="3400" dirty="0" smtClean="0">
                <a:ea typeface="全真顏體" pitchFamily="49" charset="-120"/>
              </a:rPr>
              <a:t>滿              那</a:t>
            </a:r>
            <a:r>
              <a:rPr lang="zh-TW" altLang="en-US" sz="3400" dirty="0">
                <a:ea typeface="全真顏體" pitchFamily="49" charset="-120"/>
              </a:rPr>
              <a:t>知道無憑據難返理</a:t>
            </a:r>
            <a:r>
              <a:rPr lang="zh-TW" altLang="en-US" sz="3400" dirty="0" smtClean="0">
                <a:ea typeface="全真顏體" pitchFamily="49" charset="-120"/>
              </a:rPr>
              <a:t>天                                       只</a:t>
            </a:r>
            <a:r>
              <a:rPr lang="zh-TW" altLang="en-US" sz="3400" dirty="0">
                <a:ea typeface="全真顏體" pitchFamily="49" charset="-120"/>
              </a:rPr>
              <a:t>因是氣數至白陽暗</a:t>
            </a:r>
            <a:r>
              <a:rPr lang="zh-TW" altLang="en-US" sz="3400" dirty="0" smtClean="0">
                <a:ea typeface="全真顏體" pitchFamily="49" charset="-120"/>
              </a:rPr>
              <a:t>轉劫</a:t>
            </a:r>
            <a:r>
              <a:rPr lang="zh-TW" altLang="en-US" sz="3400" dirty="0">
                <a:ea typeface="全真顏體" pitchFamily="49" charset="-120"/>
              </a:rPr>
              <a:t>收惡道拯善玉石</a:t>
            </a:r>
            <a:r>
              <a:rPr lang="zh-TW" altLang="en-US" sz="3600" dirty="0">
                <a:ea typeface="全真顏體" pitchFamily="49" charset="-120"/>
              </a:rPr>
              <a:t>分班</a:t>
            </a:r>
            <a:endParaRPr lang="zh-TW" altLang="en-US" sz="36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62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代代相傳的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道統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山西省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佛寺碑文        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母定</a:t>
            </a:r>
            <a:r>
              <a:rPr lang="zh-TW" altLang="en-US" sz="4000" dirty="0">
                <a:ea typeface="全真顏體" panose="02010609000101010101" pitchFamily="49" charset="-120"/>
              </a:rPr>
              <a:t>三陽渡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原人                         復</a:t>
            </a:r>
            <a:r>
              <a:rPr lang="zh-TW" altLang="en-US" sz="4000" dirty="0">
                <a:ea typeface="全真顏體" panose="02010609000101010101" pitchFamily="49" charset="-120"/>
              </a:rPr>
              <a:t>始羲皇降道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源                 臨</a:t>
            </a:r>
            <a:r>
              <a:rPr lang="zh-TW" altLang="en-US" sz="4000" dirty="0">
                <a:ea typeface="全真顏體" panose="02010609000101010101" pitchFamily="49" charset="-120"/>
              </a:rPr>
              <a:t>初太公闡聖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王                  泰來</a:t>
            </a:r>
            <a:r>
              <a:rPr lang="zh-TW" altLang="en-US" sz="4000" dirty="0">
                <a:ea typeface="全真顏體" panose="02010609000101010101" pitchFamily="49" charset="-120"/>
              </a:rPr>
              <a:t>天真辦收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圓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黃河決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堤時現碑文</a:t>
            </a: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弓</a:t>
            </a:r>
            <a:r>
              <a:rPr lang="zh-TW" altLang="en-US" sz="4000" dirty="0">
                <a:ea typeface="全真顏體" panose="02010609000101010101" pitchFamily="49" charset="-120"/>
              </a:rPr>
              <a:t>長應運領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天命                              口傳</a:t>
            </a:r>
            <a:r>
              <a:rPr lang="zh-TW" altLang="en-US" sz="4000" dirty="0">
                <a:ea typeface="全真顏體" panose="02010609000101010101" pitchFamily="49" charset="-120"/>
              </a:rPr>
              <a:t>心印宏真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道                    自</a:t>
            </a:r>
            <a:r>
              <a:rPr lang="zh-TW" altLang="en-US" sz="4000" dirty="0">
                <a:ea typeface="全真顏體" panose="02010609000101010101" pitchFamily="49" charset="-120"/>
              </a:rPr>
              <a:t>子至未已八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會                                日月如梭</a:t>
            </a:r>
            <a:r>
              <a:rPr lang="zh-TW" altLang="en-US" sz="4000" dirty="0">
                <a:ea typeface="全真顏體" panose="02010609000101010101" pitchFamily="49" charset="-120"/>
              </a:rPr>
              <a:t>不止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停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人</a:t>
            </a:r>
            <a:r>
              <a:rPr lang="zh-TW" altLang="en-US" sz="4000" dirty="0">
                <a:ea typeface="全真顏體" panose="02010609000101010101" pitchFamily="49" charset="-120"/>
              </a:rPr>
              <a:t>雖圓寂道猶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存                 子系</a:t>
            </a:r>
            <a:r>
              <a:rPr lang="zh-TW" altLang="en-US" sz="4000" dirty="0">
                <a:ea typeface="全真顏體" panose="02010609000101010101" pitchFamily="49" charset="-120"/>
              </a:rPr>
              <a:t>太陰繼承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接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ea typeface="全真顏體" pitchFamily="49" charset="-120"/>
              </a:rPr>
              <a:t>諸佛子俱奉命倒裝</a:t>
            </a:r>
            <a:r>
              <a:rPr lang="zh-TW" altLang="en-US" sz="3400" dirty="0" smtClean="0">
                <a:ea typeface="全真顏體" pitchFamily="49" charset="-120"/>
              </a:rPr>
              <a:t>下世         闡</a:t>
            </a:r>
            <a:r>
              <a:rPr lang="zh-TW" altLang="en-US" sz="3400" dirty="0">
                <a:ea typeface="全真顏體" pitchFamily="49" charset="-120"/>
              </a:rPr>
              <a:t>大道渡原人協助收</a:t>
            </a:r>
            <a:r>
              <a:rPr lang="zh-TW" altLang="en-US" sz="3400" dirty="0" smtClean="0">
                <a:ea typeface="全真顏體" pitchFamily="49" charset="-120"/>
              </a:rPr>
              <a:t>圓  想起</a:t>
            </a:r>
            <a:r>
              <a:rPr lang="zh-TW" altLang="en-US" sz="3400" dirty="0">
                <a:ea typeface="全真顏體" pitchFamily="49" charset="-120"/>
              </a:rPr>
              <a:t>吾在世上未求真</a:t>
            </a:r>
            <a:r>
              <a:rPr lang="zh-TW" altLang="en-US" sz="3400" dirty="0" smtClean="0">
                <a:ea typeface="全真顏體" pitchFamily="49" charset="-120"/>
              </a:rPr>
              <a:t>道失誤</a:t>
            </a:r>
            <a:r>
              <a:rPr lang="zh-TW" altLang="en-US" sz="3400" dirty="0">
                <a:ea typeface="全真顏體" pitchFamily="49" charset="-120"/>
              </a:rPr>
              <a:t>了此良緣悔恨萬般</a:t>
            </a:r>
          </a:p>
          <a:p>
            <a:r>
              <a:rPr lang="zh-TW" altLang="en-US" sz="3400" dirty="0">
                <a:ea typeface="全真顏體" pitchFamily="49" charset="-120"/>
              </a:rPr>
              <a:t>到如今雖知曉天道</a:t>
            </a:r>
            <a:r>
              <a:rPr lang="zh-TW" altLang="en-US" sz="3400" dirty="0" smtClean="0">
                <a:ea typeface="全真顏體" pitchFamily="49" charset="-120"/>
              </a:rPr>
              <a:t>寶貴無色</a:t>
            </a:r>
            <a:r>
              <a:rPr lang="zh-TW" altLang="en-US" sz="3400" dirty="0">
                <a:ea typeface="全真顏體" pitchFamily="49" charset="-120"/>
              </a:rPr>
              <a:t>身想求道實在</a:t>
            </a:r>
            <a:r>
              <a:rPr lang="zh-TW" altLang="en-US" sz="3400" dirty="0" smtClean="0">
                <a:ea typeface="全真顏體" pitchFamily="49" charset="-120"/>
              </a:rPr>
              <a:t>困難雖然</a:t>
            </a:r>
            <a:r>
              <a:rPr lang="zh-TW" altLang="en-US" sz="3400" dirty="0">
                <a:ea typeface="全真顏體" pitchFamily="49" charset="-120"/>
              </a:rPr>
              <a:t>是氣天仙亦可求</a:t>
            </a:r>
            <a:r>
              <a:rPr lang="zh-TW" altLang="en-US" sz="3400" dirty="0" smtClean="0">
                <a:ea typeface="全真顏體" pitchFamily="49" charset="-120"/>
              </a:rPr>
              <a:t>道無奈</a:t>
            </a:r>
            <a:r>
              <a:rPr lang="zh-TW" altLang="en-US" sz="3400" dirty="0">
                <a:ea typeface="全真顏體" pitchFamily="49" charset="-120"/>
              </a:rPr>
              <a:t>我功德小難聞真傳</a:t>
            </a:r>
          </a:p>
          <a:p>
            <a:r>
              <a:rPr lang="zh-TW" altLang="en-US" sz="3400" dirty="0">
                <a:ea typeface="全真顏體" pitchFamily="49" charset="-120"/>
              </a:rPr>
              <a:t>但願我眾弟子勤加</a:t>
            </a:r>
            <a:r>
              <a:rPr lang="zh-TW" altLang="en-US" sz="3400" dirty="0" smtClean="0">
                <a:ea typeface="全真顏體" pitchFamily="49" charset="-120"/>
              </a:rPr>
              <a:t>修煉我</a:t>
            </a:r>
            <a:r>
              <a:rPr lang="zh-TW" altLang="en-US" sz="3400" dirty="0">
                <a:ea typeface="全真顏體" pitchFamily="49" charset="-120"/>
              </a:rPr>
              <a:t>或者還可以把光來</a:t>
            </a:r>
            <a:r>
              <a:rPr lang="zh-TW" altLang="en-US" sz="3400" dirty="0" smtClean="0">
                <a:ea typeface="全真顏體" pitchFamily="49" charset="-120"/>
              </a:rPr>
              <a:t>沾為</a:t>
            </a:r>
            <a:r>
              <a:rPr lang="zh-TW" altLang="en-US" sz="3400" dirty="0">
                <a:ea typeface="全真顏體" pitchFamily="49" charset="-120"/>
              </a:rPr>
              <a:t>何故氣天仙尚要求</a:t>
            </a:r>
            <a:r>
              <a:rPr lang="zh-TW" altLang="en-US" sz="3400" dirty="0" smtClean="0">
                <a:ea typeface="全真顏體" pitchFamily="49" charset="-120"/>
              </a:rPr>
              <a:t>道只</a:t>
            </a:r>
            <a:r>
              <a:rPr lang="zh-TW" altLang="en-US" sz="3400" dirty="0">
                <a:ea typeface="全真顏體" pitchFamily="49" charset="-120"/>
              </a:rPr>
              <a:t>因為延康劫將臨目前</a:t>
            </a:r>
            <a:endParaRPr lang="zh-TW" altLang="en-US" sz="34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31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400" dirty="0">
                <a:ea typeface="全真顏體" pitchFamily="49" charset="-120"/>
              </a:rPr>
              <a:t>到那時日月星亦難躲</a:t>
            </a:r>
            <a:r>
              <a:rPr lang="zh-TW" altLang="en-US" sz="3400" dirty="0" smtClean="0">
                <a:ea typeface="全真顏體" pitchFamily="49" charset="-120"/>
              </a:rPr>
              <a:t>脫  何況</a:t>
            </a:r>
            <a:r>
              <a:rPr lang="zh-TW" altLang="en-US" sz="3400" dirty="0">
                <a:ea typeface="全真顏體" pitchFamily="49" charset="-120"/>
              </a:rPr>
              <a:t>吾是氣天區區小</a:t>
            </a:r>
            <a:r>
              <a:rPr lang="zh-TW" altLang="en-US" sz="3400" dirty="0" smtClean="0">
                <a:ea typeface="全真顏體" pitchFamily="49" charset="-120"/>
              </a:rPr>
              <a:t>仙吾</a:t>
            </a:r>
            <a:r>
              <a:rPr lang="zh-TW" altLang="en-US" sz="3400" dirty="0">
                <a:ea typeface="全真顏體" pitchFamily="49" charset="-120"/>
              </a:rPr>
              <a:t>今日到法壇忠言相</a:t>
            </a:r>
            <a:r>
              <a:rPr lang="zh-TW" altLang="en-US" sz="3400" dirty="0" smtClean="0">
                <a:ea typeface="全真顏體" pitchFamily="49" charset="-120"/>
              </a:rPr>
              <a:t>告勸</a:t>
            </a:r>
            <a:r>
              <a:rPr lang="zh-TW" altLang="en-US" sz="3400" dirty="0">
                <a:ea typeface="全真顏體" pitchFamily="49" charset="-120"/>
              </a:rPr>
              <a:t>吾徒莫猶豫速奔陽關</a:t>
            </a:r>
          </a:p>
          <a:p>
            <a:r>
              <a:rPr lang="zh-TW" altLang="en-US" sz="3400" dirty="0">
                <a:ea typeface="全真顏體" pitchFamily="49" charset="-120"/>
              </a:rPr>
              <a:t>還有那未求道諸眾</a:t>
            </a:r>
            <a:r>
              <a:rPr lang="zh-TW" altLang="en-US" sz="3400" dirty="0" smtClean="0">
                <a:ea typeface="全真顏體" pitchFamily="49" charset="-120"/>
              </a:rPr>
              <a:t>弟子望</a:t>
            </a:r>
            <a:r>
              <a:rPr lang="zh-TW" altLang="en-US" sz="3400" dirty="0">
                <a:ea typeface="全真顏體" pitchFamily="49" charset="-120"/>
              </a:rPr>
              <a:t>求道諸弟子前去</a:t>
            </a:r>
            <a:r>
              <a:rPr lang="zh-TW" altLang="en-US" sz="3400" dirty="0" smtClean="0">
                <a:ea typeface="全真顏體" pitchFamily="49" charset="-120"/>
              </a:rPr>
              <a:t>宣言勸</a:t>
            </a:r>
            <a:r>
              <a:rPr lang="zh-TW" altLang="en-US" sz="3400" dirty="0">
                <a:ea typeface="全真顏體" pitchFamily="49" charset="-120"/>
              </a:rPr>
              <a:t>他們早日裡求道</a:t>
            </a:r>
            <a:r>
              <a:rPr lang="zh-TW" altLang="en-US" sz="3400" dirty="0" smtClean="0">
                <a:ea typeface="全真顏體" pitchFamily="49" charset="-120"/>
              </a:rPr>
              <a:t>拜師我</a:t>
            </a:r>
            <a:r>
              <a:rPr lang="zh-TW" altLang="en-US" sz="3400" dirty="0">
                <a:ea typeface="全真顏體" pitchFamily="49" charset="-120"/>
              </a:rPr>
              <a:t>亦可在氣天心中安然</a:t>
            </a:r>
          </a:p>
          <a:p>
            <a:r>
              <a:rPr lang="zh-TW" altLang="en-US" sz="3400" dirty="0">
                <a:ea typeface="全真顏體" pitchFamily="49" charset="-120"/>
              </a:rPr>
              <a:t>將來吾眾弟子稍能</a:t>
            </a:r>
            <a:r>
              <a:rPr lang="zh-TW" altLang="en-US" sz="3400" dirty="0" smtClean="0">
                <a:ea typeface="全真顏體" pitchFamily="49" charset="-120"/>
              </a:rPr>
              <a:t>進步或</a:t>
            </a:r>
            <a:r>
              <a:rPr lang="zh-TW" altLang="en-US" sz="3400" dirty="0">
                <a:ea typeface="全真顏體" pitchFamily="49" charset="-120"/>
              </a:rPr>
              <a:t>可以感動了上帝恩</a:t>
            </a:r>
            <a:r>
              <a:rPr lang="zh-TW" altLang="en-US" sz="3400" dirty="0" smtClean="0">
                <a:ea typeface="全真顏體" pitchFamily="49" charset="-120"/>
              </a:rPr>
              <a:t>寬要</a:t>
            </a:r>
            <a:r>
              <a:rPr lang="zh-TW" altLang="en-US" sz="3400" dirty="0">
                <a:ea typeface="全真顏體" pitchFamily="49" charset="-120"/>
              </a:rPr>
              <a:t>明白得三寶始能明</a:t>
            </a:r>
            <a:r>
              <a:rPr lang="zh-TW" altLang="en-US" sz="3400" dirty="0" smtClean="0">
                <a:ea typeface="全真顏體" pitchFamily="49" charset="-120"/>
              </a:rPr>
              <a:t>性明</a:t>
            </a:r>
            <a:r>
              <a:rPr lang="zh-TW" altLang="en-US" sz="3400" dirty="0">
                <a:ea typeface="全真顏體" pitchFamily="49" charset="-120"/>
              </a:rPr>
              <a:t>了性才能夠成為佛仙</a:t>
            </a:r>
            <a:endParaRPr lang="zh-TW" altLang="en-US" sz="34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22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400" dirty="0">
                <a:ea typeface="全真顏體" pitchFamily="49" charset="-120"/>
              </a:rPr>
              <a:t>大道理雖然是無形無</a:t>
            </a:r>
            <a:r>
              <a:rPr lang="zh-TW" altLang="en-US" sz="3400" dirty="0" smtClean="0">
                <a:ea typeface="全真顏體" pitchFamily="49" charset="-120"/>
              </a:rPr>
              <a:t>象內</a:t>
            </a:r>
            <a:r>
              <a:rPr lang="zh-TW" altLang="en-US" sz="3400" dirty="0">
                <a:ea typeface="全真顏體" pitchFamily="49" charset="-120"/>
              </a:rPr>
              <a:t>包羅乾與坤化育</a:t>
            </a:r>
            <a:r>
              <a:rPr lang="zh-TW" altLang="en-US" sz="3400" dirty="0" smtClean="0">
                <a:ea typeface="全真顏體" pitchFamily="49" charset="-120"/>
              </a:rPr>
              <a:t>萬端吾在世</a:t>
            </a:r>
            <a:r>
              <a:rPr lang="zh-TW" altLang="en-US" sz="3400" dirty="0">
                <a:ea typeface="全真顏體" pitchFamily="49" charset="-120"/>
              </a:rPr>
              <a:t>亦曉得真理</a:t>
            </a:r>
            <a:r>
              <a:rPr lang="zh-TW" altLang="en-US" sz="3400" dirty="0" smtClean="0">
                <a:ea typeface="全真顏體" pitchFamily="49" charset="-120"/>
              </a:rPr>
              <a:t>大道不過</a:t>
            </a:r>
            <a:r>
              <a:rPr lang="zh-TW" altLang="en-US" sz="3400" dirty="0">
                <a:ea typeface="全真顏體" pitchFamily="49" charset="-120"/>
              </a:rPr>
              <a:t>是未得點亦屬枉然</a:t>
            </a:r>
          </a:p>
          <a:p>
            <a:r>
              <a:rPr lang="zh-TW" altLang="en-US" sz="3400" dirty="0">
                <a:ea typeface="全真顏體" pitchFamily="49" charset="-120"/>
              </a:rPr>
              <a:t>自以為誦經篇最為</a:t>
            </a:r>
            <a:r>
              <a:rPr lang="zh-TW" altLang="en-US" sz="3400" dirty="0" smtClean="0">
                <a:ea typeface="全真顏體" pitchFamily="49" charset="-120"/>
              </a:rPr>
              <a:t>高尚那</a:t>
            </a:r>
            <a:r>
              <a:rPr lang="zh-TW" altLang="en-US" sz="3400" dirty="0">
                <a:ea typeface="全真顏體" pitchFamily="49" charset="-120"/>
              </a:rPr>
              <a:t>曉得有形者盡是</a:t>
            </a:r>
            <a:r>
              <a:rPr lang="zh-TW" altLang="en-US" sz="3400" dirty="0" smtClean="0">
                <a:ea typeface="全真顏體" pitchFamily="49" charset="-120"/>
              </a:rPr>
              <a:t>虛幻吾</a:t>
            </a:r>
            <a:r>
              <a:rPr lang="zh-TW" altLang="en-US" sz="3400" dirty="0">
                <a:ea typeface="全真顏體" pitchFamily="49" charset="-120"/>
              </a:rPr>
              <a:t>還望未求道眾位</a:t>
            </a:r>
            <a:r>
              <a:rPr lang="zh-TW" altLang="en-US" sz="3400" dirty="0" smtClean="0">
                <a:ea typeface="全真顏體" pitchFamily="49" charset="-120"/>
              </a:rPr>
              <a:t>弟子再不</a:t>
            </a:r>
            <a:r>
              <a:rPr lang="zh-TW" altLang="en-US" sz="3400" dirty="0">
                <a:ea typeface="全真顏體" pitchFamily="49" charset="-120"/>
              </a:rPr>
              <a:t>要仍舊是坐井觀天</a:t>
            </a:r>
          </a:p>
          <a:p>
            <a:r>
              <a:rPr lang="zh-TW" altLang="en-US" sz="3400" dirty="0">
                <a:ea typeface="全真顏體" pitchFamily="49" charset="-120"/>
              </a:rPr>
              <a:t>若然是再不肯</a:t>
            </a:r>
            <a:r>
              <a:rPr lang="zh-TW" altLang="en-US" sz="3400" dirty="0" smtClean="0">
                <a:ea typeface="全真顏體" pitchFamily="49" charset="-120"/>
              </a:rPr>
              <a:t>回心轉意恐怕</a:t>
            </a:r>
            <a:r>
              <a:rPr lang="zh-TW" altLang="en-US" sz="3400" dirty="0">
                <a:ea typeface="全真顏體" pitchFamily="49" charset="-120"/>
              </a:rPr>
              <a:t>你到那時想求亦</a:t>
            </a:r>
            <a:r>
              <a:rPr lang="zh-TW" altLang="en-US" sz="3400" dirty="0" smtClean="0">
                <a:ea typeface="全真顏體" pitchFamily="49" charset="-120"/>
              </a:rPr>
              <a:t>難雖然</a:t>
            </a:r>
            <a:r>
              <a:rPr lang="zh-TW" altLang="en-US" sz="3400" dirty="0">
                <a:ea typeface="全真顏體" pitchFamily="49" charset="-120"/>
              </a:rPr>
              <a:t>是修淨土亦是一</a:t>
            </a:r>
            <a:r>
              <a:rPr lang="zh-TW" altLang="en-US" sz="3400" dirty="0" smtClean="0">
                <a:ea typeface="全真顏體" pitchFamily="49" charset="-120"/>
              </a:rPr>
              <a:t>法真</a:t>
            </a:r>
            <a:r>
              <a:rPr lang="zh-TW" altLang="en-US" sz="3400" dirty="0">
                <a:ea typeface="全真顏體" pitchFamily="49" charset="-120"/>
              </a:rPr>
              <a:t>淨土決不是誦唸經篇</a:t>
            </a:r>
            <a:endParaRPr lang="zh-TW" altLang="en-US" sz="34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24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400" dirty="0">
                <a:ea typeface="全真顏體" pitchFamily="49" charset="-120"/>
              </a:rPr>
              <a:t>若能夠求天道即可明</a:t>
            </a:r>
            <a:r>
              <a:rPr lang="zh-TW" altLang="en-US" sz="3400" dirty="0" smtClean="0">
                <a:ea typeface="全真顏體" pitchFamily="49" charset="-120"/>
              </a:rPr>
              <a:t>曉明</a:t>
            </a:r>
            <a:r>
              <a:rPr lang="zh-TW" altLang="en-US" sz="3400" dirty="0">
                <a:ea typeface="全真顏體" pitchFamily="49" charset="-120"/>
              </a:rPr>
              <a:t>師指豁然明一切</a:t>
            </a:r>
            <a:r>
              <a:rPr lang="zh-TW" altLang="en-US" sz="3400" dirty="0" smtClean="0">
                <a:ea typeface="全真顏體" pitchFamily="49" charset="-120"/>
              </a:rPr>
              <a:t>了然真</a:t>
            </a:r>
            <a:r>
              <a:rPr lang="zh-TW" altLang="en-US" sz="3400" dirty="0">
                <a:ea typeface="全真顏體" pitchFamily="49" charset="-120"/>
              </a:rPr>
              <a:t>天道自古來單傳獨</a:t>
            </a:r>
            <a:r>
              <a:rPr lang="zh-TW" altLang="en-US" sz="3400" dirty="0" smtClean="0">
                <a:ea typeface="全真顏體" pitchFamily="49" charset="-120"/>
              </a:rPr>
              <a:t>授非</a:t>
            </a:r>
            <a:r>
              <a:rPr lang="zh-TW" altLang="en-US" sz="3400" dirty="0">
                <a:ea typeface="全真顏體" pitchFamily="49" charset="-120"/>
              </a:rPr>
              <a:t>三期難曉得這個玄妙</a:t>
            </a:r>
          </a:p>
          <a:p>
            <a:r>
              <a:rPr lang="zh-TW" altLang="en-US" sz="3400" dirty="0">
                <a:ea typeface="全真顏體" pitchFamily="49" charset="-120"/>
              </a:rPr>
              <a:t>勸眾等早打破固執之</a:t>
            </a:r>
            <a:r>
              <a:rPr lang="zh-TW" altLang="en-US" sz="3400" dirty="0" smtClean="0">
                <a:ea typeface="全真顏體" pitchFamily="49" charset="-120"/>
              </a:rPr>
              <a:t>性速</a:t>
            </a:r>
            <a:r>
              <a:rPr lang="zh-TW" altLang="en-US" sz="3400" dirty="0">
                <a:ea typeface="全真顏體" pitchFamily="49" charset="-120"/>
              </a:rPr>
              <a:t>速的求天道看淡塵</a:t>
            </a:r>
            <a:r>
              <a:rPr lang="zh-TW" altLang="en-US" sz="3400" dirty="0" smtClean="0">
                <a:ea typeface="全真顏體" pitchFamily="49" charset="-120"/>
              </a:rPr>
              <a:t>凡吾</a:t>
            </a:r>
            <a:r>
              <a:rPr lang="zh-TW" altLang="en-US" sz="3400" dirty="0">
                <a:ea typeface="全真顏體" pitchFamily="49" charset="-120"/>
              </a:rPr>
              <a:t>今日示此處心中</a:t>
            </a:r>
            <a:r>
              <a:rPr lang="zh-TW" altLang="en-US" sz="3400" dirty="0" smtClean="0">
                <a:ea typeface="全真顏體" pitchFamily="49" charset="-120"/>
              </a:rPr>
              <a:t>悲嘆想起</a:t>
            </a:r>
            <a:r>
              <a:rPr lang="zh-TW" altLang="en-US" sz="3400" dirty="0">
                <a:ea typeface="全真顏體" pitchFamily="49" charset="-120"/>
              </a:rPr>
              <a:t>了以前事心如刀挖</a:t>
            </a:r>
          </a:p>
          <a:p>
            <a:r>
              <a:rPr lang="zh-TW" altLang="en-US" sz="3400" dirty="0">
                <a:ea typeface="全真顏體" pitchFamily="49" charset="-120"/>
              </a:rPr>
              <a:t>早知道誦經文難超生</a:t>
            </a:r>
            <a:r>
              <a:rPr lang="zh-TW" altLang="en-US" sz="3400" dirty="0" smtClean="0">
                <a:ea typeface="全真顏體" pitchFamily="49" charset="-120"/>
              </a:rPr>
              <a:t>死我</a:t>
            </a:r>
            <a:r>
              <a:rPr lang="zh-TW" altLang="en-US" sz="3400" dirty="0">
                <a:ea typeface="全真顏體" pitchFamily="49" charset="-120"/>
              </a:rPr>
              <a:t>必定上法船求了</a:t>
            </a:r>
            <a:r>
              <a:rPr lang="zh-TW" altLang="en-US" sz="3400" dirty="0" smtClean="0">
                <a:ea typeface="全真顏體" pitchFamily="49" charset="-120"/>
              </a:rPr>
              <a:t>真傳到如今</a:t>
            </a:r>
            <a:r>
              <a:rPr lang="zh-TW" altLang="en-US" sz="3400" dirty="0">
                <a:ea typeface="全真顏體" pitchFamily="49" charset="-120"/>
              </a:rPr>
              <a:t>雖後悔亦是</a:t>
            </a:r>
            <a:r>
              <a:rPr lang="zh-TW" altLang="en-US" sz="3400" dirty="0" smtClean="0">
                <a:ea typeface="全真顏體" pitchFamily="49" charset="-120"/>
              </a:rPr>
              <a:t>無用誰</a:t>
            </a:r>
            <a:r>
              <a:rPr lang="zh-TW" altLang="en-US" sz="3400" dirty="0">
                <a:ea typeface="全真顏體" pitchFamily="49" charset="-120"/>
              </a:rPr>
              <a:t>叫我在世上固執己見</a:t>
            </a:r>
            <a:endParaRPr lang="zh-TW" altLang="en-US" sz="34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90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400" dirty="0">
                <a:ea typeface="全真顏體" pitchFamily="49" charset="-120"/>
              </a:rPr>
              <a:t>批至此師下令叫俺</a:t>
            </a:r>
            <a:r>
              <a:rPr lang="zh-TW" altLang="en-US" sz="3400" dirty="0" smtClean="0">
                <a:ea typeface="全真顏體" pitchFamily="49" charset="-120"/>
              </a:rPr>
              <a:t>回返只能夠</a:t>
            </a:r>
            <a:r>
              <a:rPr lang="zh-TW" altLang="en-US" sz="3400" dirty="0">
                <a:ea typeface="全真顏體" pitchFamily="49" charset="-120"/>
              </a:rPr>
              <a:t>停機圈不再批</a:t>
            </a:r>
            <a:r>
              <a:rPr lang="zh-TW" altLang="en-US" sz="3400" dirty="0" smtClean="0">
                <a:ea typeface="全真顏體" pitchFamily="49" charset="-120"/>
              </a:rPr>
              <a:t>言吾</a:t>
            </a:r>
            <a:r>
              <a:rPr lang="zh-TW" altLang="en-US" sz="3400" dirty="0">
                <a:ea typeface="全真顏體" pitchFamily="49" charset="-120"/>
              </a:rPr>
              <a:t>止機望諸徒速去勸</a:t>
            </a:r>
            <a:r>
              <a:rPr lang="zh-TW" altLang="en-US" sz="3400" dirty="0" smtClean="0">
                <a:ea typeface="全真顏體" pitchFamily="49" charset="-120"/>
              </a:rPr>
              <a:t>化勸</a:t>
            </a:r>
            <a:r>
              <a:rPr lang="zh-TW" altLang="en-US" sz="3400" dirty="0">
                <a:ea typeface="全真顏體" pitchFamily="49" charset="-120"/>
              </a:rPr>
              <a:t>眾等速求道切莫遲延</a:t>
            </a:r>
          </a:p>
          <a:p>
            <a:r>
              <a:rPr lang="zh-TW" altLang="en-US" sz="3400" dirty="0">
                <a:ea typeface="全真顏體" pitchFamily="49" charset="-120"/>
              </a:rPr>
              <a:t>西天路十萬八一指即</a:t>
            </a:r>
            <a:r>
              <a:rPr lang="zh-TW" altLang="en-US" sz="3400" dirty="0" smtClean="0">
                <a:ea typeface="全真顏體" pitchFamily="49" charset="-120"/>
              </a:rPr>
              <a:t>到可見</a:t>
            </a:r>
            <a:r>
              <a:rPr lang="zh-TW" altLang="en-US" sz="3400" dirty="0">
                <a:ea typeface="全真顏體" pitchFamily="49" charset="-120"/>
              </a:rPr>
              <a:t>是真天道不同</a:t>
            </a:r>
            <a:r>
              <a:rPr lang="zh-TW" altLang="en-US" sz="3400" dirty="0" smtClean="0">
                <a:ea typeface="全真顏體" pitchFamily="49" charset="-120"/>
              </a:rPr>
              <a:t>平凡</a:t>
            </a:r>
            <a:endParaRPr lang="zh-TW" altLang="en-US" sz="34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95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FF00"/>
                </a:solidFill>
                <a:ea typeface="全真顏體" pitchFamily="49" charset="-120"/>
              </a:rPr>
              <a:t>王鳳儀</a:t>
            </a:r>
            <a:r>
              <a:rPr lang="zh-TW" altLang="en-US" sz="3400" dirty="0" smtClean="0">
                <a:solidFill>
                  <a:srgbClr val="FFFF00"/>
                </a:solidFill>
                <a:ea typeface="全真顏體" pitchFamily="49" charset="-120"/>
              </a:rPr>
              <a:t>善人欲求真道</a:t>
            </a:r>
            <a:endParaRPr lang="en-US" altLang="zh-TW" sz="34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400" dirty="0">
                <a:latin typeface="+mj-ea"/>
                <a:ea typeface="+mj-ea"/>
              </a:rPr>
              <a:t>（</a:t>
            </a:r>
            <a:r>
              <a:rPr lang="en-US" altLang="zh-TW" sz="3400" dirty="0">
                <a:latin typeface="+mj-ea"/>
                <a:ea typeface="全真顏體" panose="02010609000101010101" pitchFamily="49" charset="-120"/>
              </a:rPr>
              <a:t>1864-1937</a:t>
            </a:r>
            <a:r>
              <a:rPr lang="zh-TW" altLang="en-US" sz="3400" dirty="0">
                <a:latin typeface="+mj-ea"/>
                <a:ea typeface="+mj-ea"/>
              </a:rPr>
              <a:t>）</a:t>
            </a:r>
            <a:r>
              <a:rPr lang="zh-TW" altLang="en-US" sz="3400" dirty="0">
                <a:latin typeface="+mj-ea"/>
                <a:ea typeface="全真顏體" panose="02010609000101010101" pitchFamily="49" charset="-120"/>
              </a:rPr>
              <a:t>，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出生於熱河</a:t>
            </a:r>
            <a:r>
              <a:rPr lang="zh-CN" altLang="en-US" sz="3400" dirty="0" smtClean="0">
                <a:latin typeface="+mj-ea"/>
                <a:ea typeface="+mj-ea"/>
              </a:rPr>
              <a:t>，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名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樹桐</a:t>
            </a:r>
            <a:r>
              <a:rPr lang="zh-CN" altLang="en-US" sz="3400" dirty="0" smtClean="0">
                <a:latin typeface="+mj-ea"/>
                <a:ea typeface="+mj-ea"/>
              </a:rPr>
              <a:t>，</a:t>
            </a:r>
            <a:r>
              <a:rPr lang="zh-TW" altLang="en-US" sz="3400" dirty="0">
                <a:latin typeface="+mj-ea"/>
                <a:ea typeface="全真顏體" panose="02010609000101010101" pitchFamily="49" charset="-120"/>
              </a:rPr>
              <a:t>字鳳儀</a:t>
            </a:r>
            <a:r>
              <a:rPr lang="zh-CN" altLang="en-US" sz="3400" dirty="0" smtClean="0">
                <a:latin typeface="+mj-ea"/>
                <a:ea typeface="+mj-ea"/>
              </a:rPr>
              <a:t>。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他一生行善，到處講病治人，興學辦教育</a:t>
            </a:r>
            <a:r>
              <a:rPr lang="zh-CN" altLang="en-US" sz="3400" dirty="0" smtClean="0">
                <a:latin typeface="+mj-ea"/>
                <a:ea typeface="+mj-ea"/>
              </a:rPr>
              <a:t>。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人皆尊稱為</a:t>
            </a:r>
            <a:r>
              <a:rPr lang="zh-TW" altLang="zh-TW" sz="3400" dirty="0" smtClean="0">
                <a:latin typeface="+mj-ea"/>
                <a:ea typeface="全真顏體" panose="02010609000101010101" pitchFamily="49" charset="-120"/>
              </a:rPr>
              <a:t>王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大</a:t>
            </a:r>
            <a:r>
              <a:rPr lang="zh-TW" altLang="zh-TW" sz="3400" dirty="0" smtClean="0">
                <a:latin typeface="+mj-ea"/>
                <a:ea typeface="全真顏體" panose="02010609000101010101" pitchFamily="49" charset="-120"/>
              </a:rPr>
              <a:t>善人</a:t>
            </a:r>
            <a:r>
              <a:rPr lang="zh-TW" altLang="en-US" sz="3400" dirty="0" smtClean="0">
                <a:latin typeface="+mj-ea"/>
                <a:ea typeface="全真顏體" panose="02010609000101010101" pitchFamily="49" charset="-120"/>
              </a:rPr>
              <a:t>，</a:t>
            </a:r>
            <a:r>
              <a:rPr lang="zh-TW" altLang="zh-TW" sz="3400" dirty="0" smtClean="0">
                <a:latin typeface="+mj-ea"/>
                <a:ea typeface="全真顏體" panose="02010609000101010101" pitchFamily="49" charset="-120"/>
              </a:rPr>
              <a:t>於</a:t>
            </a:r>
            <a:r>
              <a:rPr lang="zh-TW" altLang="zh-TW" sz="3400" dirty="0">
                <a:latin typeface="+mj-ea"/>
                <a:ea typeface="全真顏體" panose="02010609000101010101" pitchFamily="49" charset="-120"/>
              </a:rPr>
              <a:t>民國二十六年夏曆十月</a:t>
            </a:r>
            <a:r>
              <a:rPr lang="zh-TW" altLang="en-US" sz="3400" dirty="0">
                <a:latin typeface="+mj-ea"/>
                <a:ea typeface="全真顏體" panose="02010609000101010101" pitchFamily="49" charset="-120"/>
              </a:rPr>
              <a:t>卒</a:t>
            </a:r>
            <a:r>
              <a:rPr lang="zh-TW" altLang="zh-TW" sz="3400" dirty="0">
                <a:latin typeface="+mj-ea"/>
                <a:ea typeface="全真顏體" panose="02010609000101010101" pitchFamily="49" charset="-120"/>
              </a:rPr>
              <a:t>，</a:t>
            </a:r>
            <a:r>
              <a:rPr lang="zh-TW" altLang="en-US" sz="3400" dirty="0">
                <a:latin typeface="+mj-ea"/>
                <a:ea typeface="全真顏體" panose="02010609000101010101" pitchFamily="49" charset="-120"/>
              </a:rPr>
              <a:t>享年</a:t>
            </a:r>
            <a:r>
              <a:rPr lang="zh-TW" altLang="zh-TW" sz="3400" dirty="0">
                <a:latin typeface="+mj-ea"/>
                <a:ea typeface="全真顏體" panose="02010609000101010101" pitchFamily="49" charset="-120"/>
              </a:rPr>
              <a:t>七十四歲</a:t>
            </a:r>
            <a:r>
              <a:rPr lang="zh-TW" altLang="en-US" sz="3400" dirty="0">
                <a:latin typeface="+mj-ea"/>
                <a:ea typeface="全真顏體" panose="02010609000101010101" pitchFamily="49" charset="-120"/>
              </a:rPr>
              <a:t>。</a:t>
            </a:r>
            <a:endParaRPr lang="zh-TW" altLang="en-US" sz="3400" dirty="0">
              <a:solidFill>
                <a:srgbClr val="FFFF00"/>
              </a:solidFill>
              <a:latin typeface="+mj-ea"/>
              <a:ea typeface="全真顏體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534"/>
            <a:ext cx="293792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ea typeface="全真顏體" pitchFamily="49" charset="-120"/>
              </a:rPr>
              <a:t>傳四方萬國會各方</a:t>
            </a:r>
            <a:r>
              <a:rPr lang="zh-TW" altLang="en-US" sz="3600" dirty="0" smtClean="0">
                <a:ea typeface="全真顏體" pitchFamily="49" charset="-120"/>
              </a:rPr>
              <a:t>設立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共合一改一理萬國會</a:t>
            </a:r>
            <a:r>
              <a:rPr lang="zh-TW" altLang="en-US" sz="3600" dirty="0" smtClean="0">
                <a:ea typeface="全真顏體" pitchFamily="49" charset="-120"/>
              </a:rPr>
              <a:t>傳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傳至此民國間二六七</a:t>
            </a:r>
            <a:r>
              <a:rPr lang="zh-TW" altLang="en-US" sz="3600" dirty="0" smtClean="0">
                <a:ea typeface="全真顏體" pitchFamily="49" charset="-120"/>
              </a:rPr>
              <a:t>載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 smtClean="0">
                <a:ea typeface="全真顏體" pitchFamily="49" charset="-120"/>
              </a:rPr>
              <a:t>我樹</a:t>
            </a:r>
            <a:r>
              <a:rPr lang="zh-TW" altLang="en-US" sz="3600" dirty="0">
                <a:ea typeface="全真顏體" pitchFamily="49" charset="-120"/>
              </a:rPr>
              <a:t>桐身不幸病故</a:t>
            </a:r>
            <a:r>
              <a:rPr lang="zh-TW" altLang="en-US" sz="3600" dirty="0" smtClean="0">
                <a:ea typeface="全真顏體" pitchFamily="49" charset="-120"/>
              </a:rPr>
              <a:t>歸還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自從</a:t>
            </a:r>
            <a:r>
              <a:rPr lang="zh-TW" altLang="en-US" sz="3600" dirty="0">
                <a:ea typeface="全真顏體" pitchFamily="49" charset="-120"/>
              </a:rPr>
              <a:t>我身亡後各處</a:t>
            </a:r>
            <a:r>
              <a:rPr lang="zh-TW" altLang="en-US" sz="3600" dirty="0" smtClean="0">
                <a:ea typeface="全真顏體" pitchFamily="49" charset="-120"/>
              </a:rPr>
              <a:t>混亂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全不知天時至來至</a:t>
            </a:r>
            <a:r>
              <a:rPr lang="zh-TW" altLang="en-US" sz="3600" dirty="0" smtClean="0">
                <a:ea typeface="全真顏體" pitchFamily="49" charset="-120"/>
              </a:rPr>
              <a:t>末年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上天考拔三曹同要</a:t>
            </a:r>
            <a:r>
              <a:rPr lang="zh-TW" altLang="en-US" sz="3600" dirty="0" smtClean="0">
                <a:ea typeface="全真顏體" pitchFamily="49" charset="-120"/>
              </a:rPr>
              <a:t>改換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掃天地共人民涮洗</a:t>
            </a:r>
            <a:r>
              <a:rPr lang="zh-TW" altLang="en-US" sz="3600" dirty="0" smtClean="0">
                <a:ea typeface="全真顏體" pitchFamily="49" charset="-120"/>
              </a:rPr>
              <a:t>三千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要再錯此時光身難出</a:t>
            </a:r>
            <a:r>
              <a:rPr lang="zh-TW" altLang="en-US" sz="3600" dirty="0" smtClean="0">
                <a:ea typeface="全真顏體" pitchFamily="49" charset="-120"/>
              </a:rPr>
              <a:t>苦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我樹桐就是爾前邊標</a:t>
            </a:r>
            <a:r>
              <a:rPr lang="zh-TW" altLang="en-US" sz="3600" dirty="0" smtClean="0">
                <a:ea typeface="全真顏體" pitchFamily="49" charset="-120"/>
              </a:rPr>
              <a:t>桿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雖然我苦費了心血</a:t>
            </a:r>
            <a:r>
              <a:rPr lang="zh-TW" altLang="en-US" sz="3600" dirty="0" smtClean="0">
                <a:ea typeface="全真顏體" pitchFamily="49" charset="-120"/>
              </a:rPr>
              <a:t>千萬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難逃出氣天外難返靈</a:t>
            </a:r>
            <a:r>
              <a:rPr lang="zh-TW" altLang="en-US" sz="3600" dirty="0" smtClean="0">
                <a:ea typeface="全真顏體" pitchFamily="49" charset="-120"/>
              </a:rPr>
              <a:t>山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我歸空到氣天玉旨</a:t>
            </a:r>
            <a:r>
              <a:rPr lang="zh-TW" altLang="en-US" sz="3600" dirty="0" smtClean="0">
                <a:ea typeface="全真顏體" pitchFamily="49" charset="-120"/>
              </a:rPr>
              <a:t>傳旨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敕封我一世苦慈善</a:t>
            </a:r>
            <a:r>
              <a:rPr lang="zh-TW" altLang="en-US" sz="3600" dirty="0" smtClean="0">
                <a:ea typeface="全真顏體" pitchFamily="49" charset="-120"/>
              </a:rPr>
              <a:t>大仙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我跪求身不起眼中</a:t>
            </a:r>
            <a:r>
              <a:rPr lang="zh-TW" altLang="en-US" sz="3600" dirty="0" smtClean="0">
                <a:ea typeface="全真顏體" pitchFamily="49" charset="-120"/>
              </a:rPr>
              <a:t>落淚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我言說我枉行一世</a:t>
            </a:r>
            <a:r>
              <a:rPr lang="zh-TW" altLang="en-US" sz="3600" dirty="0" smtClean="0">
                <a:ea typeface="全真顏體" pitchFamily="49" charset="-120"/>
              </a:rPr>
              <a:t>心田</a:t>
            </a:r>
            <a:endParaRPr lang="zh-TW" altLang="en-US" sz="34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143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23479"/>
            <a:ext cx="8064896" cy="4824536"/>
          </a:xfrm>
        </p:spPr>
        <p:txBody>
          <a:bodyPr>
            <a:noAutofit/>
          </a:bodyPr>
          <a:lstStyle/>
          <a:p>
            <a:r>
              <a:rPr lang="zh-TW" altLang="en-US" sz="3300" dirty="0">
                <a:ea typeface="全真顏體" pitchFamily="49" charset="-120"/>
              </a:rPr>
              <a:t>我奔波為闡道用盡</a:t>
            </a:r>
            <a:r>
              <a:rPr lang="zh-TW" altLang="en-US" sz="3300" dirty="0" smtClean="0">
                <a:ea typeface="全真顏體" pitchFamily="49" charset="-120"/>
              </a:rPr>
              <a:t>心力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身難返無極宮好不傷</a:t>
            </a:r>
            <a:r>
              <a:rPr lang="zh-TW" altLang="en-US" sz="3300" dirty="0" smtClean="0">
                <a:ea typeface="全真顏體" pitchFamily="49" charset="-120"/>
              </a:rPr>
              <a:t>酸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玉帝說汝此時莫要心</a:t>
            </a:r>
            <a:r>
              <a:rPr lang="zh-TW" altLang="en-US" sz="3300" dirty="0" smtClean="0">
                <a:ea typeface="全真顏體" pitchFamily="49" charset="-120"/>
              </a:rPr>
              <a:t>慘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爾打算返無極這也</a:t>
            </a:r>
            <a:r>
              <a:rPr lang="zh-TW" altLang="en-US" sz="3300" dirty="0" smtClean="0">
                <a:ea typeface="全真顏體" pitchFamily="49" charset="-120"/>
              </a:rPr>
              <a:t>不難</a:t>
            </a:r>
            <a:endParaRPr lang="en-US" altLang="zh-TW" sz="3300" dirty="0">
              <a:ea typeface="全真顏體" pitchFamily="49" charset="-120"/>
            </a:endParaRPr>
          </a:p>
          <a:p>
            <a:r>
              <a:rPr lang="zh-TW" altLang="en-US" sz="3300" dirty="0">
                <a:ea typeface="全真顏體" pitchFamily="49" charset="-120"/>
              </a:rPr>
              <a:t>此時下天道興普傳</a:t>
            </a:r>
            <a:r>
              <a:rPr lang="zh-TW" altLang="en-US" sz="3300" dirty="0" smtClean="0">
                <a:ea typeface="全真顏體" pitchFamily="49" charset="-120"/>
              </a:rPr>
              <a:t>宇宙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我命你跪求佛帶汝至</a:t>
            </a:r>
            <a:r>
              <a:rPr lang="zh-TW" altLang="en-US" sz="3300" dirty="0" smtClean="0">
                <a:ea typeface="全真顏體" pitchFamily="49" charset="-120"/>
              </a:rPr>
              <a:t>壇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我自從聽了那玉帝之</a:t>
            </a:r>
            <a:r>
              <a:rPr lang="zh-TW" altLang="en-US" sz="3300" dirty="0" smtClean="0">
                <a:ea typeface="全真顏體" pitchFamily="49" charset="-120"/>
              </a:rPr>
              <a:t>命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每日裡南天門穩立站</a:t>
            </a:r>
            <a:r>
              <a:rPr lang="zh-TW" altLang="en-US" sz="3300" dirty="0" smtClean="0">
                <a:ea typeface="全真顏體" pitchFamily="49" charset="-120"/>
              </a:rPr>
              <a:t>焉</a:t>
            </a:r>
            <a:endParaRPr lang="en-US" altLang="zh-TW" sz="3300" dirty="0">
              <a:ea typeface="全真顏體" pitchFamily="49" charset="-120"/>
            </a:endParaRPr>
          </a:p>
          <a:p>
            <a:r>
              <a:rPr lang="zh-TW" altLang="en-US" sz="3300" dirty="0">
                <a:ea typeface="全真顏體" pitchFamily="49" charset="-120"/>
              </a:rPr>
              <a:t>自去年我得逢活佛</a:t>
            </a:r>
            <a:r>
              <a:rPr lang="zh-TW" altLang="en-US" sz="3300" dirty="0" smtClean="0">
                <a:ea typeface="全真顏體" pitchFamily="49" charset="-120"/>
              </a:rPr>
              <a:t>恩典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在關外我亦曾批過訓</a:t>
            </a:r>
            <a:r>
              <a:rPr lang="zh-TW" altLang="en-US" sz="3300" dirty="0" smtClean="0">
                <a:ea typeface="全真顏體" pitchFamily="49" charset="-120"/>
              </a:rPr>
              <a:t>言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那時間齊哈爾到壇</a:t>
            </a:r>
            <a:r>
              <a:rPr lang="zh-TW" altLang="en-US" sz="3300" dirty="0" smtClean="0">
                <a:ea typeface="全真顏體" pitchFamily="49" charset="-120"/>
              </a:rPr>
              <a:t>批判</a:t>
            </a:r>
            <a:r>
              <a:rPr lang="zh-TW" altLang="en-US" sz="3300" dirty="0">
                <a:ea typeface="全真顏體" pitchFamily="49" charset="-120"/>
              </a:rPr>
              <a:t/>
            </a:r>
            <a:br>
              <a:rPr lang="zh-TW" altLang="en-US" sz="3300" dirty="0">
                <a:ea typeface="全真顏體" pitchFamily="49" charset="-120"/>
              </a:rPr>
            </a:br>
            <a:r>
              <a:rPr lang="zh-TW" altLang="en-US" sz="3300" dirty="0">
                <a:ea typeface="全真顏體" pitchFamily="49" charset="-120"/>
              </a:rPr>
              <a:t>我門徒求天道亦有心</a:t>
            </a:r>
            <a:r>
              <a:rPr lang="zh-TW" altLang="en-US" sz="3300" dirty="0" smtClean="0">
                <a:ea typeface="全真顏體" pitchFamily="49" charset="-120"/>
              </a:rPr>
              <a:t>虔</a:t>
            </a:r>
            <a:endParaRPr lang="zh-TW" altLang="en-US" sz="34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15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25743"/>
            <a:ext cx="8064896" cy="482227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ea typeface="全真顏體" pitchFamily="49" charset="-120"/>
              </a:rPr>
              <a:t>此時下爾八人講求訓</a:t>
            </a:r>
            <a:r>
              <a:rPr lang="zh-TW" altLang="en-US" sz="3600" dirty="0" smtClean="0">
                <a:ea typeface="全真顏體" pitchFamily="49" charset="-120"/>
              </a:rPr>
              <a:t>語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上天慈玉帝命帶至塵</a:t>
            </a:r>
            <a:r>
              <a:rPr lang="zh-TW" altLang="en-US" sz="3600" dirty="0" smtClean="0">
                <a:ea typeface="全真顏體" pitchFamily="49" charset="-120"/>
              </a:rPr>
              <a:t>凡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奉告我爾同學心要</a:t>
            </a:r>
            <a:r>
              <a:rPr lang="zh-TW" altLang="en-US" sz="3600" dirty="0" smtClean="0">
                <a:ea typeface="全真顏體" pitchFamily="49" charset="-120"/>
              </a:rPr>
              <a:t>更換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好救我王樹桐至達理</a:t>
            </a:r>
            <a:r>
              <a:rPr lang="zh-TW" altLang="en-US" sz="3600" dirty="0" smtClean="0">
                <a:ea typeface="全真顏體" pitchFamily="49" charset="-120"/>
              </a:rPr>
              <a:t>園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早醒悟早出苦早登</a:t>
            </a:r>
            <a:r>
              <a:rPr lang="zh-TW" altLang="en-US" sz="3600" dirty="0" smtClean="0">
                <a:ea typeface="全真顏體" pitchFamily="49" charset="-120"/>
              </a:rPr>
              <a:t>彼岸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以免我每日裏兩淚不</a:t>
            </a:r>
            <a:r>
              <a:rPr lang="zh-TW" altLang="en-US" sz="3600" dirty="0" smtClean="0">
                <a:ea typeface="全真顏體" pitchFamily="49" charset="-120"/>
              </a:rPr>
              <a:t>乾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批到此眼含淚全在</a:t>
            </a:r>
            <a:r>
              <a:rPr lang="zh-TW" altLang="en-US" sz="3600" dirty="0" smtClean="0">
                <a:ea typeface="全真顏體" pitchFamily="49" charset="-120"/>
              </a:rPr>
              <a:t>爾等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細參悟訓中意每日究</a:t>
            </a:r>
            <a:r>
              <a:rPr lang="zh-TW" altLang="en-US" sz="3600" dirty="0" smtClean="0">
                <a:ea typeface="全真顏體" pitchFamily="49" charset="-120"/>
              </a:rPr>
              <a:t>研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天道降應時運非同</a:t>
            </a:r>
            <a:r>
              <a:rPr lang="zh-TW" altLang="en-US" sz="3600" dirty="0" smtClean="0">
                <a:ea typeface="全真顏體" pitchFamily="49" charset="-120"/>
              </a:rPr>
              <a:t>往日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錯時光難得遇無為寶</a:t>
            </a:r>
            <a:r>
              <a:rPr lang="zh-TW" altLang="en-US" sz="3600" dirty="0" smtClean="0">
                <a:ea typeface="全真顏體" pitchFamily="49" charset="-120"/>
              </a:rPr>
              <a:t>船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此時際用爾目仔細</a:t>
            </a:r>
            <a:r>
              <a:rPr lang="zh-TW" altLang="en-US" sz="3600" dirty="0" smtClean="0">
                <a:ea typeface="全真顏體" pitchFamily="49" charset="-120"/>
              </a:rPr>
              <a:t>觀看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大千界真道與宇宙普</a:t>
            </a:r>
            <a:r>
              <a:rPr lang="zh-TW" altLang="en-US" sz="3600" dirty="0" smtClean="0">
                <a:ea typeface="全真顏體" pitchFamily="49" charset="-120"/>
              </a:rPr>
              <a:t>傳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我今日真言語告爾</a:t>
            </a:r>
            <a:r>
              <a:rPr lang="zh-TW" altLang="en-US" sz="3600" dirty="0" smtClean="0">
                <a:ea typeface="全真顏體" pitchFamily="49" charset="-120"/>
              </a:rPr>
              <a:t>大眾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悟不悟參不參全在自</a:t>
            </a:r>
            <a:r>
              <a:rPr lang="zh-TW" altLang="en-US" sz="3600" dirty="0" smtClean="0">
                <a:ea typeface="全真顏體" pitchFamily="49" charset="-120"/>
              </a:rPr>
              <a:t>緣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有千言共萬語難勸迷</a:t>
            </a:r>
            <a:r>
              <a:rPr lang="zh-TW" altLang="en-US" sz="3600" dirty="0" smtClean="0">
                <a:ea typeface="全真顏體" pitchFamily="49" charset="-120"/>
              </a:rPr>
              <a:t>漢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知心人見此訓一目瞭然</a:t>
            </a:r>
            <a:endParaRPr lang="en-US" altLang="zh-TW" sz="3600" dirty="0" smtClean="0">
              <a:ea typeface="全真顏體" pitchFamily="49" charset="-120"/>
            </a:endParaRPr>
          </a:p>
          <a:p>
            <a:endParaRPr lang="zh-TW" altLang="en-US" sz="33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15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迷昧了我樹桐苦口</a:t>
            </a:r>
            <a:r>
              <a:rPr lang="zh-TW" altLang="en-US" sz="3200" dirty="0" smtClean="0">
                <a:ea typeface="全真顏體" pitchFamily="49" charset="-120"/>
              </a:rPr>
              <a:t>枉費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此一次結緣事佛祖恩</a:t>
            </a:r>
            <a:r>
              <a:rPr lang="zh-TW" altLang="en-US" sz="3200" dirty="0" smtClean="0">
                <a:ea typeface="全真顏體" pitchFamily="49" charset="-120"/>
              </a:rPr>
              <a:t>寬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要不求真天道難再</a:t>
            </a:r>
            <a:r>
              <a:rPr lang="zh-TW" altLang="en-US" sz="3200" dirty="0" smtClean="0">
                <a:ea typeface="全真顏體" pitchFamily="49" charset="-120"/>
              </a:rPr>
              <a:t>會面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再見面除非是夜夢</a:t>
            </a:r>
            <a:r>
              <a:rPr lang="zh-TW" altLang="en-US" sz="3200" dirty="0" smtClean="0">
                <a:ea typeface="全真顏體" pitchFamily="49" charset="-120"/>
              </a:rPr>
              <a:t>之間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聽不聽我難能再往下</a:t>
            </a:r>
            <a:r>
              <a:rPr lang="zh-TW" altLang="en-US" sz="3200" dirty="0" smtClean="0">
                <a:ea typeface="全真顏體" pitchFamily="49" charset="-120"/>
              </a:rPr>
              <a:t>判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問爾眾有何人話語來</a:t>
            </a:r>
            <a:r>
              <a:rPr lang="zh-TW" altLang="en-US" sz="3200" dirty="0" smtClean="0">
                <a:ea typeface="全真顏體" pitchFamily="49" charset="-120"/>
              </a:rPr>
              <a:t>談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劉肅貞問。張監理歸空後。身在何處。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汝問的張鑑容聽我言</a:t>
            </a:r>
            <a:r>
              <a:rPr lang="zh-TW" altLang="en-US" sz="3200" dirty="0" smtClean="0">
                <a:ea typeface="全真顏體" pitchFamily="49" charset="-120"/>
              </a:rPr>
              <a:t>判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此時下亦不過身在氣</a:t>
            </a:r>
            <a:r>
              <a:rPr lang="zh-TW" altLang="en-US" sz="3200" dirty="0" smtClean="0">
                <a:ea typeface="全真顏體" pitchFamily="49" charset="-120"/>
              </a:rPr>
              <a:t>天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雖然說不去走六道之</a:t>
            </a:r>
            <a:r>
              <a:rPr lang="zh-TW" altLang="en-US" sz="3200" dirty="0" smtClean="0">
                <a:ea typeface="全真顏體" pitchFamily="49" charset="-120"/>
              </a:rPr>
              <a:t>苦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氣天壞我二人休想身</a:t>
            </a:r>
            <a:r>
              <a:rPr lang="zh-TW" altLang="en-US" sz="3200" dirty="0" smtClean="0">
                <a:ea typeface="全真顏體" pitchFamily="49" charset="-120"/>
              </a:rPr>
              <a:t>安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此時下仙佛聖齊求</a:t>
            </a:r>
            <a:r>
              <a:rPr lang="zh-TW" altLang="en-US" sz="3200" dirty="0" smtClean="0">
                <a:ea typeface="全真顏體" pitchFamily="49" charset="-120"/>
              </a:rPr>
              <a:t>指點</a:t>
            </a:r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60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龍華經上云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：                               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弓</a:t>
            </a:r>
            <a:r>
              <a:rPr lang="zh-TW" altLang="en-US" sz="4400" dirty="0">
                <a:ea typeface="全真顏體" panose="02010609000101010101" pitchFamily="49" charset="-120"/>
              </a:rPr>
              <a:t>長出世幾人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知                             渡</a:t>
            </a:r>
            <a:r>
              <a:rPr lang="zh-TW" altLang="en-US" sz="4400" dirty="0">
                <a:ea typeface="全真顏體" panose="02010609000101010101" pitchFamily="49" charset="-120"/>
              </a:rPr>
              <a:t>盡萬教齊歸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一                             走馬</a:t>
            </a:r>
            <a:r>
              <a:rPr lang="zh-TW" altLang="en-US" sz="4400" dirty="0">
                <a:ea typeface="全真顏體" panose="02010609000101010101" pitchFamily="49" charset="-120"/>
              </a:rPr>
              <a:t>點玄時年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至                            渡</a:t>
            </a:r>
            <a:r>
              <a:rPr lang="zh-TW" altLang="en-US" sz="4400" dirty="0">
                <a:ea typeface="全真顏體" panose="02010609000101010101" pitchFamily="49" charset="-120"/>
              </a:rPr>
              <a:t>脫皇胎早出期</a:t>
            </a:r>
            <a:br>
              <a:rPr lang="zh-TW" altLang="en-US" sz="4400" dirty="0">
                <a:ea typeface="全真顏體" panose="02010609000101010101" pitchFamily="49" charset="-120"/>
              </a:rPr>
            </a:br>
            <a:r>
              <a:rPr lang="zh-TW" altLang="en-US" sz="4400" dirty="0">
                <a:ea typeface="全真顏體" panose="02010609000101010101" pitchFamily="49" charset="-120"/>
              </a:rPr>
              <a:t> </a:t>
            </a:r>
            <a:endParaRPr lang="en-US" altLang="zh-TW" sz="4400" dirty="0" smtClean="0">
              <a:ea typeface="全真顏體" panose="02010609000101010101" pitchFamily="49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彌勒真經</a:t>
            </a:r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上云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：                 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天真</a:t>
            </a:r>
            <a:r>
              <a:rPr lang="zh-TW" altLang="en-US" sz="4400" dirty="0">
                <a:ea typeface="全真顏體" panose="02010609000101010101" pitchFamily="49" charset="-120"/>
              </a:rPr>
              <a:t>收圓掛聖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號</a:t>
            </a:r>
            <a:endParaRPr lang="zh-TW" altLang="en-US" sz="44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何況是我二人氣天之仙。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爾壇下又下跪身為何件。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劉肅貞答。願超拔老善人。同張監理，返回理天。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咳。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此一事爾難能達到底端。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此時下我求道談何容易。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不得受明師點亦是枉然。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非有那南極祖壽星之命。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准許我有人救方能歸還。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此一件莫心存速助天道。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勝過我苦修了一世之間。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修一世不知道生死門戶</a:t>
            </a:r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02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不知性居何處怎能歸天。 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身起立莫下跪遵訓而進。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再回頭問爾眾何人有言。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劉肅貞問。張鑑容之子。因何而瘋。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此事件我不敢直言來講。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天時運上天令神人懼焉。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何況我氣天仙怎敢言講。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大佛祖亦不敢俗事來談。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此時間全在爾自心明辨。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慎思之審問之自悟自參。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批至此敕令至命我回返</a:t>
            </a:r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26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要無事隨玉帝返回氣天。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再叩謝皇母恩百叩身站。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再遙叩弓長祖大德安然。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我樹桐還盼望齊求真道。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亦不枉我苦批言講一番。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別爾眾諸點傳三才勞倦。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別大眾身歸返氣界之天。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                            咳退。</a:t>
            </a:r>
          </a:p>
          <a:p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1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唐太宗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李世民欲求道</a:t>
            </a:r>
            <a:endParaRPr lang="zh-TW" altLang="en-US" sz="3200" dirty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200" dirty="0">
                <a:ea typeface="全真顏體" panose="02010609000101010101" pitchFamily="49" charset="-120"/>
              </a:rPr>
              <a:t>小仙不堪悲淒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甚                         心中</a:t>
            </a:r>
            <a:r>
              <a:rPr lang="zh-TW" altLang="en-US" sz="3200" dirty="0">
                <a:ea typeface="全真顏體" panose="02010609000101010101" pitchFamily="49" charset="-120"/>
              </a:rPr>
              <a:t>焦急似刀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割                    不</a:t>
            </a:r>
            <a:r>
              <a:rPr lang="zh-TW" altLang="en-US" sz="3200" dirty="0">
                <a:ea typeface="全真顏體" panose="02010609000101010101" pitchFamily="49" charset="-120"/>
              </a:rPr>
              <a:t>曉何日登道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岸                          求</a:t>
            </a:r>
            <a:r>
              <a:rPr lang="zh-TW" altLang="en-US" sz="3200" dirty="0">
                <a:ea typeface="全真顏體" panose="02010609000101010101" pitchFamily="49" charset="-120"/>
              </a:rPr>
              <a:t>點一步超氣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天 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非</a:t>
            </a:r>
            <a:r>
              <a:rPr lang="zh-TW" altLang="en-US" sz="3200" dirty="0">
                <a:ea typeface="全真顏體" panose="02010609000101010101" pitchFamily="49" charset="-120"/>
              </a:rPr>
              <a:t>求天道難脫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苦                         思</a:t>
            </a:r>
            <a:r>
              <a:rPr lang="zh-TW" altLang="en-US" sz="3200" dirty="0">
                <a:ea typeface="全真顏體" panose="02010609000101010101" pitchFamily="49" charset="-120"/>
              </a:rPr>
              <a:t>之不盡淚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漣漣                               叩</a:t>
            </a:r>
            <a:r>
              <a:rPr lang="zh-TW" altLang="en-US" sz="3200" dirty="0">
                <a:ea typeface="全真顏體" panose="02010609000101010101" pitchFamily="49" charset="-120"/>
              </a:rPr>
              <a:t>懇諸公多心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費                              助仙求道早上船                             今</a:t>
            </a:r>
            <a:r>
              <a:rPr lang="zh-TW" altLang="en-US" sz="3200" dirty="0">
                <a:ea typeface="全真顏體" panose="02010609000101010101" pitchFamily="49" charset="-120"/>
              </a:rPr>
              <a:t>番又蒙天恩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廣                            隨</a:t>
            </a:r>
            <a:r>
              <a:rPr lang="zh-TW" altLang="en-US" sz="3200" dirty="0">
                <a:ea typeface="全真顏體" panose="02010609000101010101" pitchFamily="49" charset="-120"/>
              </a:rPr>
              <a:t>祖金駕來法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壇                            特</a:t>
            </a:r>
            <a:r>
              <a:rPr lang="zh-TW" altLang="en-US" sz="3200" dirty="0">
                <a:ea typeface="全真顏體" panose="02010609000101010101" pitchFamily="49" charset="-120"/>
              </a:rPr>
              <a:t>與諸公結緣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會                         敬請</a:t>
            </a:r>
            <a:r>
              <a:rPr lang="zh-TW" altLang="en-US" sz="3200" dirty="0">
                <a:ea typeface="全真顏體" panose="02010609000101010101" pitchFamily="49" charset="-120"/>
              </a:rPr>
              <a:t>慈悲報母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前                          掛號</a:t>
            </a:r>
            <a:r>
              <a:rPr lang="zh-TW" altLang="en-US" sz="3200" dirty="0">
                <a:ea typeface="全真顏體" panose="02010609000101010101" pitchFamily="49" charset="-120"/>
              </a:rPr>
              <a:t>登船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期求道                                  得使</a:t>
            </a:r>
            <a:r>
              <a:rPr lang="zh-TW" altLang="en-US" sz="3200" dirty="0">
                <a:ea typeface="全真顏體" panose="02010609000101010101" pitchFamily="49" charset="-120"/>
              </a:rPr>
              <a:t>小仙超氣圈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廣</a:t>
            </a:r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欽和尚求道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記</a:t>
            </a:r>
            <a:endParaRPr lang="en-US" altLang="zh-TW" sz="32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200" dirty="0">
                <a:ea typeface="全真顏體" panose="02010609000101010101" pitchFamily="49" charset="-120"/>
              </a:rPr>
              <a:t>雖然在世苦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修身                                未</a:t>
            </a:r>
            <a:r>
              <a:rPr lang="zh-TW" altLang="en-US" sz="3200" dirty="0">
                <a:ea typeface="全真顏體" panose="02010609000101010101" pitchFamily="49" charset="-120"/>
              </a:rPr>
              <a:t>得一點超生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難                     大夢初醒無色身                                        </a:t>
            </a:r>
            <a:r>
              <a:rPr lang="zh-TW" altLang="en-US" sz="3200" dirty="0">
                <a:ea typeface="全真顏體" panose="02010609000101010101" pitchFamily="49" charset="-120"/>
              </a:rPr>
              <a:t>回歸之時返氣天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 smtClean="0">
                <a:ea typeface="全真顏體" panose="02010609000101010101" pitchFamily="49" charset="-120"/>
              </a:rPr>
              <a:t>叩</a:t>
            </a:r>
            <a:r>
              <a:rPr lang="zh-TW" altLang="en-US" sz="3200" dirty="0">
                <a:ea typeface="全真顏體" panose="02010609000101010101" pitchFamily="49" charset="-120"/>
              </a:rPr>
              <a:t>求天尊引我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前                                       上</a:t>
            </a:r>
            <a:r>
              <a:rPr lang="zh-TW" altLang="en-US" sz="3200" dirty="0">
                <a:ea typeface="全真顏體" panose="02010609000101010101" pitchFamily="49" charset="-120"/>
              </a:rPr>
              <a:t>承皇母求濟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顛                                       時日</a:t>
            </a:r>
            <a:r>
              <a:rPr lang="zh-TW" altLang="en-US" sz="3200" dirty="0">
                <a:ea typeface="全真顏體" panose="02010609000101010101" pitchFamily="49" charset="-120"/>
              </a:rPr>
              <a:t>已至賜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一點                                                                                  返</a:t>
            </a:r>
            <a:r>
              <a:rPr lang="zh-TW" altLang="en-US" sz="3200" dirty="0">
                <a:ea typeface="全真顏體" panose="02010609000101010101" pitchFamily="49" charset="-120"/>
              </a:rPr>
              <a:t>迴理域脫輪轉</a:t>
            </a:r>
            <a:endParaRPr lang="zh-TW" altLang="en-US" sz="3200" dirty="0">
              <a:latin typeface="標楷體" panose="03000509000000000000" pitchFamily="65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司馬光大仙結緣訓                                 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氣</a:t>
            </a:r>
            <a:r>
              <a:rPr lang="zh-TW" altLang="en-US" sz="4000" b="1" dirty="0">
                <a:ea typeface="全真顏體" panose="02010609000101010101" pitchFamily="49" charset="-120"/>
              </a:rPr>
              <a:t>天大仙皆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焦急                            欲求</a:t>
            </a:r>
            <a:r>
              <a:rPr lang="zh-TW" altLang="en-US" sz="4000" b="1" dirty="0">
                <a:ea typeface="全真顏體" panose="02010609000101010101" pitchFamily="49" charset="-120"/>
              </a:rPr>
              <a:t>不得真道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玄                      哪</a:t>
            </a:r>
            <a:r>
              <a:rPr lang="zh-TW" altLang="en-US" sz="4000" b="1" dirty="0">
                <a:ea typeface="全真顏體" panose="02010609000101010101" pitchFamily="49" charset="-120"/>
              </a:rPr>
              <a:t>知求者得天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厚                            尚</a:t>
            </a:r>
            <a:r>
              <a:rPr lang="zh-TW" altLang="en-US" sz="4000" b="1" dirty="0">
                <a:ea typeface="全真顏體" panose="02010609000101010101" pitchFamily="49" charset="-120"/>
              </a:rPr>
              <a:t>不識機理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看穿</a:t>
            </a:r>
            <a:endParaRPr lang="en-US" altLang="zh-TW" sz="4000" b="1" dirty="0" smtClean="0">
              <a:ea typeface="全真顏體" panose="02010609000101010101" pitchFamily="49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裕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明大仙成道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記                 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三</a:t>
            </a:r>
            <a:r>
              <a:rPr lang="zh-TW" altLang="en-US" sz="4000" dirty="0">
                <a:ea typeface="全真顏體" panose="02010609000101010101" pitchFamily="49" charset="-120"/>
              </a:rPr>
              <a:t>期末世獨天厚                           受得明師指性宗                             能得師指開無縫                            三生有幸速奔行</a:t>
            </a:r>
          </a:p>
          <a:p>
            <a:endParaRPr lang="en-US" altLang="zh-TW" sz="4000" b="1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羅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老師父親超拔結緣訓                                                      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入</a:t>
            </a:r>
            <a:r>
              <a:rPr lang="zh-TW" altLang="en-US" sz="4000" dirty="0">
                <a:ea typeface="全真顏體" panose="02010609000101010101" pitchFamily="49" charset="-120"/>
              </a:rPr>
              <a:t>了陰間好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悲慘             孽</a:t>
            </a:r>
            <a:r>
              <a:rPr lang="zh-TW" altLang="en-US" sz="4000" dirty="0">
                <a:ea typeface="全真顏體" panose="02010609000101010101" pitchFamily="49" charset="-120"/>
              </a:rPr>
              <a:t>鏡台前照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分明               七十一年</a:t>
            </a:r>
            <a:r>
              <a:rPr lang="zh-TW" altLang="en-US" sz="4000" dirty="0">
                <a:ea typeface="全真顏體" panose="02010609000101010101" pitchFamily="49" charset="-120"/>
              </a:rPr>
              <a:t>受超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拔            恍</a:t>
            </a:r>
            <a:r>
              <a:rPr lang="zh-TW" altLang="en-US" sz="4000" dirty="0">
                <a:ea typeface="全真顏體" panose="02010609000101010101" pitchFamily="49" charset="-120"/>
              </a:rPr>
              <a:t>如夢境入仙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鄉                    當時</a:t>
            </a:r>
            <a:r>
              <a:rPr lang="zh-TW" altLang="en-US" sz="4000" dirty="0">
                <a:ea typeface="全真顏體" panose="02010609000101010101" pitchFamily="49" charset="-120"/>
              </a:rPr>
              <a:t>不知何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緣故                         能</a:t>
            </a:r>
            <a:r>
              <a:rPr lang="zh-TW" altLang="en-US" sz="4000" dirty="0">
                <a:ea typeface="全真顏體" panose="02010609000101010101" pitchFamily="49" charset="-120"/>
              </a:rPr>
              <a:t>上天堂樂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無邊                              仙</a:t>
            </a:r>
            <a:r>
              <a:rPr lang="zh-TW" altLang="en-US" sz="4000" dirty="0">
                <a:ea typeface="全真顏體" panose="02010609000101010101" pitchFamily="49" charset="-120"/>
              </a:rPr>
              <a:t>吏告我已受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拔                              在世</a:t>
            </a:r>
            <a:r>
              <a:rPr lang="zh-TW" altLang="en-US" sz="4000" dirty="0">
                <a:ea typeface="全真顏體" panose="02010609000101010101" pitchFamily="49" charset="-120"/>
              </a:rPr>
              <a:t>孝兒修道虔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連壇主超拔其父母親：其父母親在結緣訓上說：</a:t>
            </a:r>
          </a:p>
          <a:p>
            <a:r>
              <a:rPr lang="zh-TW" altLang="en-US" sz="4400" dirty="0">
                <a:ea typeface="全真顏體" panose="02010609000101010101" pitchFamily="49" charset="-120"/>
              </a:rPr>
              <a:t>幸我有兒修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大道                            拔</a:t>
            </a:r>
            <a:r>
              <a:rPr lang="zh-TW" altLang="en-US" sz="4400" dirty="0">
                <a:ea typeface="全真顏體" panose="02010609000101010101" pitchFamily="49" charset="-120"/>
              </a:rPr>
              <a:t>我脫離輪迴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道                          孝子</a:t>
            </a:r>
            <a:r>
              <a:rPr lang="zh-TW" altLang="en-US" sz="4400" dirty="0">
                <a:ea typeface="全真顏體" panose="02010609000101010101" pitchFamily="49" charset="-120"/>
              </a:rPr>
              <a:t>修道功德</a:t>
            </a:r>
            <a:r>
              <a:rPr lang="zh-TW" altLang="en-US" sz="4400" dirty="0" smtClean="0">
                <a:ea typeface="全真顏體" panose="02010609000101010101" pitchFamily="49" charset="-120"/>
              </a:rPr>
              <a:t>建                             九</a:t>
            </a:r>
            <a:r>
              <a:rPr lang="zh-TW" altLang="en-US" sz="4400" dirty="0">
                <a:ea typeface="全真顏體" panose="02010609000101010101" pitchFamily="49" charset="-120"/>
              </a:rPr>
              <a:t>玄七祖皆能蔭</a:t>
            </a:r>
          </a:p>
          <a:p>
            <a:endParaRPr lang="zh-TW" altLang="en-US" sz="44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亡靈黃木鹽被超拔後的見証：他說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 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記得</a:t>
            </a:r>
            <a:r>
              <a:rPr lang="zh-TW" altLang="en-US" sz="3600" dirty="0">
                <a:ea typeface="全真顏體" panose="02010609000101010101" pitchFamily="49" charset="-120"/>
              </a:rPr>
              <a:t>拔薦當時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景                  一張</a:t>
            </a:r>
            <a:r>
              <a:rPr lang="zh-TW" altLang="en-US" sz="3600" dirty="0">
                <a:ea typeface="全真顏體" panose="02010609000101010101" pitchFamily="49" charset="-120"/>
              </a:rPr>
              <a:t>赦旨自天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來                  閻王</a:t>
            </a:r>
            <a:r>
              <a:rPr lang="zh-TW" altLang="en-US" sz="3600" dirty="0">
                <a:ea typeface="全真顏體" panose="02010609000101010101" pitchFamily="49" charset="-120"/>
              </a:rPr>
              <a:t>判官恭跪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接                      </a:t>
            </a:r>
            <a:r>
              <a:rPr lang="zh-TW" altLang="en-US" sz="3600" dirty="0">
                <a:ea typeface="全真顏體" panose="02010609000101010101" pitchFamily="49" charset="-120"/>
              </a:rPr>
              <a:t>判官對我笑顏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開                           同伴</a:t>
            </a:r>
            <a:r>
              <a:rPr lang="zh-TW" altLang="en-US" sz="3600" dirty="0">
                <a:ea typeface="全真顏體" panose="02010609000101010101" pitchFamily="49" charset="-120"/>
              </a:rPr>
              <a:t>對我欣慕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羨                           恭喜</a:t>
            </a:r>
            <a:r>
              <a:rPr lang="zh-TW" altLang="en-US" sz="3600" dirty="0">
                <a:ea typeface="全真顏體" panose="02010609000101010101" pitchFamily="49" charset="-120"/>
              </a:rPr>
              <a:t>聲音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入耳來                               亦有</a:t>
            </a:r>
            <a:r>
              <a:rPr lang="zh-TW" altLang="en-US" sz="3600" dirty="0">
                <a:ea typeface="全真顏體" panose="02010609000101010101" pitchFamily="49" charset="-120"/>
              </a:rPr>
              <a:t>鬼犯淚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漣漣                          說</a:t>
            </a:r>
            <a:r>
              <a:rPr lang="zh-TW" altLang="en-US" sz="3600" dirty="0">
                <a:ea typeface="全真顏體" panose="02010609000101010101" pitchFamily="49" charset="-120"/>
              </a:rPr>
              <a:t>他兒孫沒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機緣                            三</a:t>
            </a:r>
            <a:r>
              <a:rPr lang="zh-TW" altLang="en-US" sz="3600" dirty="0">
                <a:ea typeface="全真顏體" panose="02010609000101010101" pitchFamily="49" charset="-120"/>
              </a:rPr>
              <a:t>期末劫大開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闡                      鬼魂</a:t>
            </a:r>
            <a:r>
              <a:rPr lang="zh-TW" altLang="en-US" sz="3600" dirty="0">
                <a:ea typeface="全真顏體" panose="02010609000101010101" pitchFamily="49" charset="-120"/>
              </a:rPr>
              <a:t>賴此出津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關                          生死</a:t>
            </a:r>
            <a:r>
              <a:rPr lang="zh-TW" altLang="en-US" sz="3600" dirty="0">
                <a:ea typeface="全真顏體" panose="02010609000101010101" pitchFamily="49" charset="-120"/>
              </a:rPr>
              <a:t>簿上勾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了賬                            免</a:t>
            </a:r>
            <a:r>
              <a:rPr lang="zh-TW" altLang="en-US" sz="3600" dirty="0">
                <a:ea typeface="全真顏體" panose="02010609000101010101" pitchFamily="49" charset="-120"/>
              </a:rPr>
              <a:t>了閻王和判官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師尊老大人慈悲說：</a:t>
            </a:r>
          </a:p>
          <a:p>
            <a:r>
              <a:rPr lang="zh-TW" altLang="zh-TW" sz="3600" dirty="0">
                <a:ea typeface="全真顏體" panose="02010609000101010101" pitchFamily="49" charset="-120"/>
              </a:rPr>
              <a:t>﹃凡塵非久居，人間非樂園，但世人通常是貪生怕死</a:t>
            </a:r>
            <a:r>
              <a:rPr lang="zh-TW" altLang="zh-TW" sz="3600" dirty="0" smtClean="0">
                <a:ea typeface="全真顏體" panose="02010609000101010101" pitchFamily="49" charset="-120"/>
              </a:rPr>
              <a:t>，整天</a:t>
            </a:r>
            <a:r>
              <a:rPr lang="zh-TW" altLang="zh-TW" sz="3600" dirty="0">
                <a:ea typeface="全真顏體" panose="02010609000101010101" pitchFamily="49" charset="-120"/>
              </a:rPr>
              <a:t>只為求福，不求了脫生死輪迴。﹄</a:t>
            </a:r>
            <a:r>
              <a:rPr lang="en-US" altLang="zh-TW" sz="3600" dirty="0">
                <a:ea typeface="全真顏體" panose="02010609000101010101" pitchFamily="49" charset="-120"/>
              </a:rPr>
              <a:t>(</a:t>
            </a:r>
            <a:r>
              <a:rPr lang="zh-TW" altLang="zh-TW" sz="3600" dirty="0">
                <a:ea typeface="全真顏體" panose="02010609000101010101" pitchFamily="49" charset="-120"/>
              </a:rPr>
              <a:t>沒智慧</a:t>
            </a:r>
            <a:r>
              <a:rPr lang="en-US" altLang="zh-TW" sz="3600" dirty="0">
                <a:ea typeface="全真顏體" panose="02010609000101010101" pitchFamily="49" charset="-120"/>
              </a:rPr>
              <a:t>)</a:t>
            </a:r>
            <a:endParaRPr lang="zh-TW" altLang="zh-TW" sz="3600" dirty="0">
              <a:ea typeface="全真顏體" panose="02010609000101010101" pitchFamily="49" charset="-120"/>
            </a:endParaRPr>
          </a:p>
          <a:p>
            <a:r>
              <a:rPr lang="zh-TW" altLang="zh-TW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五祖弘忍大師曰</a:t>
            </a:r>
            <a:r>
              <a:rPr lang="zh-TW" altLang="zh-TW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zh-TW" sz="3600" dirty="0" smtClean="0">
                <a:ea typeface="全真顏體" panose="02010609000101010101" pitchFamily="49" charset="-120"/>
              </a:rPr>
              <a:t>﹃</a:t>
            </a:r>
            <a:r>
              <a:rPr lang="zh-TW" altLang="zh-TW" sz="3600" dirty="0">
                <a:ea typeface="全真顏體" panose="02010609000101010101" pitchFamily="49" charset="-120"/>
              </a:rPr>
              <a:t>世人生死事大，汝等終日，只求福田，不求出離生死苦海，自性若迷，福何可救。﹄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韓信跪於南屏山，懇求活佛恩師慈悲，共</a:t>
            </a:r>
            <a:r>
              <a:rPr lang="en-US" altLang="zh-TW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34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天。</a:t>
            </a:r>
            <a:endParaRPr lang="en-US" altLang="zh-TW" sz="4000" dirty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維</a:t>
            </a:r>
            <a:r>
              <a:rPr lang="zh-TW" altLang="en-US" sz="4000" dirty="0">
                <a:ea typeface="全真顏體" panose="02010609000101010101" pitchFamily="49" charset="-120"/>
              </a:rPr>
              <a:t>皇上帝開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恩典                  含淚叩頭</a:t>
            </a:r>
            <a:r>
              <a:rPr lang="zh-TW" altLang="en-US" sz="4000" dirty="0">
                <a:ea typeface="全真顏體" panose="02010609000101010101" pitchFamily="49" charset="-120"/>
              </a:rPr>
              <a:t>求前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賢                            欲</a:t>
            </a:r>
            <a:r>
              <a:rPr lang="zh-TW" altLang="en-US" sz="4000" dirty="0">
                <a:ea typeface="全真顏體" panose="02010609000101010101" pitchFamily="49" charset="-120"/>
              </a:rPr>
              <a:t>把真道來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訪求                            解</a:t>
            </a:r>
            <a:r>
              <a:rPr lang="zh-TW" altLang="en-US" sz="4000" dirty="0">
                <a:ea typeface="全真顏體" panose="02010609000101010101" pitchFamily="49" charset="-120"/>
              </a:rPr>
              <a:t>悟人生之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來源                           亡靈</a:t>
            </a:r>
            <a:r>
              <a:rPr lang="zh-TW" altLang="en-US" sz="4000" dirty="0">
                <a:ea typeface="全真顏體" panose="02010609000101010101" pitchFamily="49" charset="-120"/>
              </a:rPr>
              <a:t>慾求真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天道                           千</a:t>
            </a:r>
            <a:r>
              <a:rPr lang="zh-TW" altLang="en-US" sz="4000" dirty="0">
                <a:ea typeface="全真顏體" panose="02010609000101010101" pitchFamily="49" charset="-120"/>
              </a:rPr>
              <a:t>般苦楚萬般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難                         三</a:t>
            </a:r>
            <a:r>
              <a:rPr lang="zh-TW" altLang="en-US" sz="4000" dirty="0">
                <a:ea typeface="全真顏體" panose="02010609000101010101" pitchFamily="49" charset="-120"/>
              </a:rPr>
              <a:t>期末會道降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世                            拯救</a:t>
            </a:r>
            <a:r>
              <a:rPr lang="zh-TW" altLang="en-US" sz="4000" dirty="0">
                <a:ea typeface="全真顏體" panose="02010609000101010101" pitchFamily="49" charset="-120"/>
              </a:rPr>
              <a:t>餘殃脫苦圈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00392" y="267493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鄭成功結緣訓： </a:t>
            </a:r>
          </a:p>
          <a:p>
            <a:r>
              <a:rPr lang="zh-TW" altLang="en-US" sz="48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今世</a:t>
            </a:r>
            <a:r>
              <a:rPr lang="en-US" altLang="zh-TW" sz="4800" dirty="0">
                <a:latin typeface="+mj-ea"/>
                <a:ea typeface="+mj-ea"/>
              </a:rPr>
              <a:t>『</a:t>
            </a:r>
            <a:r>
              <a:rPr lang="zh-TW" altLang="en-US" sz="48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求道</a:t>
            </a:r>
            <a:r>
              <a:rPr lang="en-US" altLang="zh-TW" sz="4800" dirty="0">
                <a:latin typeface="+mn-ea"/>
              </a:rPr>
              <a:t>』</a:t>
            </a:r>
            <a:r>
              <a:rPr lang="zh-TW" altLang="en-US" sz="48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，因三世修行。今世開法會，因五世修行。今生住佛堂，因七世修行。</a:t>
            </a:r>
          </a:p>
          <a:p>
            <a:r>
              <a:rPr lang="zh-TW" altLang="en-US" sz="48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今生清口，因十世修行</a:t>
            </a:r>
            <a:r>
              <a:rPr lang="zh-TW" altLang="en-US" sz="48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。</a:t>
            </a:r>
            <a:r>
              <a:rPr lang="zh-TW" altLang="en-US" sz="48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 </a:t>
            </a:r>
          </a:p>
          <a:p>
            <a:endParaRPr lang="zh-TW" altLang="en-US" sz="48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4784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鄭成功結緣訓</a:t>
            </a:r>
            <a:r>
              <a:rPr lang="zh-TW" altLang="en-US" sz="4000" dirty="0" smtClean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：</a:t>
            </a:r>
            <a:endParaRPr lang="en-US" altLang="zh-TW" sz="4000" dirty="0" smtClean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latin typeface="王漢宗顏楷體繁" panose="02000500000000000000" pitchFamily="2" charset="-120"/>
                <a:ea typeface="全真顏體" panose="02010609000101010101" pitchFamily="49" charset="-120"/>
              </a:rPr>
              <a:t>今生</a:t>
            </a:r>
            <a:r>
              <a:rPr lang="zh-TW" altLang="en-US" sz="4000" dirty="0">
                <a:latin typeface="王漢宗顏楷體繁" panose="02000500000000000000" pitchFamily="2" charset="-120"/>
                <a:ea typeface="全真顏體" panose="02010609000101010101" pitchFamily="49" charset="-120"/>
              </a:rPr>
              <a:t>你我在修辦的船行上，共搖法船，可知已多少世修行？不可數也！這麼多世來，所吃的苦所捨去的，多過你今世想追求的種種，今世不辦，怎麼對得起自己呢！不要說難，不要說忙，說難說忙難躲無常。</a:t>
            </a:r>
          </a:p>
        </p:txBody>
      </p:sp>
    </p:spTree>
    <p:extLst>
      <p:ext uri="{BB962C8B-B14F-4D97-AF65-F5344CB8AC3E}">
        <p14:creationId xmlns:p14="http://schemas.microsoft.com/office/powerpoint/2010/main" val="2240999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7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639816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8064896" cy="4742035"/>
          </a:xfrm>
        </p:spPr>
        <p:txBody>
          <a:bodyPr>
            <a:normAutofit/>
          </a:bodyPr>
          <a:lstStyle/>
          <a:p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7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王漢宗顏楷體繁" panose="02000500000000000000" pitchFamily="2" charset="-120"/>
                <a:ea typeface="全真顏體" panose="02010609000101010101" pitchFamily="49" charset="-120"/>
              </a:rPr>
              <a:t>韓信求道經過</a:t>
            </a:r>
            <a:endParaRPr lang="en-US" altLang="zh-TW" sz="4000" dirty="0" smtClean="0">
              <a:solidFill>
                <a:srgbClr val="FFFF00"/>
              </a:solidFill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韓信臨壇時</a:t>
            </a:r>
            <a:r>
              <a:rPr lang="zh-TW" altLang="en-US" sz="4000" dirty="0">
                <a:ea typeface="全真顏體" panose="02010609000101010101" pitchFamily="49" charset="-120"/>
              </a:rPr>
              <a:t>跪地求張前人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慈悲，能</a:t>
            </a:r>
            <a:r>
              <a:rPr lang="zh-TW" altLang="en-US" sz="4000" dirty="0">
                <a:ea typeface="全真顏體" panose="02010609000101010101" pitchFamily="49" charset="-120"/>
              </a:rPr>
              <a:t>受明師一指直超理天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前人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云： </a:t>
            </a:r>
            <a:r>
              <a:rPr lang="zh-TW" altLang="en-US" sz="4000" dirty="0">
                <a:ea typeface="全真顏體" panose="02010609000101010101" pitchFamily="49" charset="-120"/>
              </a:rPr>
              <a:t>不敢作主 吾將盡力待請示老前人慈悲允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准，即辦理。</a:t>
            </a:r>
            <a:endParaRPr lang="en-US" altLang="zh-TW" sz="4000" dirty="0" smtClean="0">
              <a:solidFill>
                <a:srgbClr val="FFFF00"/>
              </a:solidFill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臨行：韓信</a:t>
            </a:r>
            <a:r>
              <a:rPr lang="zh-TW" altLang="en-US" sz="4000" dirty="0">
                <a:ea typeface="全真顏體" panose="02010609000101010101" pitchFamily="49" charset="-120"/>
              </a:rPr>
              <a:t>將軍再跪地叩求 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前人曰：末</a:t>
            </a:r>
            <a:r>
              <a:rPr lang="zh-TW" altLang="en-US" sz="4000" dirty="0">
                <a:ea typeface="全真顏體" panose="02010609000101010101" pitchFamily="49" charset="-120"/>
              </a:rPr>
              <a:t>將在此辭行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並求張前人慈悲 一指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超生，末</a:t>
            </a:r>
            <a:r>
              <a:rPr lang="zh-TW" altLang="en-US" sz="4000" dirty="0">
                <a:ea typeface="全真顏體" panose="02010609000101010101" pitchFamily="49" charset="-120"/>
              </a:rPr>
              <a:t>將定搭幫助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道。</a:t>
            </a:r>
            <a:endParaRPr lang="zh-TW" altLang="en-US" sz="4000" dirty="0">
              <a:ea typeface="全真顏體" panose="02010609000101010101" pitchFamily="49" charset="-120"/>
            </a:endParaRPr>
          </a:p>
          <a:p>
            <a:endParaRPr lang="zh-TW" altLang="en-US" sz="4000" dirty="0">
              <a:solidFill>
                <a:srgbClr val="FFFF00"/>
              </a:solidFill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83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/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前人有命 要趙經理 即往台中 稟報老前人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老前人慈悲 請三才飛鸞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 南極仙翁臨壇 未與直示 老前人再三懇求 請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 仙翁示明 仙翁云 不行</a:t>
            </a:r>
          </a:p>
          <a:p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6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時至十月二十四日戌時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顏體" panose="02010609000101010101" pitchFamily="49" charset="-120"/>
              </a:rPr>
              <a:t>元月三日</a:t>
            </a:r>
            <a:r>
              <a:rPr lang="en-US" altLang="zh-TW" sz="3600" dirty="0">
                <a:ea typeface="全真顏體" panose="02010609000101010101" pitchFamily="49" charset="-120"/>
              </a:rPr>
              <a:t>)</a:t>
            </a:r>
            <a:r>
              <a:rPr lang="zh-TW" altLang="en-US" sz="3600" dirty="0">
                <a:ea typeface="全真顏體" panose="02010609000101010101" pitchFamily="49" charset="-120"/>
              </a:rPr>
              <a:t>新豐三天法會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畢班之際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 院長臨壇</a:t>
            </a:r>
          </a:p>
          <a:p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顏體" panose="02010609000101010101" pitchFamily="49" charset="-120"/>
              </a:rPr>
              <a:t>此時另一位竅手跪地不起 含淚苦苦哀求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原來是韓信將軍再度臨壇 叩求明師指點</a:t>
            </a:r>
            <a:r>
              <a:rPr lang="en-US" altLang="zh-TW" sz="3600" dirty="0">
                <a:ea typeface="全真顏體" panose="02010609000101010101" pitchFamily="49" charset="-120"/>
              </a:rPr>
              <a:t>)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於是 前人請示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 院長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慈悲</a:t>
            </a:r>
            <a:r>
              <a:rPr lang="zh-TW" altLang="en-US" sz="3600" dirty="0">
                <a:latin typeface="+mj-ea"/>
                <a:ea typeface="+mj-ea"/>
              </a:rPr>
              <a:t> 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736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此際 在場每位都感動落淚 同為韓將軍跪求 韓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將軍</a:t>
            </a:r>
            <a:r>
              <a:rPr lang="zh-TW" altLang="en-US" sz="4000" dirty="0">
                <a:ea typeface="全真顏體" panose="02010609000101010101" pitchFamily="49" charset="-120"/>
              </a:rPr>
              <a:t>號哭 叩響頭求之</a:t>
            </a:r>
            <a:r>
              <a:rPr lang="en-US" altLang="zh-TW" sz="4000" dirty="0">
                <a:ea typeface="全真顏體" panose="02010609000101010101" pitchFamily="49" charset="-120"/>
              </a:rPr>
              <a:t>)</a:t>
            </a:r>
          </a:p>
          <a:p>
            <a:r>
              <a:rPr lang="en-US" altLang="zh-TW" sz="4000" dirty="0">
                <a:ea typeface="全真顏體" panose="02010609000101010101" pitchFamily="49" charset="-120"/>
              </a:rPr>
              <a:t> </a:t>
            </a:r>
            <a:r>
              <a:rPr lang="zh-TW" altLang="en-US" sz="4000" dirty="0">
                <a:ea typeface="全真顏體" panose="02010609000101010101" pitchFamily="49" charset="-120"/>
              </a:rPr>
              <a:t>院長云 韓信跪於南屏山 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懇求</a:t>
            </a:r>
            <a:r>
              <a:rPr lang="zh-TW" altLang="en-US" sz="4000" dirty="0">
                <a:ea typeface="全真顏體" panose="02010609000101010101" pitchFamily="49" charset="-120"/>
              </a:rPr>
              <a:t> 活佛恩師慈悲 已有一個月之久</a:t>
            </a:r>
          </a:p>
          <a:p>
            <a:r>
              <a:rPr lang="zh-TW" altLang="en-US" sz="4000" dirty="0">
                <a:ea typeface="全真顏體" panose="02010609000101010101" pitchFamily="49" charset="-120"/>
              </a:rPr>
              <a:t> 院長對韓信將軍云 十一月二十八日再說 屆時 吾帶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你臨</a:t>
            </a:r>
            <a:r>
              <a:rPr lang="zh-TW" altLang="en-US" sz="4000" dirty="0">
                <a:ea typeface="全真顏體" panose="02010609000101010101" pitchFamily="49" charset="-120"/>
              </a:rPr>
              <a:t>壇 再求 韓老前人慈悲</a:t>
            </a:r>
          </a:p>
          <a:p>
            <a:endParaRPr lang="zh-TW" altLang="en-US" sz="4000" dirty="0">
              <a:latin typeface="王漢宗顏楷體繁" panose="02000500000000000000" pitchFamily="2" charset="-120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80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 三：授道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待至十一月二十八日巳時 老前人蒞臨 關聖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宮慈悲</a:t>
            </a:r>
            <a:r>
              <a:rPr lang="zh-TW" altLang="en-US" sz="3200" dirty="0">
                <a:ea typeface="全真顏體" panose="02010609000101010101" pitchFamily="49" charset="-120"/>
              </a:rPr>
              <a:t>教誨 鼓勵成全至十二時十五分 臨走之際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院長臨壇云 韓賢弟 請慢走 吾乃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茂田師兄 今奉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命 隱身已參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畢 臨壇鑑班 並帶漢室將軍跪地一邊 乃因至誠感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天</a:t>
            </a:r>
            <a:r>
              <a:rPr lang="zh-TW" altLang="en-US" sz="3200" dirty="0">
                <a:ea typeface="全真顏體" panose="02010609000101010101" pitchFamily="49" charset="-120"/>
              </a:rPr>
              <a:t> 跪立南屏三十有四天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 師兄 今奉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諭旨 帶蒞壇前</a:t>
            </a:r>
          </a:p>
          <a:p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37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2041</TotalTime>
  <Words>2103</Words>
  <Application>Microsoft Office PowerPoint</Application>
  <PresentationFormat>如螢幕大小 (16:9)</PresentationFormat>
  <Paragraphs>181</Paragraphs>
  <Slides>45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4" baseType="lpstr">
      <vt:lpstr>宋体</vt:lpstr>
      <vt:lpstr>王漢宗顏楷體繁</vt:lpstr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147</cp:revision>
  <dcterms:created xsi:type="dcterms:W3CDTF">2014-02-15T05:50:45Z</dcterms:created>
  <dcterms:modified xsi:type="dcterms:W3CDTF">2014-09-26T05:39:24Z</dcterms:modified>
</cp:coreProperties>
</file>