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81" r:id="rId2"/>
    <p:sldId id="288" r:id="rId3"/>
    <p:sldId id="282" r:id="rId4"/>
    <p:sldId id="291" r:id="rId5"/>
    <p:sldId id="279" r:id="rId6"/>
    <p:sldId id="278" r:id="rId7"/>
    <p:sldId id="289" r:id="rId8"/>
    <p:sldId id="276" r:id="rId9"/>
    <p:sldId id="271" r:id="rId10"/>
    <p:sldId id="287" r:id="rId11"/>
    <p:sldId id="293" r:id="rId12"/>
    <p:sldId id="286" r:id="rId13"/>
    <p:sldId id="298" r:id="rId14"/>
    <p:sldId id="297" r:id="rId15"/>
    <p:sldId id="285" r:id="rId16"/>
    <p:sldId id="296" r:id="rId17"/>
    <p:sldId id="295" r:id="rId18"/>
    <p:sldId id="284" r:id="rId19"/>
    <p:sldId id="294" r:id="rId20"/>
    <p:sldId id="267" r:id="rId21"/>
    <p:sldId id="277" r:id="rId22"/>
    <p:sldId id="290" r:id="rId23"/>
    <p:sldId id="292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B3FB-3AC0-4E6B-8002-A8A024ACC70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0ECF3-B006-4B7C-9B53-AB73130633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175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ECF3-B006-4B7C-9B53-AB73130633A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36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ECF3-B006-4B7C-9B53-AB73130633A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56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ECF3-B006-4B7C-9B53-AB73130633A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901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0ECF3-B006-4B7C-9B53-AB73130633A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25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恩師慈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語</a:t>
            </a:r>
            <a:r>
              <a:rPr lang="en-US" altLang="zh-TW" sz="3200" dirty="0" smtClean="0">
                <a:solidFill>
                  <a:srgbClr val="FFFF00"/>
                </a:solidFill>
                <a:ea typeface="全真顏體" pitchFamily="49" charset="-120"/>
              </a:rPr>
              <a:t>--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十年了</a:t>
            </a:r>
            <a: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en-US" altLang="zh-TW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十年了，徒兒認為道還真不真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十年了，徒兒認為理還真不真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十年了，徒兒認為天命還真不真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十年了，徒兒認為仙佛借竅還真不真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十年了，徒兒認為修道的心還真不真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十年了，徒兒認為辦道的願還真不真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十年了，徒兒認為同修的情還真不真？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十年了，徒兒還是無所展拓，怎麼辦？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十年了，徒兒還是沒有把握，怎麼辦？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十年了，徒兒還是一樣執著，怎麼辦？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徒兒說該怎麼辦呢？怎麼辦？怎麼辦？</a:t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看著辦啊！是不是啊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看天時而當辦，看道運而速辦；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看自己而能辦，看眾生而敢辦。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看理念而修辦，看因緣而合辦；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5100" dirty="0" smtClean="0">
                <a:ea typeface="全真顏體" pitchFamily="49" charset="-120"/>
              </a:rPr>
              <a:t>看</a:t>
            </a:r>
            <a:r>
              <a:rPr lang="zh-TW" altLang="en-US" sz="5100" dirty="0">
                <a:ea typeface="全真顏體" pitchFamily="49" charset="-120"/>
              </a:rPr>
              <a:t>前輩而學辦，看大體而共辦</a:t>
            </a:r>
            <a:r>
              <a:rPr lang="zh-TW" altLang="en-US" sz="5100" dirty="0" smtClean="0">
                <a:ea typeface="全真顏體" pitchFamily="49" charset="-120"/>
              </a:rPr>
              <a:t>。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辦事可以隨心所欲，但辦道可要隨遇而安。</a:t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辦事可以我行我素，但辦道可要敬老尊賢</a:t>
            </a:r>
            <a:r>
              <a:rPr lang="zh-TW" altLang="en-US" sz="5100" dirty="0" smtClean="0">
                <a:ea typeface="全真顏體" pitchFamily="49" charset="-120"/>
              </a:rPr>
              <a:t>。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>辦事可以固執己見，但辦道可要溝通成全</a:t>
            </a:r>
            <a:r>
              <a:rPr lang="zh-TW" altLang="en-US" sz="51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>辦事可以一人當道，但辦道可要萬眾分擔</a:t>
            </a:r>
            <a:r>
              <a:rPr lang="zh-TW" altLang="en-US" sz="51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>道途要順利，必須要累積</a:t>
            </a:r>
            <a:r>
              <a:rPr lang="zh-TW" altLang="en-US" sz="5100" dirty="0" smtClean="0">
                <a:solidFill>
                  <a:srgbClr val="FFFF00"/>
                </a:solidFill>
                <a:ea typeface="全真顏體" pitchFamily="49" charset="-120"/>
              </a:rPr>
              <a:t>經驗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道心要不變，必須要累積</a:t>
            </a:r>
            <a:r>
              <a:rPr lang="zh-TW" altLang="en-US" sz="5100" dirty="0" smtClean="0">
                <a:ea typeface="全真顏體" pitchFamily="49" charset="-120"/>
              </a:rPr>
              <a:t>道學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道範要長存，必須要累積德行</a:t>
            </a:r>
            <a:r>
              <a:rPr lang="zh-TW" altLang="en-US" sz="5100" dirty="0" smtClean="0">
                <a:ea typeface="全真顏體" pitchFamily="49" charset="-120"/>
              </a:rPr>
              <a:t>。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道場要安穩，必須要累積精神</a:t>
            </a:r>
            <a:r>
              <a:rPr lang="zh-TW" altLang="en-US" sz="5100" dirty="0" smtClean="0">
                <a:ea typeface="全真顏體" pitchFamily="49" charset="-120"/>
              </a:rPr>
              <a:t>。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endParaRPr lang="zh-TW" altLang="en-US" sz="51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十年了，徒兒都只知道淨手卻不知道洗心。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十年了，徒兒都只知道參駕卻不知道回家</a:t>
            </a:r>
            <a:r>
              <a:rPr lang="zh-TW" altLang="en-US" sz="3500" dirty="0" smtClean="0">
                <a:ea typeface="全真顏體" pitchFamily="49" charset="-120"/>
              </a:rPr>
              <a:t>。</a:t>
            </a:r>
            <a:endParaRPr lang="en-US" altLang="zh-TW" sz="3500" dirty="0" smtClean="0">
              <a:ea typeface="全真顏體" pitchFamily="49" charset="-120"/>
            </a:endParaRPr>
          </a:p>
          <a:p>
            <a:r>
              <a:rPr lang="zh-TW" altLang="en-US" sz="3500" dirty="0" smtClean="0">
                <a:ea typeface="全真顏體" pitchFamily="49" charset="-120"/>
              </a:rPr>
              <a:t>十年</a:t>
            </a:r>
            <a:r>
              <a:rPr lang="zh-TW" altLang="en-US" sz="3500" dirty="0">
                <a:ea typeface="全真顏體" pitchFamily="49" charset="-120"/>
              </a:rPr>
              <a:t>了，徒兒都只知道排班卻不知道整齊</a:t>
            </a:r>
            <a:r>
              <a:rPr lang="zh-TW" altLang="en-US" sz="3500" dirty="0" smtClean="0">
                <a:ea typeface="全真顏體" pitchFamily="49" charset="-120"/>
              </a:rPr>
              <a:t>。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十年了，徒兒都只知道執禮卻不知道莊嚴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十年了，徒兒都只知道發心卻不知道苦心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十年了，徒兒都只知道修道卻不知道護道</a:t>
            </a:r>
            <a:r>
              <a:rPr lang="zh-TW" altLang="en-US" sz="3500" dirty="0" smtClean="0">
                <a:ea typeface="全真顏體" pitchFamily="49" charset="-120"/>
              </a:rPr>
              <a:t>。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十年了，徒兒都只知道負責卻不知道犧牲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ea typeface="全真顏體" pitchFamily="49" charset="-120"/>
              </a:rPr>
              <a:t>十年</a:t>
            </a:r>
            <a:r>
              <a:rPr lang="zh-TW" altLang="en-US" sz="3200" dirty="0">
                <a:ea typeface="全真顏體" pitchFamily="49" charset="-120"/>
              </a:rPr>
              <a:t>了，徒兒都只知道慈悲卻不知</a:t>
            </a:r>
            <a:r>
              <a:rPr lang="zh-TW" altLang="en-US" sz="3200" dirty="0" smtClean="0">
                <a:ea typeface="全真顏體" pitchFamily="49" charset="-120"/>
              </a:rPr>
              <a:t>道喜捨。</a:t>
            </a:r>
            <a:endParaRPr lang="en-US" altLang="zh-TW" sz="3200" dirty="0" smtClean="0"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一該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承擔的使命要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自知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二該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推廣的道務要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通知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三該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依循的腳步要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認知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四該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歸宿的方向要窮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知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徒</a:t>
            </a:r>
            <a:r>
              <a:rPr lang="zh-TW" altLang="en-US" sz="3200" dirty="0">
                <a:ea typeface="全真顏體" pitchFamily="49" charset="-120"/>
              </a:rPr>
              <a:t>兒啊！走在修辦的路上，怎麼可以不知不覺呢</a:t>
            </a:r>
            <a:r>
              <a:rPr lang="zh-TW" altLang="en-US" sz="3200" dirty="0" smtClean="0">
                <a:ea typeface="全真顏體" pitchFamily="49" charset="-120"/>
              </a:rPr>
              <a:t>！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對於心性的出路，又怎麼可以一知半解呢</a:t>
            </a:r>
            <a:r>
              <a:rPr lang="zh-TW" altLang="en-US" sz="3200" dirty="0" smtClean="0">
                <a:ea typeface="全真顏體" pitchFamily="49" charset="-120"/>
              </a:rPr>
              <a:t>！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是不是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5100" dirty="0" smtClean="0">
                <a:ea typeface="全真顏體" pitchFamily="49" charset="-120"/>
              </a:rPr>
              <a:t>當</a:t>
            </a:r>
            <a:r>
              <a:rPr lang="zh-TW" altLang="en-US" sz="5100" dirty="0">
                <a:ea typeface="全真顏體" pitchFamily="49" charset="-120"/>
              </a:rPr>
              <a:t>知道</a:t>
            </a:r>
            <a:r>
              <a:rPr lang="zh-TW" altLang="en-US" sz="5100" dirty="0" smtClean="0">
                <a:ea typeface="全真顏體" pitchFamily="49" charset="-120"/>
              </a:rPr>
              <a:t>。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多少的因緣會合才能有根基</a:t>
            </a:r>
            <a:r>
              <a:rPr lang="zh-TW" altLang="en-US" sz="5100" dirty="0" smtClean="0">
                <a:ea typeface="全真顏體" pitchFamily="49" charset="-120"/>
              </a:rPr>
              <a:t>，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多少的根基扎穩才會有機會</a:t>
            </a:r>
            <a:r>
              <a:rPr lang="zh-TW" altLang="en-US" sz="5100" dirty="0" smtClean="0">
                <a:ea typeface="全真顏體" pitchFamily="49" charset="-120"/>
              </a:rPr>
              <a:t>，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>多少的機會把握才能有參與，</a:t>
            </a:r>
            <a:b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>多少的參與道場才能有一份</a:t>
            </a:r>
            <a:r>
              <a:rPr lang="zh-TW" altLang="en-US" sz="5100" dirty="0" smtClean="0">
                <a:solidFill>
                  <a:srgbClr val="FFFF00"/>
                </a:solidFill>
                <a:ea typeface="全真顏體" pitchFamily="49" charset="-120"/>
              </a:rPr>
              <a:t>，</a:t>
            </a:r>
            <a:endParaRPr lang="en-US" altLang="zh-TW" sz="51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5100" dirty="0" smtClean="0">
                <a:ea typeface="全真顏體" pitchFamily="49" charset="-120"/>
              </a:rPr>
              <a:t>多少</a:t>
            </a:r>
            <a:r>
              <a:rPr lang="zh-TW" altLang="en-US" sz="5100" dirty="0">
                <a:ea typeface="全真顏體" pitchFamily="49" charset="-120"/>
              </a:rPr>
              <a:t>的考驗經歷才能有體會</a:t>
            </a:r>
            <a:r>
              <a:rPr lang="zh-TW" altLang="en-US" sz="5100" dirty="0" smtClean="0">
                <a:ea typeface="全真顏體" pitchFamily="49" charset="-120"/>
              </a:rPr>
              <a:t>，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多少的體會感動才能有發心</a:t>
            </a:r>
            <a:r>
              <a:rPr lang="zh-TW" altLang="en-US" sz="5100" dirty="0" smtClean="0">
                <a:ea typeface="全真顏體" pitchFamily="49" charset="-120"/>
              </a:rPr>
              <a:t>，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多少的發心修辦才能有道氣</a:t>
            </a:r>
            <a:r>
              <a:rPr lang="zh-TW" altLang="en-US" sz="5100" dirty="0" smtClean="0">
                <a:ea typeface="全真顏體" pitchFamily="49" charset="-120"/>
              </a:rPr>
              <a:t>，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>多少的道氣凝聚才能有力量</a:t>
            </a:r>
            <a:r>
              <a:rPr lang="zh-TW" altLang="en-US" sz="5100" dirty="0" smtClean="0">
                <a:ea typeface="全真顏體" pitchFamily="49" charset="-120"/>
              </a:rPr>
              <a:t>，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itchFamily="49" charset="-120"/>
              </a:rPr>
              <a:t>是前賢難當還是後學難為啊？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是乾道好修還是坤道要煉啊？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是財施容易還是法施簡單啊？</a:t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是目標偉大還是過程精彩啊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b="1" dirty="0">
                <a:ea typeface="全真顏體" pitchFamily="49" charset="-120"/>
              </a:rPr>
              <a:t>十年了，徒兒再精進一點行不行啊？</a:t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十年了，徒兒更明理一點行不行啊</a:t>
            </a:r>
            <a:r>
              <a:rPr lang="zh-TW" altLang="en-US" sz="3200" b="1" dirty="0" smtClean="0">
                <a:ea typeface="全真顏體" pitchFamily="49" charset="-120"/>
              </a:rPr>
              <a:t>？</a:t>
            </a:r>
            <a:endParaRPr lang="en-US" altLang="zh-TW" sz="3200" b="1" dirty="0" smtClean="0">
              <a:ea typeface="全真顏體" pitchFamily="49" charset="-120"/>
            </a:endParaRPr>
          </a:p>
          <a:p>
            <a:r>
              <a:rPr lang="zh-TW" altLang="en-US" sz="3200" b="1" dirty="0">
                <a:ea typeface="全真顏體" pitchFamily="49" charset="-120"/>
              </a:rPr>
              <a:t>十年了，徒兒敢承擔一點行不行啊？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b="1" dirty="0" smtClean="0">
                <a:ea typeface="全真顏體" pitchFamily="49" charset="-120"/>
              </a:rPr>
              <a:t>十年</a:t>
            </a:r>
            <a:r>
              <a:rPr lang="zh-TW" altLang="en-US" sz="3200" b="1" dirty="0">
                <a:ea typeface="全真顏體" pitchFamily="49" charset="-120"/>
              </a:rPr>
              <a:t>了，徒兒多放下一點行不行啊</a:t>
            </a:r>
            <a:r>
              <a:rPr lang="zh-TW" altLang="en-US" sz="3200" b="1" dirty="0" smtClean="0"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十年了，徒兒改脾氣一點行不行啊</a:t>
            </a:r>
            <a:r>
              <a:rPr lang="zh-TW" altLang="en-US" sz="3200" b="1" dirty="0" smtClean="0"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十年了，徒兒能自主一點行不行啊</a:t>
            </a:r>
            <a:r>
              <a:rPr lang="zh-TW" altLang="en-US" sz="3200" b="1" dirty="0" smtClean="0"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十年了，徒兒走出去一點行不行啊</a:t>
            </a:r>
            <a:r>
              <a:rPr lang="zh-TW" altLang="en-US" sz="3200" b="1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十年了，徒兒有遠見一點行不行啊</a:t>
            </a:r>
            <a:r>
              <a:rPr lang="zh-TW" altLang="en-US" sz="3200" b="1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有的徒兒一點考驗就不行了</a:t>
            </a:r>
            <a:r>
              <a:rPr lang="zh-TW" altLang="en-US" sz="3200" b="1" dirty="0" smtClean="0">
                <a:ea typeface="全真顏體" pitchFamily="49" charset="-120"/>
              </a:rPr>
              <a:t>！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有的徒兒一點壓力就不行了</a:t>
            </a:r>
            <a:r>
              <a:rPr lang="zh-TW" altLang="en-US" sz="3200" b="1" dirty="0" smtClean="0">
                <a:ea typeface="全真顏體" pitchFamily="49" charset="-120"/>
              </a:rPr>
              <a:t>！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有的徒兒一點委屈就不行了</a:t>
            </a:r>
            <a:r>
              <a:rPr lang="zh-TW" altLang="en-US" sz="3200" b="1" dirty="0" smtClean="0">
                <a:ea typeface="全真顏體" pitchFamily="49" charset="-120"/>
              </a:rPr>
              <a:t>！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5800" dirty="0">
                <a:ea typeface="全真顏體" pitchFamily="49" charset="-120"/>
              </a:rPr>
              <a:t>有的徒兒一點苦難就不行了</a:t>
            </a:r>
            <a:r>
              <a:rPr lang="zh-TW" altLang="en-US" sz="5800" dirty="0" smtClean="0">
                <a:ea typeface="全真顏體" pitchFamily="49" charset="-120"/>
              </a:rPr>
              <a:t>！</a:t>
            </a:r>
            <a:endParaRPr lang="en-US" altLang="zh-TW" sz="5800" dirty="0" smtClean="0">
              <a:ea typeface="全真顏體" pitchFamily="49" charset="-120"/>
            </a:endParaRPr>
          </a:p>
          <a:p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行道莫被動，行道要主動</a:t>
            </a:r>
            <a:r>
              <a:rPr lang="zh-TW" altLang="en-US" sz="5800" dirty="0" smtClean="0">
                <a:ea typeface="全真顏體" pitchFamily="49" charset="-120"/>
              </a:rPr>
              <a:t>。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行道莫爭寵，行道要理</a:t>
            </a:r>
            <a:r>
              <a:rPr lang="zh-TW" altLang="en-US" sz="5800" dirty="0" smtClean="0">
                <a:ea typeface="全真顏體" pitchFamily="49" charset="-120"/>
              </a:rPr>
              <a:t>通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行道莫放縱，行道要</a:t>
            </a:r>
            <a:r>
              <a:rPr lang="zh-TW" altLang="en-US" sz="5800" dirty="0" smtClean="0">
                <a:ea typeface="全真顏體" pitchFamily="49" charset="-120"/>
              </a:rPr>
              <a:t>穩重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行道莫斷送，行道要從容</a:t>
            </a:r>
            <a:r>
              <a:rPr lang="zh-TW" altLang="en-US" sz="5800" dirty="0" smtClean="0">
                <a:ea typeface="全真顏體" pitchFamily="49" charset="-120"/>
              </a:rPr>
              <a:t>。</a:t>
            </a:r>
            <a:endParaRPr lang="en-US" altLang="zh-TW" sz="5800" dirty="0" smtClean="0">
              <a:ea typeface="全真顏體" pitchFamily="49" charset="-120"/>
            </a:endParaRPr>
          </a:p>
          <a:p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  <a:t>十年了，徒兒錢要賺心要不要修啊</a:t>
            </a:r>
            <a:r>
              <a:rPr lang="zh-TW" altLang="en-US" sz="58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endParaRPr lang="en-US" altLang="zh-TW" sz="5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  <a:t>十年了，徒兒工要做道要不要辦啊</a:t>
            </a:r>
            <a:r>
              <a:rPr lang="zh-TW" altLang="en-US" sz="58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endParaRPr lang="en-US" altLang="zh-TW" sz="5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十年了，徒兒功要立緣要不要廣啊</a:t>
            </a:r>
            <a:r>
              <a:rPr lang="zh-TW" altLang="en-US" sz="5800" dirty="0" smtClean="0">
                <a:ea typeface="全真顏體" pitchFamily="49" charset="-120"/>
              </a:rPr>
              <a:t>？</a:t>
            </a:r>
            <a:endParaRPr lang="en-US" altLang="zh-TW" sz="5800" dirty="0" smtClean="0">
              <a:ea typeface="全真顏體" pitchFamily="49" charset="-120"/>
            </a:endParaRPr>
          </a:p>
          <a:p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十年了，徒兒道要安德要不要培啊</a:t>
            </a:r>
            <a:r>
              <a:rPr lang="zh-TW" altLang="en-US" sz="5800" dirty="0" smtClean="0">
                <a:ea typeface="全真顏體" pitchFamily="49" charset="-120"/>
              </a:rPr>
              <a:t>？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十年了，徒兒事要成意要不要同啊？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十年了，徒兒罪要消願要不要了啊？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十年了，徒兒行要遠路要不要鋪啊？</a:t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十年了，徒兒家要大人要不要合啊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十年啦</a:t>
            </a:r>
            <a:r>
              <a:rPr lang="zh-TW" altLang="en-US" sz="3200" dirty="0" smtClean="0">
                <a:ea typeface="全真顏體" pitchFamily="49" charset="-120"/>
              </a:rPr>
              <a:t>！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為師該講的也講了，徒兒該聽的也聽了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為師該做的也做了，徒兒該有的也有了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上天該考的也考了，徒兒該在的也在了；</a:t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937522"/>
          </a:xfrm>
        </p:spPr>
        <p:txBody>
          <a:bodyPr>
            <a:normAutofit fontScale="92500"/>
          </a:bodyPr>
          <a:lstStyle/>
          <a:p>
            <a:r>
              <a:rPr lang="zh-TW" altLang="en-US" sz="3200" dirty="0" smtClean="0">
                <a:ea typeface="全真顏體" pitchFamily="49" charset="-120"/>
              </a:rPr>
              <a:t>上天</a:t>
            </a:r>
            <a:r>
              <a:rPr lang="zh-TW" altLang="en-US" sz="3200" dirty="0">
                <a:ea typeface="全真顏體" pitchFamily="49" charset="-120"/>
              </a:rPr>
              <a:t>該應的也應了，徒兒該得的也得了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剩下的就看徒兒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要不要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而已了</a:t>
            </a:r>
            <a:r>
              <a:rPr lang="zh-TW" altLang="en-US" sz="3200" dirty="0" smtClean="0">
                <a:ea typeface="全真顏體" pitchFamily="49" charset="-120"/>
              </a:rPr>
              <a:t>！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看徒兒要不要再學習，看徒兒要不要再積極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；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要不要繼續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要不要珍惜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徒兒要珍惜有深厚的根基，徒兒要珍惜有因緣走下去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；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徒</a:t>
            </a:r>
            <a:r>
              <a:rPr lang="zh-TW" altLang="en-US" sz="3200" dirty="0">
                <a:ea typeface="全真顏體" pitchFamily="49" charset="-120"/>
              </a:rPr>
              <a:t>兒要珍惜有前輩的帶領，徒兒要珍惜有真理的啟迪；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 smtClean="0">
                <a:ea typeface="全真顏體" pitchFamily="49" charset="-120"/>
              </a:rPr>
              <a:t>徒</a:t>
            </a:r>
            <a:r>
              <a:rPr lang="zh-TW" altLang="en-US" sz="3200" dirty="0">
                <a:ea typeface="全真顏體" pitchFamily="49" charset="-120"/>
              </a:rPr>
              <a:t>兒要珍惜有健康的身體，徒兒要珍惜有責任能負起；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十年了，徒兒認為師徒的緣還真不真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為師肯定徒兒們皆真的是一步一腳印，一路走過來的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為師也相信徒兒的道心到今天的還存在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只是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這一分真，有以前在學打毛巾時那麼純真嗎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這一分真，有以前在練講三寶時那麼認真嗎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這一分真，有以前在學聖歌時那麼天真嗎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徒兒要珍惜有機會能出力，徒兒要珍惜有和善做歸依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要聖凡兼顧，不要說抽不出時間</a:t>
            </a:r>
            <a:r>
              <a:rPr lang="zh-TW" altLang="en-US" sz="3200" dirty="0" smtClean="0">
                <a:ea typeface="全真顏體" pitchFamily="49" charset="-120"/>
              </a:rPr>
              <a:t>，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要財法雙施，不要說做不到完全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；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要同心協力，不要說達不成心願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，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要功德並進，不要說成不了聖賢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十年了，徒兒道心有專嗎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十年了，徒兒點道有專嗎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b="1" dirty="0"/>
              <a:t/>
            </a:r>
            <a:br>
              <a:rPr lang="zh-TW" altLang="en-US" sz="3200" b="1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itchFamily="49" charset="-120"/>
              </a:rPr>
              <a:t>十年了，徒兒上台有專嗎？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十年了，徒兒煮菜有專嗎？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十年了，徒兒有沒有專挑自己毛病啊？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十年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了，徒兒有沒有專找同修麻煩啊？</a:t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十年了，徒兒有沒有專給前賢頭痛啊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十年了，徒兒有沒有專在是非攪和啊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徒兒啊！專不專啊？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3478"/>
            <a:ext cx="576064" cy="4773066"/>
          </a:xfrm>
        </p:spPr>
        <p:txBody>
          <a:bodyPr>
            <a:normAutofit fontScale="90000"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937522"/>
          </a:xfrm>
        </p:spPr>
        <p:txBody>
          <a:bodyPr>
            <a:normAutofit lnSpcReduction="10000"/>
          </a:bodyPr>
          <a:lstStyle/>
          <a:p>
            <a:r>
              <a:rPr lang="zh-TW" altLang="en-US" sz="3500" dirty="0" smtClean="0">
                <a:ea typeface="全真顏體" pitchFamily="49" charset="-120"/>
              </a:rPr>
              <a:t>專</a:t>
            </a:r>
            <a:r>
              <a:rPr lang="zh-TW" altLang="en-US" sz="3500" dirty="0">
                <a:ea typeface="全真顏體" pitchFamily="49" charset="-120"/>
              </a:rPr>
              <a:t>與不專但看徒兒專到哪裡去</a:t>
            </a:r>
            <a:r>
              <a:rPr lang="zh-TW" altLang="en-US" sz="3500" dirty="0" smtClean="0">
                <a:ea typeface="全真顏體" pitchFamily="49" charset="-120"/>
              </a:rPr>
              <a:t>！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只怕徒兒都專到地獄去了</a:t>
            </a:r>
            <a:r>
              <a:rPr lang="zh-TW" altLang="en-US" sz="3500" dirty="0" smtClean="0">
                <a:ea typeface="全真顏體" pitchFamily="49" charset="-120"/>
              </a:rPr>
              <a:t>！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徒兒啊！為師要問了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！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徒兒的學歷是念到多高啊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有沒有念到大專啊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>是念理專還是念工專啊</a:t>
            </a:r>
            <a:r>
              <a:rPr lang="zh-TW" altLang="en-US" sz="35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5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還是專門疊磚啊</a:t>
            </a:r>
            <a:r>
              <a:rPr lang="zh-TW" altLang="en-US" sz="3500" dirty="0" smtClean="0">
                <a:ea typeface="全真顏體" pitchFamily="49" charset="-120"/>
              </a:rPr>
              <a:t>？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唉！專家有專門是不是</a:t>
            </a:r>
            <a:r>
              <a:rPr lang="zh-TW" altLang="en-US" sz="3500" dirty="0" smtClean="0">
                <a:ea typeface="全真顏體" pitchFamily="49" charset="-120"/>
              </a:rPr>
              <a:t>？</a:t>
            </a: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那為師問徒兒，</a:t>
            </a:r>
            <a:r>
              <a:rPr lang="zh-TW" altLang="en-US" sz="3800" dirty="0">
                <a:ea typeface="全真顏體" pitchFamily="49" charset="-120"/>
              </a:rPr>
              <a:t/>
            </a:r>
            <a:br>
              <a:rPr lang="zh-TW" altLang="en-US" sz="38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5020022"/>
          </a:xfrm>
        </p:spPr>
        <p:txBody>
          <a:bodyPr>
            <a:noAutofit/>
          </a:bodyPr>
          <a:lstStyle/>
          <a:p>
            <a:r>
              <a:rPr lang="zh-TW" altLang="en-US" dirty="0">
                <a:ea typeface="全真顏體" pitchFamily="49" charset="-120"/>
              </a:rPr>
              <a:t>醫生專家知道救治靈性</a:t>
            </a:r>
            <a:r>
              <a:rPr lang="zh-TW" altLang="en-US" dirty="0" smtClean="0">
                <a:ea typeface="全真顏體" pitchFamily="49" charset="-120"/>
              </a:rPr>
              <a:t>嗎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>
                <a:ea typeface="全真顏體" pitchFamily="49" charset="-120"/>
              </a:rPr>
              <a:t>心理專家知道去除無明</a:t>
            </a:r>
            <a:r>
              <a:rPr lang="zh-TW" altLang="en-US" dirty="0" smtClean="0">
                <a:ea typeface="全真顏體" pitchFamily="49" charset="-120"/>
              </a:rPr>
              <a:t>嗎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>
                <a:ea typeface="全真顏體" pitchFamily="49" charset="-120"/>
              </a:rPr>
              <a:t>天文專家知道天堂何在</a:t>
            </a:r>
            <a:r>
              <a:rPr lang="zh-TW" altLang="en-US" dirty="0" smtClean="0">
                <a:ea typeface="全真顏體" pitchFamily="49" charset="-120"/>
              </a:rPr>
              <a:t>嗎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>
                <a:ea typeface="全真顏體" pitchFamily="49" charset="-120"/>
              </a:rPr>
              <a:t>探險專家知道生死門戶</a:t>
            </a:r>
            <a:r>
              <a:rPr lang="zh-TW" altLang="en-US" dirty="0" smtClean="0">
                <a:ea typeface="全真顏體" pitchFamily="49" charset="-120"/>
              </a:rPr>
              <a:t>嗎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唉</a:t>
            </a:r>
            <a:endParaRPr lang="en-US" altLang="zh-TW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修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水喉的不知道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飲水思源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鋪路的不知道出路哪邊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；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　　</a:t>
            </a:r>
            <a:b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施教育的不知道忠孝仁義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，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蓋房子的不知道建設榮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園</a:t>
            </a: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專心學習，不怕沒有機會出頭</a:t>
            </a:r>
            <a:r>
              <a:rPr lang="zh-TW" altLang="en-US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>
                <a:ea typeface="全真顏體" pitchFamily="49" charset="-120"/>
              </a:rPr>
              <a:t>專心付出，不怕沒有感應回收</a:t>
            </a:r>
            <a:r>
              <a:rPr lang="zh-TW" altLang="en-US" dirty="0" smtClean="0">
                <a:ea typeface="全真顏體" pitchFamily="49" charset="-120"/>
              </a:rPr>
              <a:t>。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>
                <a:ea typeface="全真顏體" pitchFamily="49" charset="-120"/>
              </a:rPr>
              <a:t>專心負責，不怕沒有因緣成就</a:t>
            </a:r>
            <a:r>
              <a:rPr lang="zh-TW" altLang="en-US" dirty="0" smtClean="0">
                <a:ea typeface="全真顏體" pitchFamily="49" charset="-120"/>
              </a:rPr>
              <a:t>。</a:t>
            </a:r>
            <a:r>
              <a:rPr lang="zh-TW" altLang="en-US" dirty="0">
                <a:ea typeface="全真顏體" pitchFamily="49" charset="-120"/>
              </a:rPr>
              <a:t/>
            </a:r>
            <a:br>
              <a:rPr lang="zh-TW" altLang="en-US" dirty="0">
                <a:ea typeface="全真顏體" pitchFamily="49" charset="-120"/>
              </a:rPr>
            </a:br>
            <a:r>
              <a:rPr lang="zh-TW" altLang="en-US" dirty="0">
                <a:ea typeface="全真顏體" pitchFamily="49" charset="-120"/>
              </a:rPr>
              <a:t>專心建設，不怕沒有萬丈高樓</a:t>
            </a:r>
          </a:p>
          <a:p>
            <a:endParaRPr lang="zh-TW" altLang="en-US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所謂明道精進，是明白自身之真道才能精進對方向。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 smtClean="0">
                <a:ea typeface="全真顏體" pitchFamily="49" charset="-120"/>
              </a:rPr>
              <a:t>若</a:t>
            </a:r>
            <a:r>
              <a:rPr lang="zh-TW" altLang="en-US" sz="3200" dirty="0">
                <a:ea typeface="全真顏體" pitchFamily="49" charset="-120"/>
              </a:rPr>
              <a:t>專求於身外之道，恐越</a:t>
            </a:r>
            <a:r>
              <a:rPr lang="zh-TW" altLang="en-US" sz="3200">
                <a:ea typeface="全真顏體" pitchFamily="49" charset="-120"/>
              </a:rPr>
              <a:t>精</a:t>
            </a:r>
            <a:r>
              <a:rPr lang="zh-TW" altLang="en-US" sz="3200" smtClean="0">
                <a:ea typeface="全真顏體" pitchFamily="49" charset="-120"/>
              </a:rPr>
              <a:t>進越迷</a:t>
            </a:r>
            <a:r>
              <a:rPr lang="zh-TW" altLang="en-US" sz="3200" dirty="0">
                <a:ea typeface="全真顏體" pitchFamily="49" charset="-120"/>
              </a:rPr>
              <a:t>真而不自知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故</a:t>
            </a:r>
            <a:r>
              <a:rPr lang="en-US" altLang="zh-TW" sz="3200" dirty="0">
                <a:latin typeface="+mj-ea"/>
                <a:ea typeface="+mj-ea"/>
              </a:rPr>
              <a:t>《</a:t>
            </a:r>
            <a:r>
              <a:rPr lang="zh-TW" altLang="en-US" sz="3200" dirty="0">
                <a:ea typeface="全真顏體" pitchFamily="49" charset="-120"/>
              </a:rPr>
              <a:t>明道精進</a:t>
            </a:r>
            <a:r>
              <a:rPr lang="en-US" altLang="zh-TW" sz="3200" dirty="0">
                <a:latin typeface="+mj-ea"/>
                <a:ea typeface="+mj-ea"/>
              </a:rPr>
              <a:t>》</a:t>
            </a:r>
            <a:r>
              <a:rPr lang="zh-TW" altLang="en-US" sz="3200" dirty="0">
                <a:ea typeface="全真顏體" pitchFamily="49" charset="-120"/>
              </a:rPr>
              <a:t>易明而難</a:t>
            </a:r>
            <a:r>
              <a:rPr lang="zh-TW" altLang="en-US" sz="3200" dirty="0" smtClean="0">
                <a:ea typeface="全真顏體" pitchFamily="49" charset="-120"/>
              </a:rPr>
              <a:t>行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徒兒在操辦一方道務的時候，是否忽略了配合大體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徒兒在私下成全眾生的時候，是否忽略了自身</a:t>
            </a:r>
            <a:r>
              <a:rPr lang="zh-TW" altLang="en-US" sz="3200" dirty="0" smtClean="0">
                <a:ea typeface="全真顏體" pitchFamily="49" charset="-120"/>
              </a:rPr>
              <a:t>帶動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十年了，徒兒從新道修到老道了嗎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十年了，徒兒從知道修到做到了嗎？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十年了，徒兒從脾氣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修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到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道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氣了嗎？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十年了，徒兒從埋怨修到感恩了嗎？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十年了，徒兒從殘忍修到仁慈了嗎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十年了，徒兒從悲觀修到樂觀了嗎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十年了，徒兒從固執修到隨喜了嗎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十年了，徒兒從自私修到布施了嗎？</a:t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ea typeface="全真顏體" pitchFamily="49" charset="-120"/>
              </a:rPr>
              <a:t>性</a:t>
            </a:r>
            <a:r>
              <a:rPr lang="zh-TW" altLang="en-US" sz="3200" dirty="0">
                <a:ea typeface="全真顏體" pitchFamily="49" charset="-120"/>
              </a:rPr>
              <a:t>要修得有慈悲、有智慧才能清靜</a:t>
            </a:r>
            <a:r>
              <a:rPr lang="zh-TW" altLang="en-US" sz="3200" dirty="0" smtClean="0">
                <a:ea typeface="全真顏體" pitchFamily="49" charset="-120"/>
              </a:rPr>
              <a:t>，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心要修得有理性、有感性才能</a:t>
            </a:r>
            <a:r>
              <a:rPr lang="zh-TW" altLang="en-US" sz="3200" dirty="0" smtClean="0">
                <a:ea typeface="全真顏體" pitchFamily="49" charset="-120"/>
              </a:rPr>
              <a:t>清明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身要修得有健康、有作為才能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清高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在白陽期修道不容易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徒兒啊！你們的道是怎麼修的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遇到逆境的時候，沒心情修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等到順境的時候，就忘記修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；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受到考驗的時候，又困難修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5020022"/>
          </a:xfrm>
        </p:spPr>
        <p:txBody>
          <a:bodyPr>
            <a:normAutofit fontScale="77500" lnSpcReduction="20000"/>
          </a:bodyPr>
          <a:lstStyle/>
          <a:p>
            <a:endParaRPr lang="en-US" altLang="zh-TW" sz="4100" dirty="0" smtClean="0">
              <a:ea typeface="全真顏體" pitchFamily="49" charset="-120"/>
            </a:endParaRPr>
          </a:p>
          <a:p>
            <a:r>
              <a:rPr lang="zh-TW" altLang="en-US" sz="4100" dirty="0" smtClean="0">
                <a:ea typeface="全真顏體" pitchFamily="49" charset="-120"/>
              </a:rPr>
              <a:t>經濟</a:t>
            </a:r>
            <a:r>
              <a:rPr lang="zh-TW" altLang="en-US" sz="4100" dirty="0">
                <a:ea typeface="全真顏體" pitchFamily="49" charset="-120"/>
              </a:rPr>
              <a:t>不景的時候，更沒空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為師看啊！</a:t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徒兒通常都是在有問題要求幫忙的時候</a:t>
            </a:r>
            <a:r>
              <a:rPr lang="zh-TW" altLang="en-US" sz="4100" dirty="0" smtClean="0">
                <a:ea typeface="全真顏體" pitchFamily="49" charset="-120"/>
              </a:rPr>
              <a:t>，才</a:t>
            </a:r>
            <a:r>
              <a:rPr lang="zh-TW" altLang="en-US" sz="4100" dirty="0">
                <a:ea typeface="全真顏體" pitchFamily="49" charset="-120"/>
              </a:rPr>
              <a:t>會加減修</a:t>
            </a:r>
            <a:r>
              <a:rPr lang="zh-TW" altLang="en-US" sz="4100" dirty="0">
                <a:latin typeface="+mj-ea"/>
                <a:ea typeface="+mj-ea"/>
              </a:rPr>
              <a:t>（</a:t>
            </a:r>
            <a:r>
              <a:rPr lang="zh-TW" altLang="en-US" sz="4100" dirty="0">
                <a:ea typeface="全真顏體" pitchFamily="49" charset="-120"/>
              </a:rPr>
              <a:t>台語</a:t>
            </a:r>
            <a:r>
              <a:rPr lang="zh-TW" altLang="en-US" sz="4100" dirty="0">
                <a:latin typeface="+mj-ea"/>
                <a:ea typeface="+mj-ea"/>
              </a:rPr>
              <a:t>）</a:t>
            </a:r>
            <a:r>
              <a:rPr lang="zh-TW" altLang="en-US" sz="4100" dirty="0">
                <a:ea typeface="全真顏體" pitchFamily="49" charset="-120"/>
              </a:rPr>
              <a:t>與上天交換條件的心態啊</a:t>
            </a:r>
            <a:r>
              <a:rPr lang="zh-TW" altLang="en-US" sz="4100" dirty="0" smtClean="0">
                <a:ea typeface="全真顏體" pitchFamily="49" charset="-120"/>
              </a:rPr>
              <a:t>！</a:t>
            </a: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>如此的修道又怎能算有體悟呢</a:t>
            </a:r>
            <a:r>
              <a:rPr lang="zh-TW" altLang="en-US" sz="41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>徒兒啊</a:t>
            </a:r>
            <a:r>
              <a:rPr lang="zh-TW" altLang="en-US" sz="4100" dirty="0" smtClean="0">
                <a:solidFill>
                  <a:srgbClr val="FFFF00"/>
                </a:solidFill>
                <a:ea typeface="全真顏體" pitchFamily="49" charset="-120"/>
              </a:rPr>
              <a:t>！</a:t>
            </a: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>修道要專注，要越修越無我，莫越修越為我</a:t>
            </a:r>
            <a:r>
              <a:rPr lang="zh-TW" altLang="en-US" sz="4100" dirty="0" smtClean="0">
                <a:solidFill>
                  <a:srgbClr val="FFFF00"/>
                </a:solidFill>
                <a:ea typeface="全真顏體" pitchFamily="49" charset="-120"/>
              </a:rPr>
              <a:t>；</a:t>
            </a: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>要越修</a:t>
            </a:r>
            <a:r>
              <a:rPr lang="zh-TW" altLang="en-US" sz="4100" dirty="0" smtClean="0">
                <a:solidFill>
                  <a:srgbClr val="FFFF00"/>
                </a:solidFill>
                <a:ea typeface="全真顏體" pitchFamily="49" charset="-120"/>
              </a:rPr>
              <a:t>越捨得</a:t>
            </a: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>，莫越修越貪得</a:t>
            </a:r>
            <a:r>
              <a:rPr lang="zh-TW" altLang="en-US" sz="4100" dirty="0" smtClean="0">
                <a:solidFill>
                  <a:srgbClr val="FFFF00"/>
                </a:solidFill>
                <a:ea typeface="全真顏體" pitchFamily="49" charset="-120"/>
              </a:rPr>
              <a:t>。</a:t>
            </a:r>
            <a: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十年了，徒兒的生活配不配合著修道辦道啊</a:t>
            </a:r>
            <a:r>
              <a:rPr lang="zh-TW" altLang="en-US" sz="4100" dirty="0" smtClean="0">
                <a:ea typeface="全真顏體" pitchFamily="49" charset="-120"/>
              </a:rPr>
              <a:t>？</a:t>
            </a:r>
            <a:r>
              <a:rPr lang="zh-TW" altLang="en-US" sz="4100" dirty="0">
                <a:ea typeface="全真顏體" pitchFamily="49" charset="-120"/>
              </a:rPr>
              <a:t/>
            </a:r>
            <a:br>
              <a:rPr lang="zh-TW" altLang="en-US" sz="4100" dirty="0">
                <a:ea typeface="全真顏體" pitchFamily="49" charset="-120"/>
              </a:rPr>
            </a:br>
            <a:r>
              <a:rPr lang="zh-TW" altLang="en-US" sz="4100" dirty="0">
                <a:ea typeface="全真顏體" pitchFamily="49" charset="-120"/>
              </a:rPr>
              <a:t>十年了，徒兒的原則配不配合著重聖輕凡啊</a:t>
            </a:r>
            <a:r>
              <a:rPr lang="zh-TW" altLang="en-US" sz="4100" dirty="0" smtClean="0">
                <a:ea typeface="全真顏體" pitchFamily="49" charset="-120"/>
              </a:rPr>
              <a:t>？</a:t>
            </a:r>
            <a:r>
              <a:rPr lang="zh-TW" altLang="en-US" sz="4100" b="1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100" b="1" dirty="0">
                <a:solidFill>
                  <a:srgbClr val="FFFF00"/>
                </a:solidFill>
                <a:ea typeface="全真顏體" pitchFamily="49" charset="-120"/>
              </a:rPr>
            </a:b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</a:t>
            </a:r>
            <a:r>
              <a:rPr lang="zh-TW" altLang="en-US" sz="3200" dirty="0" smtClean="0">
                <a:solidFill>
                  <a:srgbClr val="FF0000"/>
                </a:solidFill>
                <a:ea typeface="全真顏體" pitchFamily="49" charset="-120"/>
              </a:rPr>
              <a:t>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5800" dirty="0" smtClean="0">
                <a:ea typeface="全真顏體" pitchFamily="49" charset="-120"/>
              </a:rPr>
              <a:t>十年</a:t>
            </a:r>
            <a:r>
              <a:rPr lang="zh-TW" altLang="en-US" sz="5800" dirty="0">
                <a:ea typeface="全真顏體" pitchFamily="49" charset="-120"/>
              </a:rPr>
              <a:t>了，徒兒的表現配不配合著財法雙施啊？</a:t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十年了，徒兒的堅持配不配合著清口茹素啊</a:t>
            </a:r>
            <a:r>
              <a:rPr lang="zh-TW" altLang="en-US" sz="5800" dirty="0" smtClean="0">
                <a:ea typeface="全真顏體" pitchFamily="49" charset="-120"/>
              </a:rPr>
              <a:t>？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  <a:t>十年了，徒兒的金線配不配合著尊師重道啊</a:t>
            </a:r>
            <a:r>
              <a:rPr lang="zh-TW" altLang="en-US" sz="58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endParaRPr lang="en-US" altLang="zh-TW" sz="5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51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  <a:t>十年了，徒兒的願立配不配合著實際精進啊？</a:t>
            </a:r>
            <a:b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5800" dirty="0">
                <a:solidFill>
                  <a:srgbClr val="FFFF00"/>
                </a:solidFill>
                <a:ea typeface="全真顏體" pitchFamily="49" charset="-120"/>
              </a:rPr>
              <a:t>十年了，徒兒的想法配不配合著中心理念啊</a:t>
            </a:r>
            <a:r>
              <a:rPr lang="zh-TW" altLang="en-US" sz="58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endParaRPr lang="en-US" altLang="zh-TW" sz="5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5100" dirty="0" smtClean="0">
              <a:ea typeface="全真顏體" pitchFamily="49" charset="-120"/>
            </a:endParaRPr>
          </a:p>
          <a:p>
            <a:r>
              <a:rPr lang="zh-TW" altLang="en-US" sz="5800" dirty="0">
                <a:ea typeface="全真顏體" pitchFamily="49" charset="-120"/>
              </a:rPr>
              <a:t>十年了，徒兒的誠心配不配合著忠孝仁義啊</a:t>
            </a:r>
            <a:r>
              <a:rPr lang="zh-TW" altLang="en-US" sz="5800" dirty="0" smtClean="0">
                <a:ea typeface="全真顏體" pitchFamily="49" charset="-120"/>
              </a:rPr>
              <a:t>？</a:t>
            </a: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>修道不是一味地在考慮我要承擔什麼責任才</a:t>
            </a:r>
            <a:r>
              <a:rPr lang="zh-TW" altLang="en-US" sz="5800" dirty="0" smtClean="0">
                <a:ea typeface="全真顏體" pitchFamily="49" charset="-120"/>
              </a:rPr>
              <a:t>適合</a:t>
            </a:r>
            <a:r>
              <a:rPr lang="zh-TW" altLang="en-US" sz="5400" dirty="0">
                <a:ea typeface="全真顏體" pitchFamily="49" charset="-120"/>
              </a:rPr>
              <a:t>？</a:t>
            </a:r>
            <a:r>
              <a:rPr lang="zh-TW" altLang="en-US" sz="5100" dirty="0">
                <a:ea typeface="全真顏體" pitchFamily="49" charset="-120"/>
              </a:rPr>
              <a:t/>
            </a:r>
            <a:br>
              <a:rPr lang="zh-TW" altLang="en-US" sz="51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600" dirty="0" smtClean="0">
                <a:ea typeface="全真顏體" pitchFamily="49" charset="-120"/>
              </a:rPr>
              <a:t>修道</a:t>
            </a:r>
            <a:r>
              <a:rPr lang="zh-TW" altLang="en-US" sz="4600" dirty="0">
                <a:ea typeface="全真顏體" pitchFamily="49" charset="-120"/>
              </a:rPr>
              <a:t>不是一味地在選擇我要在什麼環境修才</a:t>
            </a:r>
            <a:r>
              <a:rPr lang="zh-TW" altLang="en-US" sz="4600" dirty="0" smtClean="0">
                <a:ea typeface="全真顏體" pitchFamily="49" charset="-120"/>
              </a:rPr>
              <a:t>適合</a:t>
            </a:r>
            <a:r>
              <a:rPr lang="zh-TW" altLang="en-US" sz="4800" dirty="0">
                <a:ea typeface="全真顏體" pitchFamily="49" charset="-120"/>
              </a:rPr>
              <a:t>？</a:t>
            </a:r>
            <a:r>
              <a:rPr lang="zh-TW" altLang="en-US" sz="4600" dirty="0">
                <a:ea typeface="全真顏體" pitchFamily="49" charset="-120"/>
              </a:rPr>
              <a:t/>
            </a:r>
            <a:br>
              <a:rPr lang="zh-TW" altLang="en-US" sz="4600" dirty="0">
                <a:ea typeface="全真顏體" pitchFamily="49" charset="-120"/>
              </a:rPr>
            </a:br>
            <a:r>
              <a:rPr lang="zh-TW" altLang="en-US" sz="4600" dirty="0">
                <a:ea typeface="全真顏體" pitchFamily="49" charset="-120"/>
              </a:rPr>
              <a:t>修道不是一味地在計較我要跟哪位</a:t>
            </a:r>
            <a:r>
              <a:rPr lang="zh-TW" altLang="en-US" sz="4600" dirty="0" smtClean="0">
                <a:ea typeface="全真顏體" pitchFamily="49" charset="-120"/>
              </a:rPr>
              <a:t>領導</a:t>
            </a:r>
            <a:r>
              <a:rPr lang="zh-TW" altLang="en-US" sz="4600" dirty="0">
                <a:ea typeface="全真顏體" pitchFamily="49" charset="-120"/>
              </a:rPr>
              <a:t>修</a:t>
            </a:r>
            <a:r>
              <a:rPr lang="zh-TW" altLang="en-US" sz="4600" dirty="0" smtClean="0">
                <a:ea typeface="全真顏體" pitchFamily="49" charset="-120"/>
              </a:rPr>
              <a:t>才適合</a:t>
            </a:r>
            <a:r>
              <a:rPr lang="zh-TW" altLang="en-US" sz="4800" dirty="0">
                <a:ea typeface="全真顏體" pitchFamily="49" charset="-120"/>
              </a:rPr>
              <a:t>？</a:t>
            </a:r>
            <a:r>
              <a:rPr lang="zh-TW" altLang="en-US" sz="4600" dirty="0">
                <a:ea typeface="全真顏體" pitchFamily="49" charset="-120"/>
              </a:rPr>
              <a:t/>
            </a:r>
            <a:br>
              <a:rPr lang="zh-TW" altLang="en-US" sz="4600" dirty="0">
                <a:ea typeface="全真顏體" pitchFamily="49" charset="-120"/>
              </a:rPr>
            </a:br>
            <a: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  <a:t>修道更不是一味地在八卦誰跟誰不合</a:t>
            </a:r>
            <a:r>
              <a:rPr lang="zh-TW" altLang="en-US" sz="4600" dirty="0" smtClean="0">
                <a:solidFill>
                  <a:srgbClr val="FFFF00"/>
                </a:solidFill>
                <a:ea typeface="全真顏體" pitchFamily="49" charset="-120"/>
              </a:rPr>
              <a:t>，</a:t>
            </a:r>
            <a: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  <a:t>是性格合不合？是作風合不合</a:t>
            </a:r>
            <a:r>
              <a:rPr lang="zh-TW" altLang="en-US" sz="46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4600" dirty="0">
                <a:solidFill>
                  <a:srgbClr val="FFFF00"/>
                </a:solidFill>
                <a:ea typeface="全真顏體" pitchFamily="49" charset="-120"/>
              </a:rPr>
              <a:t>還是相處合不合</a:t>
            </a:r>
            <a:r>
              <a:rPr lang="zh-TW" altLang="en-US" sz="4600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4600" dirty="0">
                <a:ea typeface="全真顏體" pitchFamily="49" charset="-120"/>
              </a:rPr>
              <a:t/>
            </a:r>
            <a:br>
              <a:rPr lang="zh-TW" altLang="en-US" sz="4600" dirty="0">
                <a:ea typeface="全真顏體" pitchFamily="49" charset="-120"/>
              </a:rPr>
            </a:br>
            <a:r>
              <a:rPr lang="zh-TW" altLang="en-US" sz="4600" dirty="0">
                <a:ea typeface="全真顏體" pitchFamily="49" charset="-120"/>
              </a:rPr>
              <a:t>徒兒只需要記著兩個</a:t>
            </a:r>
            <a:r>
              <a:rPr lang="zh-TW" altLang="en-US" sz="4600" dirty="0" smtClean="0">
                <a:ea typeface="全真顏體" pitchFamily="49" charset="-120"/>
              </a:rPr>
              <a:t>字</a:t>
            </a:r>
            <a:r>
              <a:rPr lang="zh-TW" altLang="en-US" sz="4600" dirty="0" smtClean="0">
                <a:latin typeface="+mj-ea"/>
                <a:ea typeface="+mj-ea"/>
              </a:rPr>
              <a:t>「</a:t>
            </a:r>
            <a:r>
              <a:rPr lang="zh-TW" altLang="en-US" sz="4600" dirty="0">
                <a:ea typeface="全真顏體" pitchFamily="49" charset="-120"/>
              </a:rPr>
              <a:t>配合</a:t>
            </a:r>
            <a:r>
              <a:rPr lang="zh-TW" altLang="en-US" sz="4600" dirty="0">
                <a:latin typeface="+mj-ea"/>
                <a:ea typeface="+mj-ea"/>
              </a:rPr>
              <a:t>」</a:t>
            </a:r>
            <a:r>
              <a:rPr lang="zh-TW" altLang="en-US" sz="4600" dirty="0" smtClean="0">
                <a:ea typeface="全真顏體" pitchFamily="49" charset="-120"/>
              </a:rPr>
              <a:t>。</a:t>
            </a:r>
            <a:r>
              <a:rPr lang="zh-TW" altLang="en-US" sz="4600" dirty="0">
                <a:ea typeface="全真顏體" pitchFamily="49" charset="-120"/>
              </a:rPr>
              <a:t/>
            </a:r>
            <a:br>
              <a:rPr lang="zh-TW" altLang="en-US" sz="4600" dirty="0">
                <a:ea typeface="全真顏體" pitchFamily="49" charset="-120"/>
              </a:rPr>
            </a:br>
            <a:r>
              <a:rPr lang="zh-TW" altLang="en-US" sz="4600" dirty="0">
                <a:ea typeface="全真顏體" pitchFamily="49" charset="-120"/>
              </a:rPr>
              <a:t>配合天時－普渡三曹修辦收圓</a:t>
            </a:r>
            <a:r>
              <a:rPr lang="zh-TW" altLang="en-US" sz="4600" dirty="0" smtClean="0">
                <a:ea typeface="全真顏體" pitchFamily="49" charset="-120"/>
              </a:rPr>
              <a:t>。</a:t>
            </a:r>
            <a:r>
              <a:rPr lang="zh-TW" altLang="en-US" sz="4600" dirty="0">
                <a:ea typeface="全真顏體" pitchFamily="49" charset="-120"/>
              </a:rPr>
              <a:t/>
            </a:r>
            <a:br>
              <a:rPr lang="zh-TW" altLang="en-US" sz="4600" dirty="0">
                <a:ea typeface="全真顏體" pitchFamily="49" charset="-120"/>
              </a:rPr>
            </a:br>
            <a:r>
              <a:rPr lang="zh-TW" altLang="en-US" sz="4600" dirty="0">
                <a:ea typeface="全真顏體" pitchFamily="49" charset="-120"/>
              </a:rPr>
              <a:t>配合時局－聖凡兼顧人我雙全</a:t>
            </a:r>
            <a:r>
              <a:rPr lang="zh-TW" altLang="en-US" sz="4600" dirty="0" smtClean="0">
                <a:ea typeface="全真顏體" pitchFamily="49" charset="-120"/>
              </a:rPr>
              <a:t>。</a:t>
            </a:r>
            <a:r>
              <a:rPr lang="zh-TW" altLang="en-US" sz="4600" dirty="0">
                <a:ea typeface="全真顏體" pitchFamily="49" charset="-120"/>
              </a:rPr>
              <a:t/>
            </a:r>
            <a:br>
              <a:rPr lang="zh-TW" altLang="en-US" sz="4600" dirty="0">
                <a:ea typeface="全真顏體" pitchFamily="49" charset="-120"/>
              </a:rPr>
            </a:br>
            <a:r>
              <a:rPr lang="zh-TW" altLang="en-US" sz="4600" b="1" dirty="0">
                <a:ea typeface="全真顏體" pitchFamily="49" charset="-120"/>
              </a:rPr>
              <a:t/>
            </a:r>
            <a:br>
              <a:rPr lang="zh-TW" altLang="en-US" sz="4600" b="1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天道弟子的省思</a:t>
            </a:r>
            <a:r>
              <a:rPr lang="en-US" altLang="zh-TW" sz="3200" dirty="0">
                <a:solidFill>
                  <a:srgbClr val="FF0000"/>
                </a:solidFill>
                <a:ea typeface="全真顏體" pitchFamily="49" charset="-120"/>
              </a:rPr>
              <a:t>--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十年了</a:t>
            </a:r>
            <a:endParaRPr lang="zh-TW" altLang="en-US" sz="32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配合</a:t>
            </a:r>
            <a:r>
              <a:rPr lang="zh-TW" altLang="en-US" sz="3200" dirty="0" smtClean="0">
                <a:ea typeface="全真顏體" pitchFamily="49" charset="-120"/>
              </a:rPr>
              <a:t>眾生</a:t>
            </a:r>
            <a:r>
              <a:rPr lang="en-US" altLang="zh-TW" sz="3200" dirty="0" smtClean="0">
                <a:ea typeface="全真顏體" pitchFamily="49" charset="-120"/>
              </a:rPr>
              <a:t>-</a:t>
            </a:r>
            <a:r>
              <a:rPr lang="zh-TW" altLang="en-US" sz="3200" dirty="0" smtClean="0">
                <a:ea typeface="全真顏體" pitchFamily="49" charset="-120"/>
              </a:rPr>
              <a:t>剛柔並濟</a:t>
            </a:r>
            <a:r>
              <a:rPr lang="zh-TW" altLang="en-US" sz="3200" dirty="0">
                <a:ea typeface="全真顏體" pitchFamily="49" charset="-120"/>
              </a:rPr>
              <a:t>因材施教。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配合</a:t>
            </a:r>
            <a:r>
              <a:rPr lang="zh-TW" altLang="en-US" sz="3200" dirty="0" smtClean="0">
                <a:ea typeface="全真顏體" pitchFamily="49" charset="-120"/>
              </a:rPr>
              <a:t>道場</a:t>
            </a:r>
            <a:r>
              <a:rPr lang="en-US" altLang="zh-TW" sz="3200" dirty="0" smtClean="0">
                <a:ea typeface="全真顏體" pitchFamily="49" charset="-120"/>
              </a:rPr>
              <a:t>-</a:t>
            </a:r>
            <a:r>
              <a:rPr lang="zh-TW" altLang="en-US" sz="3200" dirty="0" smtClean="0">
                <a:ea typeface="全真顏體" pitchFamily="49" charset="-120"/>
              </a:rPr>
              <a:t>開荒</a:t>
            </a:r>
            <a:r>
              <a:rPr lang="zh-TW" altLang="en-US" sz="3200" dirty="0">
                <a:ea typeface="全真顏體" pitchFamily="49" charset="-120"/>
              </a:rPr>
              <a:t>守成一貫精神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b="1" dirty="0" smtClean="0">
              <a:ea typeface="全真顏體" pitchFamily="49" charset="-120"/>
            </a:endParaRPr>
          </a:p>
          <a:p>
            <a:r>
              <a:rPr lang="zh-TW" altLang="en-US" sz="3200" b="1" dirty="0" smtClean="0">
                <a:ea typeface="全真顏體" pitchFamily="49" charset="-120"/>
              </a:rPr>
              <a:t>十年</a:t>
            </a:r>
            <a:r>
              <a:rPr lang="zh-TW" altLang="en-US" sz="3200" b="1" dirty="0">
                <a:ea typeface="全真顏體" pitchFamily="49" charset="-120"/>
              </a:rPr>
              <a:t>了，徒兒還是時進時退，怎麼辦</a:t>
            </a:r>
            <a:r>
              <a:rPr lang="zh-TW" altLang="en-US" sz="3200" b="1" dirty="0" smtClean="0"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十年了，徒兒還是半功半罪，怎麼辦</a:t>
            </a:r>
            <a:r>
              <a:rPr lang="zh-TW" altLang="en-US" sz="3200" b="1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>十年了，徒兒還是怨這怨那，怎麼辦</a:t>
            </a:r>
            <a:r>
              <a:rPr lang="zh-TW" altLang="en-US" sz="3200" b="1" dirty="0" smtClean="0">
                <a:solidFill>
                  <a:srgbClr val="FFFF00"/>
                </a:solidFill>
                <a:ea typeface="全真顏體" pitchFamily="49" charset="-120"/>
              </a:rPr>
              <a:t>？</a:t>
            </a:r>
            <a: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  <a:t/>
            </a:r>
            <a:br>
              <a:rPr lang="zh-TW" altLang="en-US" sz="3200" b="1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十年了，徒兒還是說是說非，怎麼辦</a:t>
            </a:r>
            <a:r>
              <a:rPr lang="zh-TW" altLang="en-US" sz="3200" b="1" dirty="0" smtClean="0"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>十年了，徒兒還是得過且過，</a:t>
            </a:r>
            <a:r>
              <a:rPr lang="zh-TW" altLang="en-US" sz="3200" b="1" dirty="0" smtClean="0">
                <a:ea typeface="全真顏體" pitchFamily="49" charset="-120"/>
              </a:rPr>
              <a:t>怎麼辦</a:t>
            </a:r>
            <a:r>
              <a:rPr lang="zh-TW" altLang="en-US" sz="3200" dirty="0">
                <a:ea typeface="全真顏體" pitchFamily="49" charset="-120"/>
              </a:rPr>
              <a:t>？</a:t>
            </a: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r>
              <a:rPr lang="zh-TW" altLang="en-US" sz="3200" b="1" dirty="0">
                <a:ea typeface="全真顏體" pitchFamily="49" charset="-120"/>
              </a:rPr>
              <a:t/>
            </a:r>
            <a:br>
              <a:rPr lang="zh-TW" altLang="en-US" sz="3200" b="1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475</Words>
  <Application>Microsoft Office PowerPoint</Application>
  <PresentationFormat>如螢幕大小 (16:9)</PresentationFormat>
  <Paragraphs>77</Paragraphs>
  <Slides>23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科技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  <vt:lpstr>天道弟子的省思--十年了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95</cp:revision>
  <dcterms:created xsi:type="dcterms:W3CDTF">2014-02-15T05:50:45Z</dcterms:created>
  <dcterms:modified xsi:type="dcterms:W3CDTF">2015-02-18T08:31:20Z</dcterms:modified>
</cp:coreProperties>
</file>