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85" r:id="rId3"/>
    <p:sldId id="284" r:id="rId4"/>
    <p:sldId id="277" r:id="rId5"/>
    <p:sldId id="274" r:id="rId6"/>
    <p:sldId id="266" r:id="rId7"/>
    <p:sldId id="295" r:id="rId8"/>
    <p:sldId id="294" r:id="rId9"/>
    <p:sldId id="267" r:id="rId10"/>
    <p:sldId id="290" r:id="rId11"/>
    <p:sldId id="292" r:id="rId12"/>
    <p:sldId id="291" r:id="rId13"/>
    <p:sldId id="289" r:id="rId14"/>
    <p:sldId id="288" r:id="rId15"/>
    <p:sldId id="287" r:id="rId16"/>
    <p:sldId id="286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8" d="100"/>
          <a:sy n="88" d="100"/>
        </p:scale>
        <p:origin x="85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8%A5%BF%E6%96%B9%E4%B8%96%E7%95%8C" TargetMode="External"/><Relationship Id="rId3" Type="http://schemas.openxmlformats.org/officeDocument/2006/relationships/hyperlink" Target="http://zh.wikipedia.org/w/index.php?title=%E9%9B%99%E5%9F%8E%E7%B8%A3&amp;action=edit&amp;redlink=1" TargetMode="External"/><Relationship Id="rId7" Type="http://schemas.openxmlformats.org/officeDocument/2006/relationships/hyperlink" Target="http://zh.wikipedia.org/wiki/%E4%B8%87%E4%BD%9B%E5%9C%A3%E5%9F%8E" TargetMode="External"/><Relationship Id="rId2" Type="http://schemas.openxmlformats.org/officeDocument/2006/relationships/hyperlink" Target="http://zh.wikipedia.org/wiki/%E5%90%89%E6%9E%97%E7%9C%81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zh.wikipedia.org/wiki/%E8%88%8A%E9%87%91%E5%B1%B1" TargetMode="External"/><Relationship Id="rId5" Type="http://schemas.openxmlformats.org/officeDocument/2006/relationships/hyperlink" Target="http://zh.wikipedia.org/wiki/%E4%BA%94%E5%B8%B8%E5%B8%82" TargetMode="External"/><Relationship Id="rId4" Type="http://schemas.openxmlformats.org/officeDocument/2006/relationships/hyperlink" Target="http://zh.wikipedia.org/wiki/%E9%BB%91%E9%BE%8D%E6%B1%9F%E7%9C%81" TargetMode="External"/><Relationship Id="rId9" Type="http://schemas.openxmlformats.org/officeDocument/2006/relationships/hyperlink" Target="http://zh.wikipedia.org/wiki/%E5%8F%B0%E7%81%A3%E4%BD%9B%E6%95%9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/index.php?title=%E5%B8%B8%E4%BB%81%E5%A4%A7%E5%B8%88&amp;action=edit&amp;redlink=1" TargetMode="External"/><Relationship Id="rId3" Type="http://schemas.openxmlformats.org/officeDocument/2006/relationships/hyperlink" Target="http://zh.wikipedia.org/wiki/%E5%90%89%E6%9E%97%E7%9C%81" TargetMode="External"/><Relationship Id="rId7" Type="http://schemas.openxmlformats.org/officeDocument/2006/relationships/hyperlink" Target="http://zh.wikipedia.org/wiki/%E9%98%BF%E5%BC%A5%E9%99%80%E4%BD%9B" TargetMode="External"/><Relationship Id="rId2" Type="http://schemas.openxmlformats.org/officeDocument/2006/relationships/hyperlink" Target="http://zh.wikipedia.org/wiki/%E4%B8%9C%E5%8C%97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zh.wikipedia.org/wiki/%E4%BA%94%E5%B8%B8%E5%B8%82" TargetMode="External"/><Relationship Id="rId5" Type="http://schemas.openxmlformats.org/officeDocument/2006/relationships/hyperlink" Target="http://zh.wikipedia.org/wiki/%E9%BB%91%E9%BE%8D%E6%B1%9F%E7%9C%81" TargetMode="External"/><Relationship Id="rId4" Type="http://schemas.openxmlformats.org/officeDocument/2006/relationships/hyperlink" Target="http://zh.wikipedia.org/w/index.php?title=%E5%8F%8C%E5%9F%8E%E5%8E%BF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6%83%A0%E8%83%BD" TargetMode="External"/><Relationship Id="rId3" Type="http://schemas.openxmlformats.org/officeDocument/2006/relationships/hyperlink" Target="http://zh.wikipedia.org/wiki/%E5%9B%9B%E4%B9%A6%E4%BA%94%E7%BB%8F" TargetMode="External"/><Relationship Id="rId7" Type="http://schemas.openxmlformats.org/officeDocument/2006/relationships/hyperlink" Target="http://zh.wikipedia.org/wiki/%E5%85%AD%E7%A5%96" TargetMode="External"/><Relationship Id="rId2" Type="http://schemas.openxmlformats.org/officeDocument/2006/relationships/hyperlink" Target="http://zh.wikipedia.org/w/index.php?title=%E5%B8%B8%E6%99%BA%E8%80%81%E5%92%8C%E5%B0%9A&amp;action=edit&amp;redlink=1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zh.wikipedia.org/w/index.php?title=%E4%B8%89%E7%BC%98%E5%AF%BA&amp;action=edit&amp;redlink=1" TargetMode="External"/><Relationship Id="rId5" Type="http://schemas.openxmlformats.org/officeDocument/2006/relationships/hyperlink" Target="http://zh.wikipedia.org/wiki/%E9%87%8B%E5%AE%A3%E5%8C%96#cite_note-fjs-1" TargetMode="External"/><Relationship Id="rId4" Type="http://schemas.openxmlformats.org/officeDocument/2006/relationships/hyperlink" Target="http://zh.wikipedia.org/wiki/%E8%AF%B8%E5%AD%90%E7%99%BE%E5%AE%B6" TargetMode="External"/><Relationship Id="rId9" Type="http://schemas.openxmlformats.org/officeDocument/2006/relationships/hyperlink" Target="http://zh.wikipedia.org/wiki/%E5%85%AD%E7%A5%96%E6%83%A0%E8%83%B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/index.php?title=%E6%9B%B9%E6%BA%AA&amp;action=edit&amp;redlink=1" TargetMode="External"/><Relationship Id="rId3" Type="http://schemas.openxmlformats.org/officeDocument/2006/relationships/hyperlink" Target="http://zh.wikipedia.org/w/index.php?title=%E5%BC%A5%E9%99%80%E6%B4%9E&amp;action=edit&amp;redlink=1" TargetMode="External"/><Relationship Id="rId7" Type="http://schemas.openxmlformats.org/officeDocument/2006/relationships/hyperlink" Target="http://zh.wikipedia.org/wiki/%E5%B9%BF%E5%B7%9E" TargetMode="External"/><Relationship Id="rId2" Type="http://schemas.openxmlformats.org/officeDocument/2006/relationships/hyperlink" Target="http://zh.wikipedia.org/wiki/%E9%95%BF%E7%99%BD%E5%B1%B1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zh.wikipedia.org/wiki/%E5%85%B7%E8%B6%B3%E6%88%92" TargetMode="External"/><Relationship Id="rId11" Type="http://schemas.openxmlformats.org/officeDocument/2006/relationships/hyperlink" Target="http://zh.wikipedia.org/wiki/%E6%91%A9%E8%AF%83%E8%BF%A6%E5%8F%B6" TargetMode="External"/><Relationship Id="rId5" Type="http://schemas.openxmlformats.org/officeDocument/2006/relationships/hyperlink" Target="http://zh.wikipedia.org/wiki/%E6%99%AE%E9%99%80%E5%B1%B1" TargetMode="External"/><Relationship Id="rId10" Type="http://schemas.openxmlformats.org/officeDocument/2006/relationships/hyperlink" Target="http://zh.wikipedia.org/wiki/%E6%B2%A9%E4%BB%B0%E5%AE%97" TargetMode="External"/><Relationship Id="rId4" Type="http://schemas.openxmlformats.org/officeDocument/2006/relationships/hyperlink" Target="http://zh.wikipedia.org/wiki/%E9%87%8A%E8%99%9A%E4%BA%91" TargetMode="External"/><Relationship Id="rId9" Type="http://schemas.openxmlformats.org/officeDocument/2006/relationships/hyperlink" Target="http://zh.wikipedia.org/wiki/%E5%8D%97%E5%8D%8E%E5%AF%B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5%8A%A0%E5%B7%9E" TargetMode="External"/><Relationship Id="rId3" Type="http://schemas.openxmlformats.org/officeDocument/2006/relationships/hyperlink" Target="http://zh.wikipedia.org/wiki/%E6%B3%B0%E5%9B%BD" TargetMode="External"/><Relationship Id="rId7" Type="http://schemas.openxmlformats.org/officeDocument/2006/relationships/hyperlink" Target="http://zh.wikipedia.org/w/index.php?title=%E6%B3%95%E7%95%8C%E4%BD%9B%E6%95%99%E6%80%BB%E4%BC%9A&amp;action=edit&amp;redlink=1" TargetMode="External"/><Relationship Id="rId2" Type="http://schemas.openxmlformats.org/officeDocument/2006/relationships/hyperlink" Target="http://zh.wikipedia.org/wiki/%E9%A6%99%E6%B8%AF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zh.wikipedia.org/w/index.php?title=%E4%B8%AD%E7%BE%8E%E4%BD%9B%E6%95%99%E6%80%BB%E4%BC%9A&amp;action=edit&amp;redlink=1" TargetMode="External"/><Relationship Id="rId5" Type="http://schemas.openxmlformats.org/officeDocument/2006/relationships/hyperlink" Target="http://zh.wikipedia.org/wiki/%E7%BE%8E%E5%9B%BD" TargetMode="External"/><Relationship Id="rId10" Type="http://schemas.openxmlformats.org/officeDocument/2006/relationships/hyperlink" Target="http://zh.wikipedia.org/wiki/%E4%B8%87%E4%BD%9B%E5%9C%A3%E5%9F%8E" TargetMode="External"/><Relationship Id="rId4" Type="http://schemas.openxmlformats.org/officeDocument/2006/relationships/hyperlink" Target="http://zh.wikipedia.org/wiki/%E7%BC%85%E7%94%B8" TargetMode="External"/><Relationship Id="rId9" Type="http://schemas.openxmlformats.org/officeDocument/2006/relationships/hyperlink" Target="http://zh.wikipedia.org/wiki/%E6%B4%9B%E6%9D%89%E7%9F%B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宣化上人的懺悔</a:t>
            </a:r>
            <a:endParaRPr lang="en-US" altLang="zh-TW" sz="40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宣化上人遺照</a:t>
            </a:r>
            <a:endParaRPr lang="en-US" altLang="zh-TW" sz="4000" dirty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 </a:t>
            </a:r>
            <a:endParaRPr lang="zh-TW" altLang="en-US" sz="4000" dirty="0">
              <a:solidFill>
                <a:srgbClr val="FFFF00"/>
              </a:solidFill>
              <a:ea typeface="全真顏體" panose="02010609000101010101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8234"/>
            <a:ext cx="4114800" cy="493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ea typeface="全真顏體" panose="02010609000101010101" pitchFamily="49" charset="-120"/>
              </a:rPr>
              <a:t>讓</a:t>
            </a:r>
            <a:r>
              <a:rPr lang="zh-TW" altLang="en-US" sz="3200" dirty="0">
                <a:ea typeface="全真顏體" panose="02010609000101010101" pitchFamily="49" charset="-120"/>
              </a:rPr>
              <a:t>世人弟子尊敬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我頂</a:t>
            </a:r>
            <a:r>
              <a:rPr lang="zh-TW" altLang="en-US" sz="3200" dirty="0">
                <a:ea typeface="全真顏體" panose="02010609000101010101" pitchFamily="49" charset="-120"/>
              </a:rPr>
              <a:t>禮我，從此讓我成為大師身，萬人尊敬。我和印光於人間關系也要好，各自於人間有所成就，內心就更了不得了，發了十八大願，其實是空願。是因為想要標榜自身，想要讓他人以為我境界高無比能發如此大願也是虛晃而已。讓他人以為我真是佛菩薩再來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，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更加崇拜我更加尊敬我，以我的能力怎可能完成十八大誓願。如今還要承擔發空願的罪過。間接誹謗他門，雖然言儒釋道是一家，但如今我才知道，老子乃是太上道德天尊，三清之一，已經超越佛果許多階位為聖人，至尊至貴，遠比阿彌陀佛果位高啊。那孔子已經證得大成至聖果位，已經是佛果之後的准聖，我當初看低太上道德天尊和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大成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至聖孔子，罪過怎麼擔當的了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啊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！</a:t>
            </a:r>
            <a:r>
              <a:rPr lang="zh-TW" altLang="en-US" sz="3200" dirty="0">
                <a:ea typeface="全真顏體" panose="02010609000101010101" pitchFamily="49" charset="-120"/>
              </a:rPr>
              <a:t>我所講之法也非是正法，自身也未能尋到正法，所言再好也是口頭禪而已，也是不究竟言論矣。我於此真心懺悔，希望能了脫自身罪業，望修佛弟子正己知見聽信我言。</a:t>
            </a:r>
          </a:p>
          <a:p>
            <a:r>
              <a:rPr lang="zh-TW" altLang="en-US" sz="3200" dirty="0">
                <a:ea typeface="全真顏體" panose="02010609000101010101" pitchFamily="49" charset="-120"/>
              </a:rPr>
              <a:t>再言我圓寂後乃是天兵天將來接我啊，直接把我先拉去審訊台，將我罪業一一言清，再畫押認罪，才知道自己本來阿羅漢果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一下沒了，變成天人不如，這也是我自身自作自受吧。後把我押到專門勞教機構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，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可知</a:t>
            </a:r>
            <a:r>
              <a:rPr lang="zh-TW" altLang="en-US" sz="3200" dirty="0">
                <a:ea typeface="全真顏體" panose="02010609000101010101" pitchFamily="49" charset="-120"/>
              </a:rPr>
              <a:t>宇宙間佛菩薩淨土行宮皆是這些勞教的天人修成的，我在那裡搬金磚，在那裡建造宮殿，很是辛苦啊。那佛菩薩行宮皆是寶石金磚琉璃所成，我等要是起貪念之心，就會下地獄啊。因為我等手上業障多，髒</a:t>
            </a:r>
            <a:r>
              <a:rPr lang="en-US" altLang="zh-TW" sz="3200" dirty="0">
                <a:ea typeface="全真顏體" panose="02010609000101010101" pitchFamily="49" charset="-120"/>
              </a:rPr>
              <a:t>…</a:t>
            </a:r>
            <a:r>
              <a:rPr lang="zh-TW" altLang="en-US" sz="3200" dirty="0">
                <a:ea typeface="全真顏體" panose="02010609000101010101" pitchFamily="49" charset="-120"/>
              </a:rPr>
              <a:t>所以不能玷污清淨，因此每位受勞教的皆帶有一副防業障和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贓物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500" dirty="0">
                <a:ea typeface="全真顏體" panose="02010609000101010101" pitchFamily="49" charset="-120"/>
              </a:rPr>
              <a:t>的手具，讓我等在那裡消除業障。幸好還未下地獄，想起了便是後怕啊</a:t>
            </a:r>
            <a:r>
              <a:rPr lang="zh-TW" altLang="en-US" sz="3500" dirty="0" smtClean="0">
                <a:ea typeface="全真顏體" panose="02010609000101010101" pitchFamily="49" charset="-120"/>
              </a:rPr>
              <a:t>，</a:t>
            </a:r>
            <a:endParaRPr lang="en-US" altLang="zh-TW" sz="3500" dirty="0" smtClean="0">
              <a:ea typeface="全真顏體" panose="02010609000101010101" pitchFamily="49" charset="-120"/>
            </a:endParaRPr>
          </a:p>
          <a:p>
            <a:r>
              <a:rPr lang="zh-TW" altLang="en-US" sz="3500" dirty="0" smtClean="0">
                <a:ea typeface="全真顏體" panose="02010609000101010101" pitchFamily="49" charset="-120"/>
              </a:rPr>
              <a:t>還</a:t>
            </a:r>
            <a:r>
              <a:rPr lang="zh-TW" altLang="en-US" sz="3500" dirty="0">
                <a:ea typeface="全真顏體" panose="02010609000101010101" pitchFamily="49" charset="-120"/>
              </a:rPr>
              <a:t>怎能奢求得到宇宙真法？如今上天給以機會讓我於此結緣，便可考慮是否能得到宇宙道法真傳，感謝上天之恩啊！</a:t>
            </a:r>
          </a:p>
          <a:p>
            <a:r>
              <a:rPr lang="zh-TW" altLang="en-US" sz="3500" dirty="0">
                <a:ea typeface="全真顏體" panose="02010609000101010101" pitchFamily="49" charset="-120"/>
              </a:rPr>
              <a:t>世間修佛弟子，莫要再執著了，看看我便要想到自己啊。在法界可是一點罪過也要受罰的，我自知自身修為不夠，如今也跪在觀音菩薩法身前懺悔，</a:t>
            </a:r>
            <a:r>
              <a:rPr lang="zh-TW" altLang="en-US" sz="3500" dirty="0" smtClean="0">
                <a:ea typeface="全真顏體" panose="02010609000101010101" pitchFamily="49" charset="-120"/>
              </a:rPr>
              <a:t>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0" y="123478"/>
            <a:ext cx="8100392" cy="482453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anose="02010609000101010101" pitchFamily="49" charset="-120"/>
              </a:rPr>
              <a:t>其能夠原諒。而觀音菩薩並無怪我之意，讓我好生修行，好生懺悔罪過。真是感恩啊，想要</a:t>
            </a:r>
          </a:p>
          <a:p>
            <a:r>
              <a:rPr lang="zh-TW" altLang="en-US" sz="3200" dirty="0" smtClean="0">
                <a:ea typeface="全真顏體" panose="02010609000101010101" pitchFamily="49" charset="-120"/>
              </a:rPr>
              <a:t>痛哭</a:t>
            </a:r>
            <a:r>
              <a:rPr lang="zh-TW" altLang="en-US" sz="3200" dirty="0">
                <a:ea typeface="全真顏體" panose="02010609000101010101" pitchFamily="49" charset="-120"/>
              </a:rPr>
              <a:t>一番。才知自身修為離佛菩薩差之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千萬里啊</a:t>
            </a:r>
            <a:r>
              <a:rPr lang="en-US" altLang="zh-TW" sz="3200" dirty="0">
                <a:ea typeface="全真顏體" panose="02010609000101010101" pitchFamily="49" charset="-120"/>
              </a:rPr>
              <a:t>…</a:t>
            </a:r>
            <a:r>
              <a:rPr lang="zh-TW" altLang="en-US" sz="3200" dirty="0">
                <a:ea typeface="全真顏體" panose="02010609000101010101" pitchFamily="49" charset="-120"/>
              </a:rPr>
              <a:t>我真是不知天高地厚啊！奉勸世間修佛弟子快快去尋宇宙真法吧！再是拖延時日便不多了，不管是哪門哪派都不重要，重要是保全自身吧。上天可是下達嚴格命令了，若是未得正法皆不可留啊，若是不信那後悔都沒時間啊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。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還是真心修行吧，莫要再糊塗盲目瞎修了。什麼誘惑也不要，什麼好處也不要，倒是踏踏實實低心下氣吧。那真道需要的是大家的真心、正知見、真修行才能尋得。要努力啊，我在此祝願大家早日得到宇宙真法，宇宙真法玄關一指，解脫生死罪孽吧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a typeface="全真顏體" panose="02010609000101010101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r>
              <a:rPr lang="en-US" altLang="zh-TW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a typeface="全真顏體" panose="02010609000101010101" pitchFamily="49" charset="-120"/>
              </a:rPr>
            </a:b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anose="02010609000101010101" pitchFamily="49" charset="-120"/>
              </a:rPr>
              <a:t>宣化上人的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懺悔</a:t>
            </a:r>
            <a:endParaRPr lang="en-US" altLang="zh-TW" sz="3200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en-US" sz="3200" b="1" dirty="0">
                <a:solidFill>
                  <a:srgbClr val="FFFF00"/>
                </a:solidFill>
                <a:ea typeface="全真顏體" panose="02010609000101010101" pitchFamily="49" charset="-120"/>
              </a:rPr>
              <a:t>簡介</a:t>
            </a:r>
            <a:endParaRPr lang="en-US" altLang="zh-TW" sz="3200" b="1" dirty="0" smtClean="0">
              <a:solidFill>
                <a:srgbClr val="FFFF00"/>
              </a:solidFill>
              <a:ea typeface="全真顏體" panose="02010609000101010101" pitchFamily="49" charset="-120"/>
            </a:endParaRPr>
          </a:p>
          <a:p>
            <a:r>
              <a:rPr lang="zh-TW" altLang="zh-TW" sz="3200" b="1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釋宣化</a:t>
            </a:r>
            <a:r>
              <a:rPr lang="en-US" altLang="zh-TW" sz="3200" b="1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(</a:t>
            </a:r>
            <a:r>
              <a:rPr lang="zh-TW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1918年4月26日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－</a:t>
            </a:r>
            <a:r>
              <a:rPr lang="zh-TW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1995年6月7日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)</a:t>
            </a:r>
            <a:r>
              <a:rPr lang="zh-TW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，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俗名</a:t>
            </a:r>
            <a:r>
              <a:rPr lang="zh-TW" altLang="zh-TW" sz="3200" b="1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白玉書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，又名</a:t>
            </a:r>
            <a:r>
              <a:rPr lang="zh-TW" altLang="zh-TW" sz="3200" b="1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玉禧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，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2" tooltip="吉林省"/>
              </a:rPr>
              <a:t>吉林省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3" tooltip="雙城縣 (頁面不存在)"/>
              </a:rPr>
              <a:t>雙城</a:t>
            </a:r>
            <a:r>
              <a:rPr lang="zh-TW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3" tooltip="雙城縣 (頁面不存在)"/>
              </a:rPr>
              <a:t>縣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(</a:t>
            </a:r>
            <a:r>
              <a:rPr lang="zh-TW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現今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4" tooltip="黑龍江省"/>
              </a:rPr>
              <a:t>黑龍江省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5" tooltip="五常市"/>
              </a:rPr>
              <a:t>五常</a:t>
            </a:r>
            <a:r>
              <a:rPr lang="zh-TW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5" tooltip="五常市"/>
              </a:rPr>
              <a:t>市</a:t>
            </a:r>
            <a:r>
              <a:rPr lang="en-US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)</a:t>
            </a:r>
            <a:r>
              <a:rPr lang="zh-TW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人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，現代佛教高僧，信眾尊稱他為宣化上人，在美國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6" tooltip="舊金山"/>
              </a:rPr>
              <a:t>舊金山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創立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7" tooltip="萬佛聖城"/>
              </a:rPr>
              <a:t>萬佛聖城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，他是將佛教傳入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8" tooltip="西方世界"/>
              </a:rPr>
              <a:t>西方世界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的先驅者之一，對於佛教在美國西岸的推展有很大貢獻，他在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  <a:hlinkClick r:id="rId9" tooltip="台灣佛教"/>
              </a:rPr>
              <a:t>台灣佛教</a:t>
            </a:r>
            <a:r>
              <a:rPr lang="zh-TW" altLang="zh-TW" sz="3200" dirty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界也擁有許多信眾</a:t>
            </a:r>
            <a:r>
              <a:rPr lang="zh-TW" altLang="zh-TW" sz="3200" dirty="0" smtClean="0">
                <a:solidFill>
                  <a:schemeClr val="tx1">
                    <a:lumMod val="95000"/>
                  </a:schemeClr>
                </a:solidFill>
                <a:ea typeface="全真顏體" panose="02010609000101010101" pitchFamily="49" charset="-120"/>
              </a:rPr>
              <a:t>。</a:t>
            </a:r>
            <a:endParaRPr lang="zh-TW" altLang="en-US" sz="3200" dirty="0">
              <a:solidFill>
                <a:schemeClr val="tx1">
                  <a:lumMod val="95000"/>
                </a:schemeClr>
              </a:solidFill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ea typeface="全真顏體" panose="02010609000101010101" pitchFamily="49" charset="-120"/>
              </a:rPr>
              <a:t/>
            </a:r>
            <a:br>
              <a:rPr lang="en-US" altLang="zh-TW" sz="4800" dirty="0" smtClean="0">
                <a:ea typeface="全真顏體" panose="02010609000101010101" pitchFamily="49" charset="-120"/>
              </a:rPr>
            </a:br>
            <a:r>
              <a:rPr lang="en-US" altLang="zh-TW" sz="4800" dirty="0" smtClean="0">
                <a:ea typeface="全真顏體" panose="02010609000101010101" pitchFamily="49" charset="-120"/>
              </a:rPr>
              <a:t/>
            </a:r>
            <a:br>
              <a:rPr lang="en-US" altLang="zh-TW" sz="4800" dirty="0" smtClean="0">
                <a:ea typeface="全真顏體" panose="02010609000101010101" pitchFamily="49" charset="-120"/>
              </a:rPr>
            </a:br>
            <a:r>
              <a:rPr lang="zh-TW" altLang="en-US" sz="44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</a:t>
            </a:r>
            <a:r>
              <a:rPr lang="zh-TW" altLang="en-US" sz="4400" dirty="0">
                <a:solidFill>
                  <a:srgbClr val="FF0000"/>
                </a:solidFill>
                <a:ea typeface="全真顏體" panose="02010609000101010101" pitchFamily="49" charset="-120"/>
              </a:rPr>
              <a:t>真理真天命真</a:t>
            </a:r>
            <a:r>
              <a:rPr lang="en-US" altLang="zh-TW" sz="4400" dirty="0">
                <a:solidFill>
                  <a:srgbClr val="FF0000"/>
                </a:solidFill>
                <a:ea typeface="全真顏體" panose="02010609000101010101" pitchFamily="49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ea typeface="全真顏體" panose="02010609000101010101" pitchFamily="49" charset="-120"/>
              </a:rPr>
            </a:br>
            <a:r>
              <a:rPr lang="en-US" altLang="zh-TW" sz="4800" dirty="0">
                <a:ea typeface="全真顏體" panose="02010609000101010101" pitchFamily="49" charset="-120"/>
              </a:rPr>
              <a:t/>
            </a:r>
            <a:br>
              <a:rPr lang="en-US" altLang="zh-TW" sz="4800" dirty="0">
                <a:ea typeface="全真顏體" panose="02010609000101010101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zh-TW" sz="3200" dirty="0" smtClean="0">
                <a:ea typeface="全真顏體" panose="02010609000101010101" pitchFamily="49" charset="-120"/>
              </a:rPr>
              <a:t>1918年4月26日</a:t>
            </a:r>
            <a:r>
              <a:rPr lang="zh-TW" altLang="zh-TW" sz="3200" dirty="0">
                <a:ea typeface="全真顏體" panose="02010609000101010101" pitchFamily="49" charset="-120"/>
              </a:rPr>
              <a:t>，宣化上人出生於</a:t>
            </a:r>
            <a:r>
              <a:rPr lang="zh-TW" altLang="zh-TW" sz="3200" dirty="0">
                <a:ea typeface="全真顏體" panose="02010609000101010101" pitchFamily="49" charset="-120"/>
                <a:hlinkClick r:id="rId2" tooltip="東北"/>
              </a:rPr>
              <a:t>東北</a:t>
            </a:r>
            <a:r>
              <a:rPr lang="zh-TW" altLang="zh-TW" sz="3200" dirty="0">
                <a:ea typeface="全真顏體" panose="02010609000101010101" pitchFamily="49" charset="-120"/>
                <a:hlinkClick r:id="rId3" tooltip="吉林省"/>
              </a:rPr>
              <a:t>吉林省</a:t>
            </a:r>
            <a:r>
              <a:rPr lang="zh-TW" altLang="zh-TW" sz="3200" dirty="0">
                <a:ea typeface="全真顏體" panose="02010609000101010101" pitchFamily="49" charset="-120"/>
                <a:hlinkClick r:id="rId4" tooltip="雙城縣 (頁面不存在)"/>
              </a:rPr>
              <a:t>雙城</a:t>
            </a:r>
            <a:r>
              <a:rPr lang="zh-TW" altLang="zh-TW" sz="3200" dirty="0" smtClean="0">
                <a:ea typeface="全真顏體" panose="02010609000101010101" pitchFamily="49" charset="-120"/>
                <a:hlinkClick r:id="rId4" tooltip="雙城縣 (頁面不存在)"/>
              </a:rPr>
              <a:t>縣</a:t>
            </a:r>
            <a:r>
              <a:rPr lang="en-US" altLang="zh-TW" sz="3200" dirty="0" smtClean="0">
                <a:ea typeface="全真顏體" panose="02010609000101010101" pitchFamily="49" charset="-120"/>
              </a:rPr>
              <a:t>(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今</a:t>
            </a:r>
            <a:r>
              <a:rPr lang="zh-TW" altLang="zh-TW" sz="3200" dirty="0">
                <a:ea typeface="全真顏體" panose="02010609000101010101" pitchFamily="49" charset="-120"/>
                <a:hlinkClick r:id="rId5" tooltip="黑龍江省"/>
              </a:rPr>
              <a:t>黑龍江省</a:t>
            </a:r>
            <a:r>
              <a:rPr lang="zh-TW" altLang="zh-TW" sz="3200" dirty="0">
                <a:ea typeface="全真顏體" panose="02010609000101010101" pitchFamily="49" charset="-120"/>
                <a:hlinkClick r:id="rId6" tooltip="五常市"/>
              </a:rPr>
              <a:t>五常</a:t>
            </a:r>
            <a:r>
              <a:rPr lang="zh-TW" altLang="zh-TW" sz="3200" dirty="0" smtClean="0">
                <a:ea typeface="全真顏體" panose="02010609000101010101" pitchFamily="49" charset="-120"/>
                <a:hlinkClick r:id="rId6" tooltip="五常市"/>
              </a:rPr>
              <a:t>市</a:t>
            </a:r>
            <a:r>
              <a:rPr lang="en-US" altLang="zh-TW" sz="3200" dirty="0" smtClean="0">
                <a:ea typeface="全真顏體" panose="02010609000101010101" pitchFamily="49" charset="-120"/>
              </a:rPr>
              <a:t>)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，</a:t>
            </a:r>
            <a:r>
              <a:rPr lang="zh-TW" altLang="zh-TW" sz="3200" dirty="0">
                <a:ea typeface="全真顏體" panose="02010609000101010101" pitchFamily="49" charset="-120"/>
              </a:rPr>
              <a:t>父親白富海，母親胡氏，是耕種為生的農家，生宣化上人時，胡氏夢見</a:t>
            </a:r>
            <a:r>
              <a:rPr lang="zh-TW" altLang="zh-TW" sz="3200" dirty="0">
                <a:ea typeface="全真顏體" panose="02010609000101010101" pitchFamily="49" charset="-120"/>
                <a:hlinkClick r:id="rId7" tooltip="阿彌陀佛"/>
              </a:rPr>
              <a:t>阿彌陀佛</a:t>
            </a:r>
            <a:r>
              <a:rPr lang="zh-TW" altLang="zh-TW" sz="3200" dirty="0">
                <a:ea typeface="全真顏體" panose="02010609000101010101" pitchFamily="49" charset="-120"/>
              </a:rPr>
              <a:t>大放光明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。</a:t>
            </a:r>
            <a:endParaRPr lang="zh-TW" altLang="zh-TW" sz="3200" dirty="0">
              <a:ea typeface="全真顏體" panose="02010609000101010101" pitchFamily="49" charset="-120"/>
            </a:endParaRPr>
          </a:p>
          <a:p>
            <a:r>
              <a:rPr lang="zh-TW" altLang="zh-TW" sz="3200" dirty="0">
                <a:ea typeface="全真顏體" panose="02010609000101010101" pitchFamily="49" charset="-120"/>
              </a:rPr>
              <a:t>11歲時，宣化上人看到鄰居家的嬰兒突然死亡，於是對生死輪迴心生頓悟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。</a:t>
            </a:r>
            <a:endParaRPr lang="zh-TW" altLang="zh-TW" sz="3200" dirty="0">
              <a:ea typeface="全真顏體" panose="02010609000101010101" pitchFamily="49" charset="-120"/>
            </a:endParaRPr>
          </a:p>
          <a:p>
            <a:r>
              <a:rPr lang="zh-TW" altLang="zh-TW" sz="3200" dirty="0">
                <a:ea typeface="全真顏體" panose="02010609000101010101" pitchFamily="49" charset="-120"/>
              </a:rPr>
              <a:t>12歲時，宣化上人聞知</a:t>
            </a:r>
            <a:r>
              <a:rPr lang="zh-TW" altLang="zh-TW" sz="3200" dirty="0">
                <a:ea typeface="全真顏體" panose="02010609000101010101" pitchFamily="49" charset="-120"/>
                <a:hlinkClick r:id="rId8" tooltip="常仁大師 (頁面不存在)"/>
              </a:rPr>
              <a:t>常仁大師</a:t>
            </a:r>
            <a:r>
              <a:rPr lang="zh-TW" altLang="zh-TW" sz="3200" dirty="0">
                <a:ea typeface="全真顏體" panose="02010609000101010101" pitchFamily="49" charset="-120"/>
              </a:rPr>
              <a:t>的事迹，心生仰慕，決心效仿，因為人至孝，被人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稱為</a:t>
            </a:r>
            <a:r>
              <a:rPr lang="zh-TW" altLang="zh-TW" sz="3200" dirty="0" smtClean="0">
                <a:latin typeface="+mj-ea"/>
                <a:ea typeface="+mj-ea"/>
              </a:rPr>
              <a:t>「</a:t>
            </a:r>
            <a:r>
              <a:rPr lang="zh-TW" altLang="zh-TW" sz="3200" dirty="0">
                <a:ea typeface="全真顏體" panose="02010609000101010101" pitchFamily="49" charset="-120"/>
              </a:rPr>
              <a:t>白孝子</a:t>
            </a:r>
            <a:r>
              <a:rPr lang="zh-TW" altLang="zh-TW" sz="3200" dirty="0">
                <a:latin typeface="+mj-ea"/>
                <a:ea typeface="+mj-ea"/>
              </a:rPr>
              <a:t>」</a:t>
            </a:r>
            <a:r>
              <a:rPr lang="zh-TW" altLang="zh-TW" dirty="0" smtClean="0"/>
              <a:t>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ea typeface="全真顏體" panose="02010609000101010101" pitchFamily="49" charset="-120"/>
              </a:rPr>
              <a:t>15歲時，宣化上人拜</a:t>
            </a:r>
            <a:r>
              <a:rPr lang="zh-TW" altLang="zh-TW" sz="3200" dirty="0">
                <a:ea typeface="全真顏體" panose="02010609000101010101" pitchFamily="49" charset="-120"/>
                <a:hlinkClick r:id="rId2" tooltip="常智老和尚 (頁面不存在)"/>
              </a:rPr>
              <a:t>常智老和尚</a:t>
            </a:r>
            <a:r>
              <a:rPr lang="zh-TW" altLang="zh-TW" sz="3200" dirty="0">
                <a:ea typeface="全真顏體" panose="02010609000101010101" pitchFamily="49" charset="-120"/>
              </a:rPr>
              <a:t>為師，學習</a:t>
            </a:r>
            <a:r>
              <a:rPr lang="zh-TW" altLang="zh-TW" sz="3200" dirty="0">
                <a:ea typeface="全真顏體" panose="02010609000101010101" pitchFamily="49" charset="-120"/>
                <a:hlinkClick r:id="rId3" tooltip="四書五經"/>
              </a:rPr>
              <a:t>四書五經</a:t>
            </a:r>
            <a:r>
              <a:rPr lang="zh-TW" altLang="zh-TW" sz="3200" dirty="0">
                <a:ea typeface="全真顏體" panose="02010609000101010101" pitchFamily="49" charset="-120"/>
              </a:rPr>
              <a:t>、</a:t>
            </a:r>
            <a:r>
              <a:rPr lang="zh-TW" altLang="zh-TW" sz="3200" dirty="0">
                <a:ea typeface="全真顏體" panose="02010609000101010101" pitchFamily="49" charset="-120"/>
                <a:hlinkClick r:id="rId4" tooltip="諸子百家"/>
              </a:rPr>
              <a:t>諸子百家</a:t>
            </a:r>
            <a:r>
              <a:rPr lang="zh-TW" altLang="zh-TW" sz="3200" dirty="0">
                <a:ea typeface="全真顏體" panose="02010609000101010101" pitchFamily="49" charset="-120"/>
              </a:rPr>
              <a:t>、醫卜星相等，同時他一邊學習一邊參加慈善事業，創建了義務學校。</a:t>
            </a:r>
            <a:r>
              <a:rPr lang="zh-TW" altLang="zh-TW" sz="3200" baseline="30000" dirty="0">
                <a:ea typeface="全真顏體" panose="02010609000101010101" pitchFamily="49" charset="-120"/>
                <a:hlinkClick r:id="rId5"/>
              </a:rPr>
              <a:t>[1]</a:t>
            </a:r>
            <a:endParaRPr lang="zh-TW" altLang="zh-TW" sz="3200" dirty="0">
              <a:ea typeface="全真顏體" panose="02010609000101010101" pitchFamily="49" charset="-120"/>
            </a:endParaRPr>
          </a:p>
          <a:p>
            <a:r>
              <a:rPr lang="zh-TW" altLang="zh-TW" sz="3200" dirty="0">
                <a:ea typeface="全真顏體" panose="02010609000101010101" pitchFamily="49" charset="-120"/>
              </a:rPr>
              <a:t>19歲時，宣化上人的母親逝世，他請來師傅</a:t>
            </a:r>
            <a:r>
              <a:rPr lang="zh-TW" altLang="zh-TW" sz="3200" dirty="0">
                <a:ea typeface="全真顏體" panose="02010609000101010101" pitchFamily="49" charset="-120"/>
                <a:hlinkClick r:id="rId6" tooltip="三緣寺 (頁面不存在)"/>
              </a:rPr>
              <a:t>三緣寺</a:t>
            </a:r>
            <a:r>
              <a:rPr lang="zh-TW" altLang="zh-TW" sz="3200" dirty="0">
                <a:ea typeface="全真顏體" panose="02010609000101010101" pitchFamily="49" charset="-120"/>
                <a:hlinkClick r:id="rId2" tooltip="常智老和尚 (頁面不存在)"/>
              </a:rPr>
              <a:t>常智老和尚</a:t>
            </a:r>
            <a:r>
              <a:rPr lang="zh-TW" altLang="zh-TW" sz="3200" dirty="0">
                <a:ea typeface="全真顏體" panose="02010609000101010101" pitchFamily="49" charset="-120"/>
              </a:rPr>
              <a:t>為自己剃度出家，法名</a:t>
            </a:r>
            <a:r>
              <a:rPr lang="zh-TW" altLang="zh-TW" sz="3200" dirty="0">
                <a:latin typeface="+mj-ea"/>
                <a:ea typeface="+mj-ea"/>
              </a:rPr>
              <a:t>「</a:t>
            </a:r>
            <a:r>
              <a:rPr lang="zh-TW" altLang="zh-TW" sz="3200" dirty="0">
                <a:ea typeface="全真顏體" panose="02010609000101010101" pitchFamily="49" charset="-120"/>
              </a:rPr>
              <a:t>安慈</a:t>
            </a:r>
            <a:r>
              <a:rPr lang="zh-TW" altLang="zh-TW" sz="3200" dirty="0">
                <a:latin typeface="+mj-ea"/>
                <a:ea typeface="+mj-ea"/>
              </a:rPr>
              <a:t>」</a:t>
            </a:r>
            <a:r>
              <a:rPr lang="zh-TW" altLang="zh-TW" sz="3200" dirty="0">
                <a:ea typeface="全真顏體" panose="02010609000101010101" pitchFamily="49" charset="-120"/>
              </a:rPr>
              <a:t>，字</a:t>
            </a:r>
            <a:r>
              <a:rPr lang="zh-TW" altLang="zh-TW" sz="3200" dirty="0">
                <a:latin typeface="+mj-ea"/>
                <a:ea typeface="+mj-ea"/>
              </a:rPr>
              <a:t>「</a:t>
            </a:r>
            <a:r>
              <a:rPr lang="zh-TW" altLang="zh-TW" sz="3200" dirty="0">
                <a:ea typeface="全真顏體" panose="02010609000101010101" pitchFamily="49" charset="-120"/>
              </a:rPr>
              <a:t>度輪</a:t>
            </a:r>
            <a:r>
              <a:rPr lang="zh-TW" altLang="zh-TW" sz="3200" dirty="0">
                <a:latin typeface="+mj-ea"/>
                <a:ea typeface="+mj-ea"/>
              </a:rPr>
              <a:t>」</a:t>
            </a:r>
            <a:r>
              <a:rPr lang="zh-TW" altLang="zh-TW" sz="3200" dirty="0">
                <a:ea typeface="全真顏體" panose="02010609000101010101" pitchFamily="49" charset="-120"/>
              </a:rPr>
              <a:t>。宣化上人聲稱為母親守孝期間，見得</a:t>
            </a:r>
            <a:r>
              <a:rPr lang="zh-TW" altLang="zh-TW" sz="3200" dirty="0">
                <a:ea typeface="全真顏體" panose="02010609000101010101" pitchFamily="49" charset="-120"/>
                <a:hlinkClick r:id="rId7" tooltip="六祖"/>
              </a:rPr>
              <a:t>六祖</a:t>
            </a:r>
            <a:r>
              <a:rPr lang="zh-TW" altLang="zh-TW" sz="3200" dirty="0">
                <a:ea typeface="全真顏體" panose="02010609000101010101" pitchFamily="49" charset="-120"/>
                <a:hlinkClick r:id="rId8" tooltip="惠能"/>
              </a:rPr>
              <a:t>惠能</a:t>
            </a:r>
            <a:r>
              <a:rPr lang="zh-TW" altLang="zh-TW" sz="3200" dirty="0">
                <a:ea typeface="全真顏體" panose="02010609000101010101" pitchFamily="49" charset="-120"/>
              </a:rPr>
              <a:t>，</a:t>
            </a:r>
            <a:r>
              <a:rPr lang="zh-TW" altLang="zh-TW" sz="3200" dirty="0">
                <a:ea typeface="全真顏體" panose="02010609000101010101" pitchFamily="49" charset="-120"/>
                <a:hlinkClick r:id="rId9" tooltip="六祖惠能"/>
              </a:rPr>
              <a:t>六祖惠能</a:t>
            </a:r>
            <a:r>
              <a:rPr lang="zh-TW" altLang="zh-TW" sz="3200" dirty="0">
                <a:ea typeface="全真顏體" panose="02010609000101010101" pitchFamily="49" charset="-120"/>
              </a:rPr>
              <a:t>對他說</a:t>
            </a:r>
            <a:r>
              <a:rPr lang="zh-TW" altLang="zh-TW" dirty="0" smtClean="0"/>
              <a:t>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13576" y="267493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67493"/>
            <a:ext cx="8234064" cy="4742035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+mj-ea"/>
                <a:ea typeface="+mj-ea"/>
              </a:rPr>
              <a:t>「</a:t>
            </a:r>
            <a:r>
              <a:rPr lang="zh-TW" altLang="zh-TW" sz="3200" dirty="0">
                <a:ea typeface="全真顏體" panose="02010609000101010101" pitchFamily="49" charset="-120"/>
              </a:rPr>
              <a:t>將來你會到西方，所遇之人無量無邊，教化眾生，如恆河沙，不可悉數，此是西方佛法崛起之徵象。</a:t>
            </a:r>
            <a:r>
              <a:rPr lang="zh-TW" altLang="zh-TW" sz="3200" dirty="0">
                <a:latin typeface="+mj-ea"/>
                <a:ea typeface="+mj-ea"/>
              </a:rPr>
              <a:t>」</a:t>
            </a:r>
            <a:r>
              <a:rPr lang="zh-TW" altLang="zh-TW" sz="3200" dirty="0">
                <a:ea typeface="全真顏體" panose="02010609000101010101" pitchFamily="49" charset="-120"/>
              </a:rPr>
              <a:t>於是，他隱居於</a:t>
            </a:r>
            <a:r>
              <a:rPr lang="zh-TW" altLang="zh-TW" sz="3200" dirty="0">
                <a:ea typeface="全真顏體" panose="02010609000101010101" pitchFamily="49" charset="-120"/>
                <a:hlinkClick r:id="rId2" tooltip="長白山"/>
              </a:rPr>
              <a:t>長白山</a:t>
            </a:r>
            <a:r>
              <a:rPr lang="zh-TW" altLang="zh-TW" sz="3200" dirty="0">
                <a:ea typeface="全真顏體" panose="02010609000101010101" pitchFamily="49" charset="-120"/>
              </a:rPr>
              <a:t>支脈</a:t>
            </a:r>
            <a:r>
              <a:rPr lang="zh-TW" altLang="zh-TW" sz="3200" dirty="0">
                <a:ea typeface="全真顏體" panose="02010609000101010101" pitchFamily="49" charset="-120"/>
                <a:hlinkClick r:id="rId3" tooltip="彌陀洞 (頁面不存在)"/>
              </a:rPr>
              <a:t>彌陀洞</a:t>
            </a:r>
            <a:r>
              <a:rPr lang="zh-TW" altLang="zh-TW" sz="3200" dirty="0">
                <a:ea typeface="全真顏體" panose="02010609000101010101" pitchFamily="49" charset="-120"/>
              </a:rPr>
              <a:t>，潛心修行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。</a:t>
            </a:r>
            <a:endParaRPr lang="en-US" altLang="zh-TW" sz="3200" dirty="0" smtClean="0">
              <a:ea typeface="全真顏體" panose="02010609000101010101" pitchFamily="49" charset="-120"/>
            </a:endParaRPr>
          </a:p>
          <a:p>
            <a:r>
              <a:rPr lang="zh-TW" altLang="zh-TW" sz="3200" dirty="0" smtClean="0">
                <a:ea typeface="全真顏體" panose="02010609000101010101" pitchFamily="49" charset="-120"/>
              </a:rPr>
              <a:t>1946年</a:t>
            </a:r>
            <a:r>
              <a:rPr lang="zh-TW" altLang="zh-TW" sz="3200" dirty="0">
                <a:ea typeface="全真顏體" panose="02010609000101010101" pitchFamily="49" charset="-120"/>
              </a:rPr>
              <a:t>，宣化上人前往參拜</a:t>
            </a:r>
            <a:r>
              <a:rPr lang="zh-TW" altLang="zh-TW" sz="3200" dirty="0">
                <a:ea typeface="全真顏體" panose="02010609000101010101" pitchFamily="49" charset="-120"/>
                <a:hlinkClick r:id="rId4" tooltip="釋虛雲"/>
              </a:rPr>
              <a:t>釋虛雲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。</a:t>
            </a:r>
            <a:endParaRPr lang="zh-TW" altLang="zh-TW" sz="3200" dirty="0">
              <a:ea typeface="全真顏體" panose="02010609000101010101" pitchFamily="49" charset="-120"/>
            </a:endParaRPr>
          </a:p>
          <a:p>
            <a:r>
              <a:rPr lang="zh-TW" altLang="zh-TW" sz="3200" dirty="0">
                <a:ea typeface="全真顏體" panose="02010609000101010101" pitchFamily="49" charset="-120"/>
              </a:rPr>
              <a:t>1947年，宣化上人在</a:t>
            </a:r>
            <a:r>
              <a:rPr lang="zh-TW" altLang="zh-TW" sz="3200" dirty="0">
                <a:ea typeface="全真顏體" panose="02010609000101010101" pitchFamily="49" charset="-120"/>
                <a:hlinkClick r:id="rId5" tooltip="普陀山"/>
              </a:rPr>
              <a:t>普陀山</a:t>
            </a:r>
            <a:r>
              <a:rPr lang="zh-TW" altLang="zh-TW" sz="3200" dirty="0">
                <a:ea typeface="全真顏體" panose="02010609000101010101" pitchFamily="49" charset="-120"/>
              </a:rPr>
              <a:t>受</a:t>
            </a:r>
            <a:r>
              <a:rPr lang="zh-TW" altLang="zh-TW" sz="3200" dirty="0">
                <a:ea typeface="全真顏體" panose="02010609000101010101" pitchFamily="49" charset="-120"/>
                <a:hlinkClick r:id="rId6" tooltip="具足戒"/>
              </a:rPr>
              <a:t>具足戒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。</a:t>
            </a:r>
            <a:endParaRPr lang="zh-TW" altLang="zh-TW" sz="3200" dirty="0">
              <a:ea typeface="全真顏體" panose="02010609000101010101" pitchFamily="49" charset="-120"/>
            </a:endParaRPr>
          </a:p>
          <a:p>
            <a:r>
              <a:rPr lang="zh-TW" altLang="zh-TW" sz="3200" dirty="0">
                <a:ea typeface="全真顏體" panose="02010609000101010101" pitchFamily="49" charset="-120"/>
              </a:rPr>
              <a:t>1948年，宣化上人去</a:t>
            </a:r>
            <a:r>
              <a:rPr lang="zh-TW" altLang="zh-TW" sz="3200" dirty="0">
                <a:ea typeface="全真顏體" panose="02010609000101010101" pitchFamily="49" charset="-120"/>
                <a:hlinkClick r:id="rId7" tooltip="廣州"/>
              </a:rPr>
              <a:t>廣州</a:t>
            </a:r>
            <a:r>
              <a:rPr lang="zh-TW" altLang="zh-TW" sz="3200" dirty="0">
                <a:ea typeface="全真顏體" panose="02010609000101010101" pitchFamily="49" charset="-120"/>
                <a:hlinkClick r:id="rId8" tooltip="曹溪 (頁面不存在)"/>
              </a:rPr>
              <a:t>曹溪</a:t>
            </a:r>
            <a:r>
              <a:rPr lang="zh-TW" altLang="zh-TW" sz="3200" dirty="0">
                <a:ea typeface="全真顏體" panose="02010609000101010101" pitchFamily="49" charset="-120"/>
                <a:hlinkClick r:id="rId9" tooltip="南華寺"/>
              </a:rPr>
              <a:t>南華寺</a:t>
            </a:r>
            <a:r>
              <a:rPr lang="zh-TW" altLang="zh-TW" sz="3200" dirty="0">
                <a:ea typeface="全真顏體" panose="02010609000101010101" pitchFamily="49" charset="-120"/>
              </a:rPr>
              <a:t>，拜師於</a:t>
            </a:r>
            <a:r>
              <a:rPr lang="zh-TW" altLang="zh-TW" sz="3200" dirty="0">
                <a:ea typeface="全真顏體" panose="02010609000101010101" pitchFamily="49" charset="-120"/>
                <a:hlinkClick r:id="rId4" tooltip="釋虛雲"/>
              </a:rPr>
              <a:t>釋虛雲</a:t>
            </a:r>
            <a:r>
              <a:rPr lang="zh-TW" altLang="zh-TW" sz="3200" dirty="0">
                <a:ea typeface="全真顏體" panose="02010609000101010101" pitchFamily="49" charset="-120"/>
              </a:rPr>
              <a:t>，成為</a:t>
            </a:r>
            <a:r>
              <a:rPr lang="zh-TW" altLang="zh-TW" sz="3200" dirty="0">
                <a:ea typeface="全真顏體" panose="02010609000101010101" pitchFamily="49" charset="-120"/>
                <a:hlinkClick r:id="rId10" tooltip="溈仰宗"/>
              </a:rPr>
              <a:t>溈仰宗</a:t>
            </a:r>
            <a:r>
              <a:rPr lang="zh-TW" altLang="zh-TW" sz="3200" dirty="0">
                <a:ea typeface="全真顏體" panose="02010609000101010101" pitchFamily="49" charset="-120"/>
              </a:rPr>
              <a:t>第九代傳人、</a:t>
            </a:r>
            <a:r>
              <a:rPr lang="zh-TW" altLang="zh-TW" sz="3200" dirty="0">
                <a:ea typeface="全真顏體" panose="02010609000101010101" pitchFamily="49" charset="-120"/>
                <a:hlinkClick r:id="rId11" tooltip="摩訶迦葉"/>
              </a:rPr>
              <a:t>摩訶迦葉</a:t>
            </a:r>
            <a:r>
              <a:rPr lang="zh-TW" altLang="zh-TW" sz="3200" dirty="0">
                <a:ea typeface="全真顏體" panose="02010609000101010101" pitchFamily="49" charset="-120"/>
              </a:rPr>
              <a:t>初祖傳承的第四十五代</a:t>
            </a:r>
            <a:r>
              <a:rPr lang="zh-TW" altLang="zh-TW" sz="3200" dirty="0" smtClean="0">
                <a:ea typeface="全真顏體" panose="02010609000101010101" pitchFamily="49" charset="-120"/>
              </a:rPr>
              <a:t>。</a:t>
            </a:r>
            <a:endParaRPr lang="zh-TW" altLang="zh-TW" sz="3200" dirty="0">
              <a:ea typeface="全真顏體" panose="02010609000101010101" pitchFamily="49" charset="-120"/>
            </a:endParaRPr>
          </a:p>
          <a:p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ea typeface="全真顏體" panose="02010609000101010101" pitchFamily="49" charset="-120"/>
              </a:rPr>
              <a:t>1949年到1961年，宣化上人在</a:t>
            </a:r>
            <a:r>
              <a:rPr lang="zh-TW" altLang="zh-TW" sz="3600" dirty="0">
                <a:ea typeface="全真顏體" panose="02010609000101010101" pitchFamily="49" charset="-120"/>
                <a:hlinkClick r:id="rId2" tooltip="香港"/>
              </a:rPr>
              <a:t>香港</a:t>
            </a:r>
            <a:r>
              <a:rPr lang="zh-TW" altLang="zh-TW" sz="3600" dirty="0">
                <a:ea typeface="全真顏體" panose="02010609000101010101" pitchFamily="49" charset="-120"/>
              </a:rPr>
              <a:t>、</a:t>
            </a:r>
            <a:r>
              <a:rPr lang="zh-TW" altLang="zh-TW" sz="3600" dirty="0">
                <a:ea typeface="全真顏體" panose="02010609000101010101" pitchFamily="49" charset="-120"/>
                <a:hlinkClick r:id="rId3" tooltip="泰國"/>
              </a:rPr>
              <a:t>泰國</a:t>
            </a:r>
            <a:r>
              <a:rPr lang="zh-TW" altLang="zh-TW" sz="3600" dirty="0">
                <a:ea typeface="全真顏體" panose="02010609000101010101" pitchFamily="49" charset="-120"/>
              </a:rPr>
              <a:t>、</a:t>
            </a:r>
            <a:r>
              <a:rPr lang="zh-TW" altLang="zh-TW" sz="3600" dirty="0">
                <a:ea typeface="全真顏體" panose="02010609000101010101" pitchFamily="49" charset="-120"/>
                <a:hlinkClick r:id="rId4" tooltip="緬甸"/>
              </a:rPr>
              <a:t>緬甸</a:t>
            </a:r>
            <a:r>
              <a:rPr lang="zh-TW" altLang="zh-TW" sz="3600" dirty="0">
                <a:ea typeface="全真顏體" panose="02010609000101010101" pitchFamily="49" charset="-120"/>
              </a:rPr>
              <a:t>等地弘揚佛法</a:t>
            </a:r>
            <a:r>
              <a:rPr lang="zh-TW" altLang="zh-TW" sz="3600" dirty="0" smtClean="0">
                <a:ea typeface="全真顏體" panose="02010609000101010101" pitchFamily="49" charset="-120"/>
              </a:rPr>
              <a:t>。</a:t>
            </a:r>
            <a:endParaRPr lang="en-US" altLang="zh-TW" sz="3600" dirty="0" smtClean="0">
              <a:ea typeface="全真顏體" panose="02010609000101010101" pitchFamily="49" charset="-120"/>
            </a:endParaRPr>
          </a:p>
          <a:p>
            <a:r>
              <a:rPr lang="zh-TW" altLang="zh-TW" sz="3600" dirty="0" smtClean="0">
                <a:ea typeface="全真顏體" panose="02010609000101010101" pitchFamily="49" charset="-120"/>
              </a:rPr>
              <a:t>1959年</a:t>
            </a:r>
            <a:r>
              <a:rPr lang="zh-TW" altLang="zh-TW" sz="3600" dirty="0">
                <a:ea typeface="全真顏體" panose="02010609000101010101" pitchFamily="49" charset="-120"/>
              </a:rPr>
              <a:t>，宣化上人派弟子在</a:t>
            </a:r>
            <a:r>
              <a:rPr lang="zh-TW" altLang="zh-TW" sz="3600" dirty="0">
                <a:ea typeface="全真顏體" panose="02010609000101010101" pitchFamily="49" charset="-120"/>
                <a:hlinkClick r:id="rId5" tooltip="美國"/>
              </a:rPr>
              <a:t>美國</a:t>
            </a:r>
            <a:r>
              <a:rPr lang="zh-TW" altLang="zh-TW" sz="3600" dirty="0">
                <a:ea typeface="全真顏體" panose="02010609000101010101" pitchFamily="49" charset="-120"/>
              </a:rPr>
              <a:t>成立了</a:t>
            </a:r>
            <a:r>
              <a:rPr lang="zh-TW" altLang="zh-TW" sz="3600" dirty="0">
                <a:ea typeface="全真顏體" panose="02010609000101010101" pitchFamily="49" charset="-120"/>
                <a:hlinkClick r:id="rId6" tooltip="中美佛教總會 (頁面不存在)"/>
              </a:rPr>
              <a:t>中美佛教總會</a:t>
            </a:r>
            <a:r>
              <a:rPr lang="zh-TW" altLang="zh-TW" sz="3600" dirty="0">
                <a:ea typeface="全真顏體" panose="02010609000101010101" pitchFamily="49" charset="-120"/>
              </a:rPr>
              <a:t>，後改為</a:t>
            </a:r>
            <a:r>
              <a:rPr lang="zh-TW" altLang="zh-TW" sz="3600" dirty="0">
                <a:ea typeface="全真顏體" panose="02010609000101010101" pitchFamily="49" charset="-120"/>
                <a:hlinkClick r:id="rId7" tooltip="法界佛教總會 (頁面不存在)"/>
              </a:rPr>
              <a:t>法界佛教總會</a:t>
            </a:r>
            <a:r>
              <a:rPr lang="zh-TW" altLang="zh-TW" sz="3600" dirty="0" smtClean="0">
                <a:ea typeface="全真顏體" panose="02010609000101010101" pitchFamily="49" charset="-120"/>
              </a:rPr>
              <a:t>。</a:t>
            </a:r>
            <a:endParaRPr lang="zh-TW" altLang="zh-TW" sz="3600" dirty="0">
              <a:ea typeface="全真顏體" panose="02010609000101010101" pitchFamily="49" charset="-120"/>
            </a:endParaRPr>
          </a:p>
          <a:p>
            <a:r>
              <a:rPr lang="zh-TW" altLang="zh-TW" sz="3600" dirty="0">
                <a:ea typeface="全真顏體" panose="02010609000101010101" pitchFamily="49" charset="-120"/>
              </a:rPr>
              <a:t>1962年，宣化上人去</a:t>
            </a:r>
            <a:r>
              <a:rPr lang="zh-TW" altLang="zh-TW" sz="3600" dirty="0">
                <a:ea typeface="全真顏體" panose="02010609000101010101" pitchFamily="49" charset="-120"/>
                <a:hlinkClick r:id="rId5" tooltip="美國"/>
              </a:rPr>
              <a:t>美國</a:t>
            </a:r>
            <a:r>
              <a:rPr lang="zh-TW" altLang="zh-TW" sz="3600" dirty="0">
                <a:ea typeface="全真顏體" panose="02010609000101010101" pitchFamily="49" charset="-120"/>
                <a:hlinkClick r:id="rId8" tooltip="加州"/>
              </a:rPr>
              <a:t>加州</a:t>
            </a:r>
            <a:r>
              <a:rPr lang="zh-TW" altLang="zh-TW" sz="3600" dirty="0">
                <a:ea typeface="全真顏體" panose="02010609000101010101" pitchFamily="49" charset="-120"/>
                <a:hlinkClick r:id="rId9" tooltip="洛杉磯"/>
              </a:rPr>
              <a:t>洛杉磯</a:t>
            </a:r>
            <a:r>
              <a:rPr lang="zh-TW" altLang="zh-TW" sz="3600" dirty="0">
                <a:ea typeface="全真顏體" panose="02010609000101010101" pitchFamily="49" charset="-120"/>
              </a:rPr>
              <a:t>弘法，後創建</a:t>
            </a:r>
            <a:r>
              <a:rPr lang="zh-TW" altLang="zh-TW" sz="3600" dirty="0">
                <a:ea typeface="全真顏體" panose="02010609000101010101" pitchFamily="49" charset="-120"/>
                <a:hlinkClick r:id="rId10" tooltip="萬佛聖城"/>
              </a:rPr>
              <a:t>萬佛聖城</a:t>
            </a:r>
            <a:r>
              <a:rPr lang="zh-TW" altLang="zh-TW" sz="3600" dirty="0" smtClean="0">
                <a:ea typeface="全真顏體" panose="02010609000101010101" pitchFamily="49" charset="-120"/>
              </a:rPr>
              <a:t>。</a:t>
            </a:r>
            <a:endParaRPr lang="zh-TW" altLang="zh-TW" sz="3600" dirty="0">
              <a:ea typeface="全真顏體" panose="02010609000101010101" pitchFamily="49" charset="-120"/>
            </a:endParaRPr>
          </a:p>
          <a:p>
            <a:r>
              <a:rPr lang="zh-TW" altLang="zh-TW" sz="3600" dirty="0">
                <a:ea typeface="全真顏體" panose="02010609000101010101" pitchFamily="49" charset="-120"/>
              </a:rPr>
              <a:t>1995年，宣化上人在</a:t>
            </a:r>
            <a:r>
              <a:rPr lang="zh-TW" altLang="zh-TW" sz="3600" dirty="0">
                <a:ea typeface="全真顏體" panose="02010609000101010101" pitchFamily="49" charset="-120"/>
                <a:hlinkClick r:id="rId5" tooltip="美國"/>
              </a:rPr>
              <a:t>美國</a:t>
            </a:r>
            <a:r>
              <a:rPr lang="zh-TW" altLang="zh-TW" sz="3600" dirty="0">
                <a:ea typeface="全真顏體" panose="02010609000101010101" pitchFamily="49" charset="-120"/>
                <a:hlinkClick r:id="rId8" tooltip="加州"/>
              </a:rPr>
              <a:t>加州</a:t>
            </a:r>
            <a:r>
              <a:rPr lang="zh-TW" altLang="zh-TW" sz="3600" dirty="0">
                <a:ea typeface="全真顏體" panose="02010609000101010101" pitchFamily="49" charset="-120"/>
                <a:hlinkClick r:id="rId9" tooltip="洛杉磯"/>
              </a:rPr>
              <a:t>洛杉磯</a:t>
            </a:r>
            <a:r>
              <a:rPr lang="zh-TW" altLang="zh-TW" sz="3600" dirty="0" smtClean="0">
                <a:ea typeface="全真顏體" panose="02010609000101010101" pitchFamily="49" charset="-120"/>
              </a:rPr>
              <a:t>圓寂</a:t>
            </a:r>
            <a:endParaRPr lang="zh-TW" altLang="zh-TW" sz="3600" dirty="0">
              <a:ea typeface="全真顏體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宣化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上人懺悔結緣</a:t>
            </a:r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訓</a:t>
            </a:r>
            <a:r>
              <a:rPr lang="zh-TW" altLang="en-US" sz="3600" dirty="0">
                <a:ea typeface="全真顏體" panose="02010609000101010101" pitchFamily="49" charset="-120"/>
              </a:rPr>
              <a:t>：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我 宣化上人 背負一身罪孽，今承蒙 太乙救苦天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尊</a:t>
            </a:r>
            <a:r>
              <a:rPr lang="en-US" altLang="zh-TW" sz="3600" dirty="0" smtClean="0">
                <a:ea typeface="全真顏體" panose="02010609000101010101" pitchFamily="49" charset="-120"/>
              </a:rPr>
              <a:t>(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南無</a:t>
            </a:r>
            <a:r>
              <a:rPr lang="zh-TW" altLang="en-US" sz="3600" dirty="0">
                <a:ea typeface="全真顏體" panose="02010609000101010101" pitchFamily="49" charset="-120"/>
              </a:rPr>
              <a:t>毗盧遮那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佛</a:t>
            </a:r>
            <a:r>
              <a:rPr lang="en-US" altLang="zh-TW" sz="3600" dirty="0" smtClean="0">
                <a:ea typeface="全真顏體" panose="02010609000101010101" pitchFamily="49" charset="-120"/>
              </a:rPr>
              <a:t>)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慈悲</a:t>
            </a:r>
            <a:r>
              <a:rPr lang="zh-TW" altLang="en-US" sz="3600" dirty="0">
                <a:ea typeface="全真顏體" panose="02010609000101010101" pitchFamily="49" charset="-120"/>
              </a:rPr>
              <a:t>恩憫能於末世結緣群生，消洗罪孽，我宣化上人在此感激不盡，願能解脫自身罪孽。我本是阿彌陀佛淨土一位靈修士，已證了四地阿羅漢果位，因知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末</a:t>
            </a:r>
            <a:r>
              <a:rPr lang="zh-TW" altLang="en-US" sz="3600" dirty="0">
                <a:ea typeface="全真顏體" panose="02010609000101010101" pitchFamily="49" charset="-120"/>
              </a:rPr>
              <a:t>法時期來臨，所有諸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佛</a:t>
            </a:r>
            <a:r>
              <a:rPr lang="zh-TW" altLang="en-US" sz="3600" dirty="0">
                <a:ea typeface="全真顏體" panose="02010609000101010101" pitchFamily="49" charset="-120"/>
              </a:rPr>
              <a:t>菩薩金剛羅漢等皆要下界應劫接受上天考核。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ea typeface="全真顏體" panose="02010609000101010101" pitchFamily="49" charset="-120"/>
              </a:rPr>
              <a:t>當時</a:t>
            </a:r>
            <a:r>
              <a:rPr lang="zh-TW" altLang="en-US" sz="3200" dirty="0">
                <a:ea typeface="全真顏體" panose="02010609000101010101" pitchFamily="49" charset="-120"/>
              </a:rPr>
              <a:t>我於淨土和印光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大師</a:t>
            </a:r>
            <a:r>
              <a:rPr lang="en-US" altLang="zh-TW" sz="3200" dirty="0" smtClean="0">
                <a:ea typeface="全真顏體" panose="02010609000101010101" pitchFamily="49" charset="-120"/>
              </a:rPr>
              <a:t>(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當初</a:t>
            </a:r>
            <a:r>
              <a:rPr lang="zh-TW" altLang="en-US" sz="3200" dirty="0">
                <a:ea typeface="全真顏體" panose="02010609000101010101" pitchFamily="49" charset="-120"/>
              </a:rPr>
              <a:t>為淨土阿羅漢，大勢至菩薩分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靈</a:t>
            </a:r>
            <a:r>
              <a:rPr lang="en-US" altLang="zh-TW" sz="3200" dirty="0" smtClean="0">
                <a:ea typeface="全真顏體" panose="02010609000101010101" pitchFamily="49" charset="-120"/>
              </a:rPr>
              <a:t>)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關</a:t>
            </a:r>
            <a:r>
              <a:rPr lang="zh-TW" altLang="en-US" sz="3200" dirty="0">
                <a:ea typeface="全真顏體" panose="02010609000101010101" pitchFamily="49" charset="-120"/>
              </a:rPr>
              <a:t>系要好，經常在一起切磋，後決定在清朝時期下世，心裡打小算盤，因為清朝時期有正法。結果聰明一時下來卻糊塗一世，未能尋到正法反而自己稱師做祖，將其正法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看成</a:t>
            </a:r>
            <a:r>
              <a:rPr lang="zh-TW" altLang="en-US" sz="3200" dirty="0">
                <a:ea typeface="全真顏體" panose="02010609000101010101" pitchFamily="49" charset="-120"/>
              </a:rPr>
              <a:t>邪門。當時清政府打壓正法，我等有膽怯之心不敢冒身前去。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ea typeface="全真顏體" panose="02010609000101010101" pitchFamily="49" charset="-120"/>
              </a:rPr>
              <a:t>於是</a:t>
            </a:r>
            <a:r>
              <a:rPr lang="zh-TW" altLang="en-US" sz="3200" dirty="0">
                <a:ea typeface="全真顏體" panose="02010609000101010101" pitchFamily="49" charset="-120"/>
              </a:rPr>
              <a:t>後受魔考，各自稱對方是佛菩薩再來，我言我是觀音菩薩前來，其實當時入了魔心。觀音菩薩人人皆知世人稱頌，大慈大悲心，救苦救難為群生，我為了提高自己地位，滿足自己的虛榮，假為觀音菩薩，此等罪業千萬劫我都還不清。爾後再學</a:t>
            </a:r>
            <a:r>
              <a:rPr lang="zh-TW" altLang="en-US" sz="3200" dirty="0" smtClean="0">
                <a:ea typeface="全真顏體" panose="02010609000101010101" pitchFamily="49" charset="-120"/>
              </a:rPr>
              <a:t>觀世音菩薩</a:t>
            </a:r>
            <a:r>
              <a:rPr lang="zh-TW" altLang="en-US" sz="3200" dirty="0">
                <a:ea typeface="全真顏體" panose="02010609000101010101" pitchFamily="49" charset="-120"/>
              </a:rPr>
              <a:t>一樣救渡群生，以假心來渡人，</a:t>
            </a:r>
            <a:endParaRPr lang="zh-TW" altLang="en-US" sz="32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</TotalTime>
  <Words>1530</Words>
  <Application>Microsoft Office PowerPoint</Application>
  <PresentationFormat>如螢幕大小 (16:9)</PresentationFormat>
  <Paragraphs>52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 道真理真天命真 </vt:lpstr>
      <vt:lpstr>  道真理真天命真  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37</cp:revision>
  <dcterms:created xsi:type="dcterms:W3CDTF">2014-02-15T05:50:45Z</dcterms:created>
  <dcterms:modified xsi:type="dcterms:W3CDTF">2014-12-12T09:00:39Z</dcterms:modified>
</cp:coreProperties>
</file>