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80" r:id="rId2"/>
    <p:sldId id="263" r:id="rId3"/>
    <p:sldId id="264" r:id="rId4"/>
    <p:sldId id="279" r:id="rId5"/>
    <p:sldId id="268" r:id="rId6"/>
    <p:sldId id="267" r:id="rId7"/>
    <p:sldId id="273" r:id="rId8"/>
    <p:sldId id="274" r:id="rId9"/>
    <p:sldId id="281" r:id="rId10"/>
    <p:sldId id="266" r:id="rId11"/>
    <p:sldId id="270" r:id="rId12"/>
    <p:sldId id="272" r:id="rId13"/>
    <p:sldId id="269" r:id="rId14"/>
    <p:sldId id="271" r:id="rId15"/>
    <p:sldId id="265" r:id="rId16"/>
    <p:sldId id="275" r:id="rId17"/>
    <p:sldId id="277" r:id="rId18"/>
    <p:sldId id="276" r:id="rId19"/>
    <p:sldId id="278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03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B0441-6D6C-4BF3-A485-E5715185DAF3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0B38D-13C8-4382-9F4D-029F42010E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7691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0B38D-13C8-4382-9F4D-029F42010EF8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8622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0B38D-13C8-4382-9F4D-029F42010EF8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7115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5"/>
            <a:ext cx="9144000" cy="21129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7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5"/>
            <a:ext cx="9144000" cy="21129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7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1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7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3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1516913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1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3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5"/>
            <a:ext cx="9144000" cy="21129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9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2014/3/14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baike.baidu.com/view/587353.htm" TargetMode="Externa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zh.wikipedia.org/wiki/%E8%86%BD" TargetMode="External"/><Relationship Id="rId3" Type="http://schemas.openxmlformats.org/officeDocument/2006/relationships/hyperlink" Target="http://zh.wikipedia.org/wiki/%E8%82%BA_(%E8%87%9F%E8%85%91)" TargetMode="External"/><Relationship Id="rId7" Type="http://schemas.openxmlformats.org/officeDocument/2006/relationships/hyperlink" Target="http://zh.wikipedia.org/wiki/%E8%82%9D_(%E8%87%9F%E8%85%91)" TargetMode="External"/><Relationship Id="rId12" Type="http://schemas.openxmlformats.org/officeDocument/2006/relationships/hyperlink" Target="http://zh.wikipedia.org/wiki/%E8%83%83" TargetMode="External"/><Relationship Id="rId2" Type="http://schemas.openxmlformats.org/officeDocument/2006/relationships/hyperlink" Target="http://zh.wikipedia.org/wiki/%E4%B8%AD%E5%8C%BB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zh.wikipedia.org/wiki/%E8%86%80%E8%83%B1" TargetMode="External"/><Relationship Id="rId11" Type="http://schemas.openxmlformats.org/officeDocument/2006/relationships/hyperlink" Target="http://zh.wikipedia.org/wiki/%E8%84%BE_(%E8%87%9F%E8%85%91)" TargetMode="External"/><Relationship Id="rId5" Type="http://schemas.openxmlformats.org/officeDocument/2006/relationships/hyperlink" Target="http://zh.wikipedia.org/wiki/%E8%85%8E_(%E8%87%9F%E8%85%91)" TargetMode="External"/><Relationship Id="rId10" Type="http://schemas.openxmlformats.org/officeDocument/2006/relationships/hyperlink" Target="http://zh.wikipedia.org/wiki/%E5%B0%8F%E8%85%B8" TargetMode="External"/><Relationship Id="rId4" Type="http://schemas.openxmlformats.org/officeDocument/2006/relationships/hyperlink" Target="http://zh.wikipedia.org/wiki/%E5%A4%A7%E8%85%B8" TargetMode="External"/><Relationship Id="rId9" Type="http://schemas.openxmlformats.org/officeDocument/2006/relationships/hyperlink" Target="http://zh.wikipedia.org/wiki/%E5%BF%83_(%E8%87%9F%E8%85%91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183408" y="404664"/>
            <a:ext cx="853088" cy="6240693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王鳳儀</a:t>
            </a:r>
            <a:r>
              <a:rPr lang="zh-TW" altLang="en-US" sz="4800" dirty="0" smtClean="0">
                <a:solidFill>
                  <a:srgbClr val="FF0000"/>
                </a:solidFill>
                <a:ea typeface="全真顏體" pitchFamily="49" charset="-120"/>
              </a:rPr>
              <a:t>善人想求天道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74638"/>
            <a:ext cx="8208912" cy="6322713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王鳳儀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善人簡介</a:t>
            </a:r>
            <a:endParaRPr lang="en-US" altLang="zh-TW" sz="40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600" dirty="0" smtClean="0">
                <a:latin typeface="+mn-ea"/>
              </a:rPr>
              <a:t>（</a:t>
            </a:r>
            <a:r>
              <a:rPr lang="en-US" altLang="zh-TW" sz="3600" dirty="0">
                <a:latin typeface="+mn-ea"/>
              </a:rPr>
              <a:t>1864-1937</a:t>
            </a:r>
            <a:r>
              <a:rPr lang="zh-TW" altLang="en-US" sz="3600" dirty="0" smtClean="0">
                <a:latin typeface="+mn-ea"/>
              </a:rPr>
              <a:t>），出生</a:t>
            </a:r>
            <a:r>
              <a:rPr lang="zh-CN" altLang="en-US" sz="3600" dirty="0" smtClean="0">
                <a:latin typeface="+mn-ea"/>
              </a:rPr>
              <a:t>于</a:t>
            </a:r>
            <a:r>
              <a:rPr lang="zh-TW" altLang="en-US" sz="3600" dirty="0" smtClean="0">
                <a:latin typeface="+mn-ea"/>
              </a:rPr>
              <a:t>熱河</a:t>
            </a:r>
            <a:r>
              <a:rPr lang="zh-CN" altLang="en-US" sz="3600" dirty="0" smtClean="0">
                <a:latin typeface="+mn-ea"/>
              </a:rPr>
              <a:t>，名</a:t>
            </a:r>
            <a:r>
              <a:rPr lang="zh-TW" altLang="en-US" sz="3600" dirty="0" smtClean="0">
                <a:latin typeface="+mn-ea"/>
              </a:rPr>
              <a:t>樹</a:t>
            </a:r>
            <a:r>
              <a:rPr lang="zh-CN" altLang="en-US" sz="3600" dirty="0" smtClean="0">
                <a:latin typeface="+mn-ea"/>
              </a:rPr>
              <a:t>桐</a:t>
            </a:r>
            <a:r>
              <a:rPr lang="zh-CN" altLang="en-US" sz="3600" dirty="0">
                <a:latin typeface="+mn-ea"/>
              </a:rPr>
              <a:t>，字</a:t>
            </a:r>
            <a:r>
              <a:rPr lang="zh-TW" altLang="en-US" sz="3600" dirty="0" smtClean="0">
                <a:latin typeface="+mn-ea"/>
              </a:rPr>
              <a:t>鳳儀</a:t>
            </a:r>
            <a:r>
              <a:rPr lang="zh-CN" altLang="en-US" sz="3600" dirty="0" smtClean="0">
                <a:latin typeface="+mn-ea"/>
              </a:rPr>
              <a:t>。</a:t>
            </a:r>
            <a:r>
              <a:rPr lang="zh-TW" altLang="en-US" sz="3600" dirty="0" smtClean="0">
                <a:latin typeface="+mn-ea"/>
              </a:rPr>
              <a:t>中國</a:t>
            </a:r>
            <a:r>
              <a:rPr lang="zh-CN" altLang="en-US" sz="3600" dirty="0" smtClean="0">
                <a:latin typeface="+mn-ea"/>
              </a:rPr>
              <a:t>近代</a:t>
            </a:r>
            <a:r>
              <a:rPr lang="zh-TW" altLang="en-US" sz="3600" dirty="0" smtClean="0">
                <a:latin typeface="+mn-ea"/>
              </a:rPr>
              <a:t>偉大</a:t>
            </a:r>
            <a:r>
              <a:rPr lang="zh-CN" altLang="en-US" sz="3600" dirty="0" smtClean="0">
                <a:latin typeface="+mn-ea"/>
              </a:rPr>
              <a:t>的民</a:t>
            </a:r>
            <a:r>
              <a:rPr lang="zh-TW" altLang="en-US" sz="3600" dirty="0" smtClean="0">
                <a:latin typeface="+mn-ea"/>
              </a:rPr>
              <a:t>間</a:t>
            </a:r>
            <a:r>
              <a:rPr lang="zh-CN" altLang="en-US" sz="3600" dirty="0" smtClean="0">
                <a:latin typeface="+mn-ea"/>
                <a:hlinkClick r:id="rId2"/>
              </a:rPr>
              <a:t>教育家</a:t>
            </a:r>
            <a:r>
              <a:rPr lang="zh-CN" altLang="en-US" sz="3600" b="1" dirty="0" smtClean="0">
                <a:latin typeface="+mn-ea"/>
              </a:rPr>
              <a:t>、</a:t>
            </a:r>
            <a:r>
              <a:rPr lang="zh-TW" altLang="en-US" sz="3600" b="1" dirty="0" smtClean="0">
                <a:latin typeface="+mn-ea"/>
              </a:rPr>
              <a:t>倫</a:t>
            </a:r>
            <a:r>
              <a:rPr lang="zh-CN" altLang="en-US" sz="3600" dirty="0" smtClean="0">
                <a:latin typeface="+mn-ea"/>
              </a:rPr>
              <a:t>理</a:t>
            </a:r>
            <a:r>
              <a:rPr lang="zh-CN" altLang="en-US" sz="3600" dirty="0">
                <a:latin typeface="+mn-ea"/>
              </a:rPr>
              <a:t>道德</a:t>
            </a:r>
            <a:r>
              <a:rPr lang="zh-CN" altLang="en-US" sz="3600" dirty="0" smtClean="0">
                <a:latin typeface="+mn-ea"/>
              </a:rPr>
              <a:t>宣</a:t>
            </a:r>
            <a:r>
              <a:rPr lang="zh-TW" altLang="en-US" sz="3600" dirty="0" smtClean="0">
                <a:latin typeface="+mn-ea"/>
              </a:rPr>
              <a:t>傳</a:t>
            </a:r>
            <a:r>
              <a:rPr lang="zh-CN" altLang="en-US" sz="3600" dirty="0" smtClean="0">
                <a:latin typeface="+mn-ea"/>
              </a:rPr>
              <a:t>家</a:t>
            </a:r>
            <a:r>
              <a:rPr lang="zh-CN" altLang="en-US" sz="3600" dirty="0">
                <a:latin typeface="+mn-ea"/>
              </a:rPr>
              <a:t>、女子教育</a:t>
            </a:r>
            <a:r>
              <a:rPr lang="zh-CN" altLang="en-US" sz="3600" dirty="0" smtClean="0">
                <a:latin typeface="+mn-ea"/>
              </a:rPr>
              <a:t>的</a:t>
            </a:r>
            <a:r>
              <a:rPr lang="zh-TW" altLang="en-US" sz="3600" dirty="0" smtClean="0">
                <a:latin typeface="+mn-ea"/>
              </a:rPr>
              <a:t>開</a:t>
            </a:r>
            <a:r>
              <a:rPr lang="zh-CN" altLang="en-US" sz="3600" dirty="0" smtClean="0">
                <a:latin typeface="+mn-ea"/>
              </a:rPr>
              <a:t>拓</a:t>
            </a:r>
            <a:r>
              <a:rPr lang="zh-CN" altLang="en-US" sz="3600" dirty="0">
                <a:latin typeface="+mn-ea"/>
              </a:rPr>
              <a:t>者</a:t>
            </a:r>
            <a:r>
              <a:rPr lang="zh-CN" altLang="en-US" sz="3600" dirty="0" smtClean="0">
                <a:latin typeface="+mn-ea"/>
              </a:rPr>
              <a:t>。</a:t>
            </a:r>
            <a:r>
              <a:rPr lang="zh-TW" altLang="zh-TW" sz="3600" dirty="0"/>
              <a:t>王善人度人化世垂四十年，於民國二十六年夏曆</a:t>
            </a:r>
            <a:r>
              <a:rPr lang="zh-TW" altLang="zh-TW" sz="3600" dirty="0" smtClean="0"/>
              <a:t>十月</a:t>
            </a:r>
            <a:r>
              <a:rPr lang="zh-TW" altLang="en-US" sz="3600" dirty="0" smtClean="0"/>
              <a:t>卒</a:t>
            </a:r>
            <a:r>
              <a:rPr lang="zh-TW" altLang="zh-TW" sz="3600" dirty="0" smtClean="0"/>
              <a:t>，</a:t>
            </a:r>
            <a:r>
              <a:rPr lang="zh-TW" altLang="en-US" sz="3600" dirty="0" smtClean="0"/>
              <a:t>享年</a:t>
            </a:r>
            <a:r>
              <a:rPr lang="zh-TW" altLang="zh-TW" sz="3600" dirty="0" smtClean="0"/>
              <a:t>七十四歲</a:t>
            </a:r>
            <a:r>
              <a:rPr lang="zh-TW" altLang="en-US" sz="3600" dirty="0" smtClean="0"/>
              <a:t>。</a:t>
            </a:r>
            <a:endParaRPr lang="zh-TW" altLang="en-US" sz="4000" dirty="0">
              <a:solidFill>
                <a:srgbClr val="FFFF00"/>
              </a:solidFill>
              <a:ea typeface="全真顏體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42296"/>
            <a:ext cx="3456384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6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59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王鳳儀善人想求天道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16632"/>
            <a:ext cx="7704856" cy="655272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5700" dirty="0">
                <a:ea typeface="全真顏體" pitchFamily="49" charset="-120"/>
              </a:rPr>
              <a:t>全知我會講病妙法無比。</a:t>
            </a:r>
            <a:br>
              <a:rPr lang="zh-TW" altLang="en-US" sz="5700" dirty="0">
                <a:ea typeface="全真顏體" pitchFamily="49" charset="-120"/>
              </a:rPr>
            </a:br>
            <a:r>
              <a:rPr lang="zh-TW" altLang="en-US" sz="5700" dirty="0">
                <a:ea typeface="全真顏體" pitchFamily="49" charset="-120"/>
              </a:rPr>
              <a:t>我那想能達到普傳世間。</a:t>
            </a:r>
            <a:br>
              <a:rPr lang="zh-TW" altLang="en-US" sz="5700" dirty="0">
                <a:ea typeface="全真顏體" pitchFamily="49" charset="-120"/>
              </a:rPr>
            </a:br>
            <a:r>
              <a:rPr lang="zh-TW" altLang="en-US" sz="5700" dirty="0">
                <a:ea typeface="全真顏體" pitchFamily="49" charset="-120"/>
              </a:rPr>
              <a:t>三十五我樹桐關外闡化。</a:t>
            </a:r>
            <a:br>
              <a:rPr lang="zh-TW" altLang="en-US" sz="5700" dirty="0">
                <a:ea typeface="全真顏體" pitchFamily="49" charset="-120"/>
              </a:rPr>
            </a:br>
            <a:r>
              <a:rPr lang="zh-TW" altLang="en-US" sz="5700" dirty="0">
                <a:ea typeface="全真顏體" pitchFamily="49" charset="-120"/>
              </a:rPr>
              <a:t>為化世有七日水米未沾</a:t>
            </a:r>
            <a:r>
              <a:rPr lang="zh-TW" altLang="en-US" sz="5700" dirty="0" smtClean="0">
                <a:ea typeface="全真顏體" pitchFamily="49" charset="-120"/>
              </a:rPr>
              <a:t>。</a:t>
            </a:r>
            <a:endParaRPr lang="en-US" altLang="zh-TW" sz="5700" dirty="0" smtClean="0">
              <a:ea typeface="全真顏體" pitchFamily="49" charset="-120"/>
            </a:endParaRPr>
          </a:p>
          <a:p>
            <a:r>
              <a:rPr lang="zh-TW" altLang="en-US" sz="5700" dirty="0" smtClean="0">
                <a:ea typeface="全真顏體" pitchFamily="49" charset="-120"/>
              </a:rPr>
              <a:t>那一</a:t>
            </a:r>
            <a:r>
              <a:rPr lang="zh-TW" altLang="en-US" sz="5700" dirty="0">
                <a:ea typeface="全真顏體" pitchFamily="49" charset="-120"/>
              </a:rPr>
              <a:t>日黃昏過死而復返。</a:t>
            </a:r>
            <a:br>
              <a:rPr lang="zh-TW" altLang="en-US" sz="5700" dirty="0">
                <a:ea typeface="全真顏體" pitchFamily="49" charset="-120"/>
              </a:rPr>
            </a:br>
            <a:r>
              <a:rPr lang="zh-TW" altLang="en-US" sz="5700" dirty="0">
                <a:ea typeface="全真顏體" pitchFamily="49" charset="-120"/>
              </a:rPr>
              <a:t>我本身前有病不知何端。</a:t>
            </a:r>
            <a:br>
              <a:rPr lang="zh-TW" altLang="en-US" sz="5700" dirty="0">
                <a:ea typeface="全真顏體" pitchFamily="49" charset="-120"/>
              </a:rPr>
            </a:br>
            <a:r>
              <a:rPr lang="zh-TW" altLang="en-US" sz="5700" dirty="0">
                <a:ea typeface="全真顏體" pitchFamily="49" charset="-120"/>
              </a:rPr>
              <a:t>自後來我自己自過言講。</a:t>
            </a:r>
            <a:br>
              <a:rPr lang="zh-TW" altLang="en-US" sz="5700" dirty="0">
                <a:ea typeface="全真顏體" pitchFamily="49" charset="-120"/>
              </a:rPr>
            </a:br>
            <a:r>
              <a:rPr lang="zh-TW" altLang="en-US" sz="5700" dirty="0">
                <a:ea typeface="全真顏體" pitchFamily="49" charset="-120"/>
              </a:rPr>
              <a:t>言完後我病體完全豁然</a:t>
            </a:r>
            <a:r>
              <a:rPr lang="zh-TW" altLang="en-US" sz="5700" dirty="0" smtClean="0">
                <a:ea typeface="全真顏體" pitchFamily="49" charset="-120"/>
              </a:rPr>
              <a:t>。</a:t>
            </a:r>
            <a:endParaRPr lang="en-US" altLang="zh-TW" sz="5700" dirty="0" smtClean="0">
              <a:ea typeface="全真顏體" pitchFamily="49" charset="-120"/>
            </a:endParaRPr>
          </a:p>
          <a:p>
            <a:r>
              <a:rPr lang="zh-TW" altLang="en-US" sz="5700" dirty="0" smtClean="0">
                <a:ea typeface="全真顏體" pitchFamily="49" charset="-120"/>
              </a:rPr>
              <a:t>我方</a:t>
            </a:r>
            <a:r>
              <a:rPr lang="zh-TW" altLang="en-US" sz="5700" dirty="0">
                <a:ea typeface="全真顏體" pitchFamily="49" charset="-120"/>
              </a:rPr>
              <a:t>知自道過為人至寶。</a:t>
            </a:r>
            <a:br>
              <a:rPr lang="zh-TW" altLang="en-US" sz="5700" dirty="0">
                <a:ea typeface="全真顏體" pitchFamily="49" charset="-120"/>
              </a:rPr>
            </a:br>
            <a:r>
              <a:rPr lang="zh-TW" altLang="en-US" sz="5700" dirty="0">
                <a:ea typeface="全真顏體" pitchFamily="49" charset="-120"/>
              </a:rPr>
              <a:t>傳慈善立名目關外宣傳。</a:t>
            </a:r>
            <a:br>
              <a:rPr lang="zh-TW" altLang="en-US" sz="5700" dirty="0">
                <a:ea typeface="全真顏體" pitchFamily="49" charset="-120"/>
              </a:rPr>
            </a:br>
            <a:r>
              <a:rPr lang="zh-TW" altLang="en-US" sz="5700" dirty="0">
                <a:ea typeface="全真顏體" pitchFamily="49" charset="-120"/>
              </a:rPr>
              <a:t>到後來天不負苦心濟世。</a:t>
            </a:r>
            <a:br>
              <a:rPr lang="zh-TW" altLang="en-US" sz="5700" dirty="0">
                <a:ea typeface="全真顏體" pitchFamily="49" charset="-120"/>
              </a:rPr>
            </a:br>
            <a:r>
              <a:rPr lang="zh-TW" altLang="en-US" sz="5700" dirty="0">
                <a:ea typeface="全真顏體" pitchFamily="49" charset="-120"/>
              </a:rPr>
              <a:t>我傳道也是奉南海指前。</a:t>
            </a:r>
            <a:r>
              <a:rPr lang="zh-TW" altLang="en-US" sz="5600" b="1" dirty="0"/>
              <a:t/>
            </a:r>
            <a:br>
              <a:rPr lang="zh-TW" altLang="en-US" sz="5600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59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王鳳儀善人想求天道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74638"/>
            <a:ext cx="7704856" cy="6322713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觀音佛暗幫助各處勸善。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先命我來下種候等收圓。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至後來慈善會日見宏展。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我又到北平地渡化</a:t>
            </a:r>
            <a:r>
              <a:rPr lang="zh-TW" altLang="en-US" sz="4000" dirty="0" smtClean="0">
                <a:ea typeface="全真顏體" pitchFamily="49" charset="-120"/>
              </a:rPr>
              <a:t>有緣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李</a:t>
            </a:r>
            <a:r>
              <a:rPr lang="zh-TW" altLang="en-US" sz="4000" dirty="0">
                <a:ea typeface="全真顏體" pitchFamily="49" charset="-120"/>
              </a:rPr>
              <a:t>公館講大病身體全癒。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眾助我行大道四方展傳。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至後來儒士子求我講病。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我二人來合一大道宏焉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傳</a:t>
            </a:r>
            <a:r>
              <a:rPr lang="zh-TW" altLang="en-US" sz="4000" dirty="0">
                <a:ea typeface="全真顏體" pitchFamily="49" charset="-120"/>
              </a:rPr>
              <a:t>四方萬國會各方設立。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共合一改一理萬國會傳。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傳至此民國間二六七載。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我樹桐身不幸病故歸還。</a:t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59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王鳳儀善人想求天道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74638"/>
            <a:ext cx="7992888" cy="6322713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自從我身亡後各處混亂。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全不知天時至來</a:t>
            </a:r>
            <a:r>
              <a:rPr lang="zh-TW" altLang="en-US" sz="4000" dirty="0" smtClean="0">
                <a:ea typeface="全真顏體" pitchFamily="49" charset="-120"/>
              </a:rPr>
              <a:t>至末年</a:t>
            </a:r>
            <a:r>
              <a:rPr lang="zh-TW" altLang="en-US" sz="4000" dirty="0">
                <a:ea typeface="全真顏體" pitchFamily="49" charset="-120"/>
              </a:rPr>
              <a:t>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上天考拔三曹同要改換。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掃天地共人民涮洗三千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要</a:t>
            </a:r>
            <a:r>
              <a:rPr lang="zh-TW" altLang="en-US" sz="4000" dirty="0">
                <a:ea typeface="全真顏體" pitchFamily="49" charset="-120"/>
              </a:rPr>
              <a:t>再錯此時光身難出苦。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我樹桐就是爾前邊標桿。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雖然我苦費了心血千萬。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難逃出氣天外難返靈山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我</a:t>
            </a:r>
            <a:r>
              <a:rPr lang="zh-TW" altLang="en-US" sz="4000" dirty="0">
                <a:ea typeface="全真顏體" pitchFamily="49" charset="-120"/>
              </a:rPr>
              <a:t>歸空到氣天玉旨傳旨。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敕封我一世苦慈善大仙。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我跪求身不起眼中落淚。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我言說我枉行一世心田。</a:t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59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王鳳儀善人想求天道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74638"/>
            <a:ext cx="8064896" cy="6322713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我奔波為闡道用盡心力。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身難返無極宮好不傷酸。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玉帝說汝此時莫要心慘。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爾打算返無極這也不難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此時</a:t>
            </a:r>
            <a:r>
              <a:rPr lang="zh-TW" altLang="en-US" sz="4000" dirty="0">
                <a:ea typeface="全真顏體" pitchFamily="49" charset="-120"/>
              </a:rPr>
              <a:t>下</a:t>
            </a:r>
            <a:r>
              <a:rPr lang="zh-TW" altLang="en-US" sz="4000" dirty="0" smtClean="0">
                <a:ea typeface="全真顏體" pitchFamily="49" charset="-120"/>
              </a:rPr>
              <a:t>天道</a:t>
            </a:r>
            <a:r>
              <a:rPr lang="zh-TW" altLang="en-US" sz="4000" dirty="0">
                <a:ea typeface="全真顏體" pitchFamily="49" charset="-120"/>
              </a:rPr>
              <a:t>興</a:t>
            </a:r>
            <a:r>
              <a:rPr lang="zh-TW" altLang="en-US" sz="4000" dirty="0" smtClean="0">
                <a:ea typeface="全真顏體" pitchFamily="49" charset="-120"/>
              </a:rPr>
              <a:t>普</a:t>
            </a:r>
            <a:r>
              <a:rPr lang="zh-TW" altLang="en-US" sz="4000" dirty="0">
                <a:ea typeface="全真顏體" pitchFamily="49" charset="-120"/>
              </a:rPr>
              <a:t>傳宇宙。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我命你跪求佛帶汝至壇。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我自從聽了</a:t>
            </a:r>
            <a:r>
              <a:rPr lang="zh-TW" altLang="en-US" sz="4000" dirty="0" smtClean="0">
                <a:ea typeface="全真顏體" pitchFamily="49" charset="-120"/>
              </a:rPr>
              <a:t>那玉</a:t>
            </a:r>
            <a:r>
              <a:rPr lang="zh-TW" altLang="en-US" sz="4000" dirty="0">
                <a:ea typeface="全真顏體" pitchFamily="49" charset="-120"/>
              </a:rPr>
              <a:t>帝之命。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每日裡南天門穩立站焉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自</a:t>
            </a:r>
            <a:r>
              <a:rPr lang="zh-TW" altLang="en-US" sz="4000" dirty="0">
                <a:ea typeface="全真顏體" pitchFamily="49" charset="-120"/>
              </a:rPr>
              <a:t>去年我得</a:t>
            </a:r>
            <a:r>
              <a:rPr lang="zh-TW" altLang="en-US" sz="4000" dirty="0" smtClean="0">
                <a:ea typeface="全真顏體" pitchFamily="49" charset="-120"/>
              </a:rPr>
              <a:t>逢活佛</a:t>
            </a:r>
            <a:r>
              <a:rPr lang="zh-TW" altLang="en-US" sz="4000" dirty="0">
                <a:ea typeface="全真顏體" pitchFamily="49" charset="-120"/>
              </a:rPr>
              <a:t>恩典。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在關外我亦曾批過訓言。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那時間齊哈爾到壇批判。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我門徒求天道亦有心虔。</a:t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59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王鳳儀善人想求天道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74638"/>
            <a:ext cx="7992888" cy="6322713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此時下爾八人講求訓語。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上天慈玉帝命帶至塵凡。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奉告我爾同學心要更換。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好救我王樹桐至達理園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咱</a:t>
            </a:r>
            <a:r>
              <a:rPr lang="zh-TW" altLang="en-US" sz="4000" dirty="0">
                <a:ea typeface="全真顏體" pitchFamily="49" charset="-120"/>
              </a:rPr>
              <a:t>從前講的是仁義禮智。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五行性知外王內聖不全。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神童子言講過成句話語。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要打算訪出世道求點傳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此</a:t>
            </a:r>
            <a:r>
              <a:rPr lang="zh-TW" altLang="en-US" sz="4000" dirty="0">
                <a:ea typeface="全真顏體" pitchFamily="49" charset="-120"/>
              </a:rPr>
              <a:t>時間神童子知命身隱。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知天時至何日自身退焉。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今日裡只因我種下前善。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我方能批訓語苦口良言。</a:t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59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王鳳儀善人想求天道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74638"/>
            <a:ext cx="8064896" cy="6466730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早醒悟早出苦早登彼岸。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以免我每日裏兩淚不乾。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批到此眼含淚全在爾等。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細參悟訓中意每日究研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天道</a:t>
            </a:r>
            <a:r>
              <a:rPr lang="zh-TW" altLang="en-US" sz="4000" dirty="0">
                <a:ea typeface="全真顏體" pitchFamily="49" charset="-120"/>
              </a:rPr>
              <a:t>降應時運非同往日。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錯時光難得遇無為寶船。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此時際</a:t>
            </a:r>
            <a:r>
              <a:rPr lang="zh-TW" altLang="en-US" sz="4000" dirty="0" smtClean="0">
                <a:ea typeface="全真顏體" pitchFamily="49" charset="-120"/>
              </a:rPr>
              <a:t>用爾目</a:t>
            </a:r>
            <a:r>
              <a:rPr lang="zh-TW" altLang="en-US" sz="4000" dirty="0">
                <a:ea typeface="全真顏體" pitchFamily="49" charset="-120"/>
              </a:rPr>
              <a:t>仔細觀看。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大千界真道與宇宙普傳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我</a:t>
            </a:r>
            <a:r>
              <a:rPr lang="zh-TW" altLang="en-US" sz="4000" dirty="0">
                <a:ea typeface="全真顏體" pitchFamily="49" charset="-120"/>
              </a:rPr>
              <a:t>今日真言語告爾大眾。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悟不悟參不參全在自緣。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有千言共萬語難勸迷漢。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知心人見此訓一目瞭然。</a:t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59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王鳳儀善人想求天道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88640"/>
            <a:ext cx="8136904" cy="6538737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迷昧了我樹桐苦口枉費。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此一次結緣事佛祖恩寬。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要不求真天道難再會面。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再見面除非是夜夢之間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聽</a:t>
            </a:r>
            <a:r>
              <a:rPr lang="zh-TW" altLang="en-US" sz="4000" dirty="0">
                <a:ea typeface="全真顏體" pitchFamily="49" charset="-120"/>
              </a:rPr>
              <a:t>不聽我難能再往下判。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問爾眾有何人話語來談。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劉肅貞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問。張監理歸空後。身在何處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。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 smtClean="0">
                <a:ea typeface="全真顏體" pitchFamily="49" charset="-120"/>
              </a:rPr>
              <a:t>汝</a:t>
            </a:r>
            <a:r>
              <a:rPr lang="zh-TW" altLang="en-US" sz="4000" dirty="0">
                <a:ea typeface="全真顏體" pitchFamily="49" charset="-120"/>
              </a:rPr>
              <a:t>問的張鑑容聽我言判。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此時下亦不過身在氣天。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雖然說不去走六道之苦。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氣天壞我二人</a:t>
            </a:r>
            <a:r>
              <a:rPr lang="zh-TW" altLang="en-US" sz="4000" dirty="0" smtClean="0">
                <a:ea typeface="全真顏體" pitchFamily="49" charset="-120"/>
              </a:rPr>
              <a:t>休想身</a:t>
            </a:r>
            <a:r>
              <a:rPr lang="zh-TW" altLang="en-US" sz="4000" dirty="0">
                <a:ea typeface="全真顏體" pitchFamily="49" charset="-120"/>
              </a:rPr>
              <a:t>安。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此時下仙佛聖齊求指點。</a:t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  <a:p>
            <a:endParaRPr lang="zh-TW" altLang="en-US" sz="1600" dirty="0"/>
          </a:p>
          <a:p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1218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356659"/>
            <a:ext cx="730424" cy="6240693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王鳳儀善人想求天道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0" y="260648"/>
            <a:ext cx="8345720" cy="6322713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何況是我二人氣天之仙。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爾壇下又下跪身為何件。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劉肅貞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答。願超拔老善人。同張監理，返回理天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。</a:t>
            </a:r>
            <a:endParaRPr lang="en-US" altLang="zh-TW" sz="40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咳</a:t>
            </a:r>
            <a:r>
              <a:rPr lang="zh-TW" altLang="en-US" sz="4000" dirty="0">
                <a:ea typeface="全真顏體" pitchFamily="49" charset="-120"/>
              </a:rPr>
              <a:t>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此一事爾難能達到底端。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此時下我求道談何容易。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不得受明師點亦是枉然。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非有那南極祖壽星之命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准許</a:t>
            </a:r>
            <a:r>
              <a:rPr lang="zh-TW" altLang="en-US" sz="4000" dirty="0">
                <a:ea typeface="全真顏體" pitchFamily="49" charset="-120"/>
              </a:rPr>
              <a:t>我有人救方能歸還。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此一件莫心存速助天道。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勝過我苦修了一世之間。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修一世不知道生死門戶。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682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59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王鳳儀善人想求天道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74638"/>
            <a:ext cx="7992888" cy="6322713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不知性居何處怎能歸天。 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身起立莫下跪遵訓而進。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再回頭問爾眾何人有言。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劉肅貞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問。張鑑容之子。因何而瘋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。</a:t>
            </a:r>
            <a:endParaRPr lang="en-US" altLang="zh-TW" sz="40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此</a:t>
            </a:r>
            <a:r>
              <a:rPr lang="zh-TW" altLang="en-US" sz="4000" dirty="0">
                <a:ea typeface="全真顏體" pitchFamily="49" charset="-120"/>
              </a:rPr>
              <a:t>事件我不敢直言來講。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天時運上天令神人懼焉。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何況我氣天仙怎敢言講。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大佛祖亦不敢俗事來談。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此時間全在爾自心明辨。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慎思之審問之自悟自參。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批至此敕令至命我回返。</a:t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218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59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王鳳儀</a:t>
            </a:r>
            <a:r>
              <a:rPr lang="zh-TW" altLang="en-US" sz="4800" dirty="0" smtClean="0">
                <a:solidFill>
                  <a:srgbClr val="FF0000"/>
                </a:solidFill>
                <a:ea typeface="全真顏體" pitchFamily="49" charset="-120"/>
              </a:rPr>
              <a:t>善人想求天道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74638"/>
            <a:ext cx="7992888" cy="6322713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要無事隨玉帝返回氣天。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再</a:t>
            </a:r>
            <a:r>
              <a:rPr lang="zh-TW" altLang="en-US" sz="4000" dirty="0" smtClean="0">
                <a:ea typeface="全真顏體" pitchFamily="49" charset="-120"/>
              </a:rPr>
              <a:t>叩謝皇</a:t>
            </a:r>
            <a:r>
              <a:rPr lang="zh-TW" altLang="en-US" sz="4000" dirty="0">
                <a:ea typeface="全真顏體" pitchFamily="49" charset="-120"/>
              </a:rPr>
              <a:t>母恩百叩身站。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 smtClean="0">
                <a:ea typeface="全真顏體" pitchFamily="49" charset="-120"/>
              </a:rPr>
              <a:t>再</a:t>
            </a:r>
            <a:r>
              <a:rPr lang="zh-TW" altLang="en-US" sz="4000" dirty="0">
                <a:ea typeface="全真顏體" pitchFamily="49" charset="-120"/>
              </a:rPr>
              <a:t>遙</a:t>
            </a:r>
            <a:r>
              <a:rPr lang="zh-TW" altLang="en-US" sz="4000" dirty="0" smtClean="0">
                <a:ea typeface="全真顏體" pitchFamily="49" charset="-120"/>
              </a:rPr>
              <a:t>叩弓</a:t>
            </a:r>
            <a:r>
              <a:rPr lang="zh-TW" altLang="en-US" sz="4000" dirty="0">
                <a:ea typeface="全真顏體" pitchFamily="49" charset="-120"/>
              </a:rPr>
              <a:t>長祖大德安然。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我樹桐還盼望齊求真道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亦</a:t>
            </a:r>
            <a:r>
              <a:rPr lang="zh-TW" altLang="en-US" sz="4000" dirty="0">
                <a:ea typeface="全真顏體" pitchFamily="49" charset="-120"/>
              </a:rPr>
              <a:t>不枉我苦</a:t>
            </a:r>
            <a:r>
              <a:rPr lang="zh-TW" altLang="en-US" sz="4000" dirty="0" smtClean="0">
                <a:ea typeface="全真顏體" pitchFamily="49" charset="-120"/>
              </a:rPr>
              <a:t>批言講</a:t>
            </a:r>
            <a:r>
              <a:rPr lang="zh-TW" altLang="en-US" sz="4000" dirty="0">
                <a:ea typeface="全真顏體" pitchFamily="49" charset="-120"/>
              </a:rPr>
              <a:t>一番。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別爾</a:t>
            </a:r>
            <a:r>
              <a:rPr lang="zh-TW" altLang="en-US" sz="4000" dirty="0" smtClean="0">
                <a:ea typeface="全真顏體" pitchFamily="49" charset="-120"/>
              </a:rPr>
              <a:t>眾諸點</a:t>
            </a:r>
            <a:r>
              <a:rPr lang="zh-TW" altLang="en-US" sz="4000" dirty="0">
                <a:ea typeface="全真顏體" pitchFamily="49" charset="-120"/>
              </a:rPr>
              <a:t>傳三才勞倦。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別大眾身歸返氣界之天。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 smtClean="0">
                <a:ea typeface="全真顏體" pitchFamily="49" charset="-120"/>
              </a:rPr>
              <a:t>                            咳</a:t>
            </a:r>
            <a:r>
              <a:rPr lang="zh-TW" altLang="en-US" sz="4000" dirty="0">
                <a:ea typeface="全真顏體" pitchFamily="49" charset="-120"/>
              </a:rPr>
              <a:t>退。</a:t>
            </a:r>
          </a:p>
        </p:txBody>
      </p:sp>
    </p:spTree>
    <p:extLst>
      <p:ext uri="{BB962C8B-B14F-4D97-AF65-F5344CB8AC3E}">
        <p14:creationId xmlns:p14="http://schemas.microsoft.com/office/powerpoint/2010/main" val="141910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59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ea typeface="全真顏體" pitchFamily="49" charset="-120"/>
              </a:rPr>
              <a:t>王鳳儀善人想求天道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74638"/>
            <a:ext cx="7704856" cy="6322713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sz="4500" dirty="0">
                <a:ea typeface="全真顏體" pitchFamily="49" charset="-120"/>
              </a:rPr>
              <a:t>民國卅一年歲次壬午 三月初二日</a:t>
            </a:r>
            <a:br>
              <a:rPr lang="zh-TW" altLang="en-US" sz="4500" dirty="0">
                <a:ea typeface="全真顏體" pitchFamily="49" charset="-120"/>
              </a:rPr>
            </a:br>
            <a:r>
              <a:rPr lang="zh-TW" altLang="en-US" sz="4500" dirty="0">
                <a:ea typeface="全真顏體" pitchFamily="49" charset="-120"/>
              </a:rPr>
              <a:t/>
            </a:r>
            <a:br>
              <a:rPr lang="zh-TW" altLang="en-US" sz="4500" dirty="0">
                <a:ea typeface="全真顏體" pitchFamily="49" charset="-120"/>
              </a:rPr>
            </a:br>
            <a:r>
              <a:rPr lang="zh-TW" altLang="en-US" sz="7700" dirty="0" smtClean="0">
                <a:solidFill>
                  <a:srgbClr val="FF0000"/>
                </a:solidFill>
                <a:ea typeface="全真顏體" pitchFamily="49" charset="-120"/>
              </a:rPr>
              <a:t>濟</a:t>
            </a:r>
            <a:r>
              <a:rPr lang="zh-TW" altLang="en-US" sz="7700" dirty="0" smtClean="0">
                <a:ea typeface="全真顏體" pitchFamily="49" charset="-120"/>
              </a:rPr>
              <a:t>困扶危</a:t>
            </a:r>
            <a:r>
              <a:rPr lang="zh-TW" altLang="en-US" sz="7700" dirty="0">
                <a:ea typeface="全真顏體" pitchFamily="49" charset="-120"/>
              </a:rPr>
              <a:t>整倫常　</a:t>
            </a:r>
            <a:r>
              <a:rPr lang="zh-TW" altLang="en-US" sz="7700" dirty="0" smtClean="0">
                <a:ea typeface="全真顏體" pitchFamily="49" charset="-120"/>
              </a:rPr>
              <a:t>                 </a:t>
            </a:r>
            <a:r>
              <a:rPr lang="zh-TW" altLang="en-US" sz="7700" dirty="0" smtClean="0">
                <a:solidFill>
                  <a:srgbClr val="FF0000"/>
                </a:solidFill>
                <a:ea typeface="全真顏體" pitchFamily="49" charset="-120"/>
              </a:rPr>
              <a:t>公</a:t>
            </a:r>
            <a:r>
              <a:rPr lang="zh-TW" altLang="en-US" sz="7700" dirty="0">
                <a:ea typeface="全真顏體" pitchFamily="49" charset="-120"/>
              </a:rPr>
              <a:t>心正道修天良</a:t>
            </a:r>
            <a:br>
              <a:rPr lang="zh-TW" altLang="en-US" sz="7700" dirty="0">
                <a:ea typeface="全真顏體" pitchFamily="49" charset="-120"/>
              </a:rPr>
            </a:br>
            <a:r>
              <a:rPr lang="zh-TW" altLang="en-US" sz="7700" dirty="0">
                <a:solidFill>
                  <a:srgbClr val="FF0000"/>
                </a:solidFill>
                <a:ea typeface="全真顏體" pitchFamily="49" charset="-120"/>
              </a:rPr>
              <a:t>活</a:t>
            </a:r>
            <a:r>
              <a:rPr lang="zh-TW" altLang="en-US" sz="7700" dirty="0">
                <a:ea typeface="全真顏體" pitchFamily="49" charset="-120"/>
              </a:rPr>
              <a:t>死難以脫六道　</a:t>
            </a:r>
            <a:r>
              <a:rPr lang="zh-TW" altLang="en-US" sz="7700" dirty="0" smtClean="0">
                <a:ea typeface="全真顏體" pitchFamily="49" charset="-120"/>
              </a:rPr>
              <a:t>                   </a:t>
            </a:r>
            <a:r>
              <a:rPr lang="zh-TW" altLang="en-US" sz="7700" dirty="0" smtClean="0">
                <a:solidFill>
                  <a:srgbClr val="FF0000"/>
                </a:solidFill>
                <a:ea typeface="全真顏體" pitchFamily="49" charset="-120"/>
              </a:rPr>
              <a:t>佛</a:t>
            </a:r>
            <a:r>
              <a:rPr lang="zh-TW" altLang="en-US" sz="7700" dirty="0">
                <a:ea typeface="全真顏體" pitchFamily="49" charset="-120"/>
              </a:rPr>
              <a:t>子求指見性王</a:t>
            </a:r>
            <a:r>
              <a:rPr lang="zh-TW" altLang="en-US" sz="6500" dirty="0">
                <a:ea typeface="全真顏體" pitchFamily="49" charset="-120"/>
              </a:rPr>
              <a:t>　</a:t>
            </a:r>
            <a:r>
              <a:rPr lang="zh-TW" altLang="en-US" sz="6500" dirty="0" smtClean="0">
                <a:ea typeface="全真顏體" pitchFamily="49" charset="-120"/>
              </a:rPr>
              <a:t>                      </a:t>
            </a:r>
            <a:endParaRPr lang="en-US" altLang="zh-TW" sz="6500" dirty="0" smtClean="0">
              <a:ea typeface="全真顏體" pitchFamily="49" charset="-120"/>
            </a:endParaRPr>
          </a:p>
          <a:p>
            <a:r>
              <a:rPr lang="zh-TW" altLang="en-US" sz="6500" dirty="0">
                <a:ea typeface="全真顏體" pitchFamily="49" charset="-120"/>
              </a:rPr>
              <a:t> </a:t>
            </a:r>
            <a:r>
              <a:rPr lang="zh-TW" altLang="en-US" sz="6500" dirty="0" smtClean="0">
                <a:ea typeface="全真顏體" pitchFamily="49" charset="-120"/>
              </a:rPr>
              <a:t>      我</a:t>
            </a:r>
            <a:r>
              <a:rPr lang="zh-TW" altLang="en-US" sz="6500" dirty="0">
                <a:ea typeface="全真顏體" pitchFamily="49" charset="-120"/>
              </a:rPr>
              <a:t>乃</a:t>
            </a:r>
            <a:br>
              <a:rPr lang="zh-TW" altLang="en-US" sz="6500" dirty="0">
                <a:ea typeface="全真顏體" pitchFamily="49" charset="-120"/>
              </a:rPr>
            </a:br>
            <a:r>
              <a:rPr lang="zh-TW" altLang="en-US" sz="6500" dirty="0" smtClean="0">
                <a:ea typeface="全真顏體" pitchFamily="49" charset="-120"/>
              </a:rPr>
              <a:t>   濟公活佛  奉</a:t>
            </a:r>
            <a:r>
              <a:rPr lang="zh-TW" altLang="en-US" sz="6500" dirty="0">
                <a:ea typeface="全真顏體" pitchFamily="49" charset="-120"/>
              </a:rPr>
              <a:t/>
            </a:r>
            <a:br>
              <a:rPr lang="zh-TW" altLang="en-US" sz="6500" dirty="0">
                <a:ea typeface="全真顏體" pitchFamily="49" charset="-120"/>
              </a:rPr>
            </a:br>
            <a:r>
              <a:rPr lang="zh-TW" altLang="en-US" sz="6500" dirty="0" smtClean="0">
                <a:ea typeface="全真顏體" pitchFamily="49" charset="-120"/>
              </a:rPr>
              <a:t>母</a:t>
            </a:r>
            <a:r>
              <a:rPr lang="zh-TW" altLang="en-US" sz="6500" dirty="0">
                <a:ea typeface="全真顏體" pitchFamily="49" charset="-120"/>
              </a:rPr>
              <a:t>敕旨</a:t>
            </a:r>
            <a:r>
              <a:rPr lang="zh-TW" altLang="en-US" sz="6500" dirty="0" smtClean="0">
                <a:ea typeface="全真顏體" pitchFamily="49" charset="-120"/>
              </a:rPr>
              <a:t>同 玉皇大帝 來</a:t>
            </a:r>
            <a:r>
              <a:rPr lang="zh-TW" altLang="en-US" sz="6500" dirty="0">
                <a:ea typeface="全真顏體" pitchFamily="49" charset="-120"/>
              </a:rPr>
              <a:t>至</a:t>
            </a:r>
            <a:r>
              <a:rPr lang="zh-TW" altLang="en-US" sz="6500" dirty="0" smtClean="0">
                <a:ea typeface="全真顏體" pitchFamily="49" charset="-120"/>
              </a:rPr>
              <a:t>佛堂 爾</a:t>
            </a:r>
            <a:r>
              <a:rPr lang="zh-TW" altLang="en-US" sz="6500" dirty="0">
                <a:ea typeface="全真顏體" pitchFamily="49" charset="-120"/>
              </a:rPr>
              <a:t>眾穩</a:t>
            </a:r>
            <a:r>
              <a:rPr lang="zh-TW" altLang="en-US" sz="6500" dirty="0" smtClean="0">
                <a:ea typeface="全真顏體" pitchFamily="49" charset="-120"/>
              </a:rPr>
              <a:t>立 靜聽</a:t>
            </a:r>
            <a:r>
              <a:rPr lang="zh-TW" altLang="en-US" sz="6500" dirty="0">
                <a:ea typeface="全真顏體" pitchFamily="49" charset="-120"/>
              </a:rPr>
              <a:t>批</a:t>
            </a:r>
            <a:r>
              <a:rPr lang="zh-TW" altLang="en-US" sz="6500" dirty="0" smtClean="0">
                <a:ea typeface="全真顏體" pitchFamily="49" charset="-120"/>
              </a:rPr>
              <a:t>詳</a:t>
            </a:r>
            <a:r>
              <a:rPr lang="zh-TW" altLang="en-US" sz="6500" dirty="0">
                <a:ea typeface="全真顏體" pitchFamily="49" charset="-120"/>
              </a:rPr>
              <a:t/>
            </a:r>
            <a:br>
              <a:rPr lang="zh-TW" altLang="en-US" sz="6500" dirty="0">
                <a:ea typeface="全真顏體" pitchFamily="49" charset="-120"/>
              </a:rPr>
            </a:br>
            <a:r>
              <a:rPr lang="zh-TW" altLang="en-US" sz="6500" dirty="0" smtClean="0">
                <a:ea typeface="全真顏體" pitchFamily="49" charset="-120"/>
              </a:rPr>
              <a:t>天命</a:t>
            </a:r>
            <a:r>
              <a:rPr lang="zh-TW" altLang="en-US" sz="6500" dirty="0">
                <a:ea typeface="全真顏體" pitchFamily="49" charset="-120"/>
              </a:rPr>
              <a:t>至</a:t>
            </a:r>
            <a:r>
              <a:rPr lang="zh-TW" altLang="en-US" sz="6500" dirty="0" smtClean="0">
                <a:ea typeface="全真顏體" pitchFamily="49" charset="-120"/>
              </a:rPr>
              <a:t>矣 師</a:t>
            </a:r>
            <a:r>
              <a:rPr lang="zh-TW" altLang="en-US" sz="6500" dirty="0">
                <a:ea typeface="全真顏體" pitchFamily="49" charset="-120"/>
              </a:rPr>
              <a:t>不批</a:t>
            </a:r>
            <a:r>
              <a:rPr lang="zh-TW" altLang="en-US" sz="6500" dirty="0" smtClean="0">
                <a:ea typeface="全真顏體" pitchFamily="49" charset="-120"/>
              </a:rPr>
              <a:t>章</a:t>
            </a:r>
            <a:endParaRPr lang="en-US" altLang="zh-TW" sz="6500" dirty="0" smtClean="0">
              <a:ea typeface="全真顏體" pitchFamily="49" charset="-120"/>
            </a:endParaRPr>
          </a:p>
          <a:p>
            <a:r>
              <a:rPr lang="zh-TW" altLang="en-US" sz="6500" dirty="0">
                <a:ea typeface="全真顏體" pitchFamily="49" charset="-120"/>
              </a:rPr>
              <a:t> </a:t>
            </a:r>
            <a:r>
              <a:rPr lang="zh-TW" altLang="en-US" sz="6500" dirty="0" smtClean="0">
                <a:ea typeface="全真顏體" pitchFamily="49" charset="-120"/>
              </a:rPr>
              <a:t>                          </a:t>
            </a:r>
            <a:r>
              <a:rPr lang="zh-TW" altLang="en-US" sz="5600" dirty="0" smtClean="0">
                <a:ea typeface="全真顏體" pitchFamily="49" charset="-120"/>
              </a:rPr>
              <a:t>哈哈</a:t>
            </a:r>
            <a:r>
              <a:rPr lang="zh-TW" altLang="en-US" sz="5600" dirty="0">
                <a:ea typeface="全真顏體" pitchFamily="49" charset="-120"/>
              </a:rPr>
              <a:t>退</a:t>
            </a:r>
            <a:br>
              <a:rPr lang="zh-TW" altLang="en-US" sz="5600" dirty="0">
                <a:ea typeface="全真顏體" pitchFamily="49" charset="-120"/>
              </a:rPr>
            </a:br>
            <a:r>
              <a:rPr lang="zh-TW" altLang="en-US" sz="5600" dirty="0">
                <a:ea typeface="全真顏體" pitchFamily="49" charset="-120"/>
              </a:rPr>
              <a:t/>
            </a:r>
            <a:br>
              <a:rPr lang="zh-TW" altLang="en-US" sz="5600" dirty="0">
                <a:ea typeface="全真顏體" pitchFamily="49" charset="-120"/>
              </a:rPr>
            </a:br>
            <a:endParaRPr lang="zh-TW" altLang="en-US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569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59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王鳳儀善人想求天道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74638"/>
            <a:ext cx="7704856" cy="6322713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5200" dirty="0">
                <a:ea typeface="全真顏體" pitchFamily="49" charset="-120"/>
              </a:rPr>
              <a:t>中立不倚坐天宮　</a:t>
            </a:r>
            <a:r>
              <a:rPr lang="zh-TW" altLang="en-US" sz="5200" dirty="0" smtClean="0">
                <a:ea typeface="全真顏體" pitchFamily="49" charset="-120"/>
              </a:rPr>
              <a:t>                     天命</a:t>
            </a:r>
            <a:r>
              <a:rPr lang="zh-TW" altLang="en-US" sz="5200" dirty="0">
                <a:ea typeface="全真顏體" pitchFamily="49" charset="-120"/>
              </a:rPr>
              <a:t>傳至關某驚</a:t>
            </a:r>
            <a:br>
              <a:rPr lang="zh-TW" altLang="en-US" sz="5200" dirty="0">
                <a:ea typeface="全真顏體" pitchFamily="49" charset="-120"/>
              </a:rPr>
            </a:br>
            <a:r>
              <a:rPr lang="zh-TW" altLang="en-US" sz="5200" dirty="0" smtClean="0">
                <a:ea typeface="全真顏體" pitchFamily="49" charset="-120"/>
              </a:rPr>
              <a:t>玉</a:t>
            </a:r>
            <a:r>
              <a:rPr lang="zh-TW" altLang="en-US" sz="5200" dirty="0">
                <a:ea typeface="全真顏體" pitchFamily="49" charset="-120"/>
              </a:rPr>
              <a:t>敕手捧離金闕　</a:t>
            </a:r>
            <a:r>
              <a:rPr lang="zh-TW" altLang="en-US" sz="5200" dirty="0" smtClean="0">
                <a:ea typeface="全真顏體" pitchFamily="49" charset="-120"/>
              </a:rPr>
              <a:t>                    皇諭</a:t>
            </a:r>
            <a:r>
              <a:rPr lang="zh-TW" altLang="en-US" sz="5200" dirty="0">
                <a:ea typeface="全真顏體" pitchFamily="49" charset="-120"/>
              </a:rPr>
              <a:t>我</a:t>
            </a:r>
            <a:r>
              <a:rPr lang="zh-TW" altLang="en-US" sz="5200" dirty="0" smtClean="0">
                <a:ea typeface="全真顏體" pitchFamily="49" charset="-120"/>
              </a:rPr>
              <a:t>帶</a:t>
            </a:r>
            <a:r>
              <a:rPr lang="zh-TW" altLang="en-US" sz="5200" dirty="0">
                <a:ea typeface="全真顏體" pitchFamily="49" charset="-120"/>
              </a:rPr>
              <a:t>樹桐　</a:t>
            </a:r>
            <a:r>
              <a:rPr lang="zh-TW" altLang="en-US" sz="5200" dirty="0" smtClean="0">
                <a:ea typeface="全真顏體" pitchFamily="49" charset="-120"/>
              </a:rPr>
              <a:t>          </a:t>
            </a:r>
            <a:endParaRPr lang="en-US" altLang="zh-TW" sz="5200" dirty="0" smtClean="0">
              <a:ea typeface="全真顏體" pitchFamily="49" charset="-120"/>
            </a:endParaRPr>
          </a:p>
          <a:p>
            <a:r>
              <a:rPr lang="en-US" altLang="zh-TW" sz="5200" dirty="0">
                <a:ea typeface="全真顏體" pitchFamily="49" charset="-120"/>
              </a:rPr>
              <a:t> </a:t>
            </a:r>
            <a:r>
              <a:rPr lang="en-US" altLang="zh-TW" sz="5200" dirty="0" smtClean="0">
                <a:ea typeface="全真顏體" pitchFamily="49" charset="-120"/>
              </a:rPr>
              <a:t>      </a:t>
            </a:r>
            <a:r>
              <a:rPr lang="zh-TW" altLang="en-US" sz="5200" dirty="0" smtClean="0">
                <a:ea typeface="全真顏體" pitchFamily="49" charset="-120"/>
              </a:rPr>
              <a:t>吾</a:t>
            </a:r>
            <a:r>
              <a:rPr lang="zh-TW" altLang="en-US" sz="5200" dirty="0">
                <a:ea typeface="全真顏體" pitchFamily="49" charset="-120"/>
              </a:rPr>
              <a:t>乃</a:t>
            </a:r>
            <a:br>
              <a:rPr lang="zh-TW" altLang="en-US" sz="5200" dirty="0">
                <a:ea typeface="全真顏體" pitchFamily="49" charset="-120"/>
              </a:rPr>
            </a:br>
            <a:r>
              <a:rPr lang="zh-TW" altLang="en-US" sz="5200" dirty="0" smtClean="0">
                <a:ea typeface="全真顏體" pitchFamily="49" charset="-120"/>
              </a:rPr>
              <a:t>    中天</a:t>
            </a:r>
            <a:r>
              <a:rPr lang="zh-TW" altLang="en-US" sz="5200" dirty="0">
                <a:ea typeface="全真顏體" pitchFamily="49" charset="-120"/>
              </a:rPr>
              <a:t>玉皇</a:t>
            </a:r>
            <a:r>
              <a:rPr lang="zh-TW" altLang="en-US" sz="5200" dirty="0" smtClean="0">
                <a:ea typeface="全真顏體" pitchFamily="49" charset="-120"/>
              </a:rPr>
              <a:t>關 奉</a:t>
            </a:r>
            <a:r>
              <a:rPr lang="zh-TW" altLang="en-US" sz="5200" dirty="0">
                <a:ea typeface="全真顏體" pitchFamily="49" charset="-120"/>
              </a:rPr>
              <a:t/>
            </a:r>
            <a:br>
              <a:rPr lang="zh-TW" altLang="en-US" sz="5200" dirty="0">
                <a:ea typeface="全真顏體" pitchFamily="49" charset="-120"/>
              </a:rPr>
            </a:br>
            <a:r>
              <a:rPr lang="zh-TW" altLang="en-US" sz="5200" dirty="0" smtClean="0">
                <a:ea typeface="全真顏體" pitchFamily="49" charset="-120"/>
              </a:rPr>
              <a:t>母旨 帶</a:t>
            </a:r>
            <a:r>
              <a:rPr lang="zh-TW" altLang="en-US" sz="5200" dirty="0">
                <a:ea typeface="全真顏體" pitchFamily="49" charset="-120"/>
              </a:rPr>
              <a:t>樹</a:t>
            </a:r>
            <a:r>
              <a:rPr lang="zh-TW" altLang="en-US" sz="5200" dirty="0" smtClean="0">
                <a:ea typeface="全真顏體" pitchFamily="49" charset="-120"/>
              </a:rPr>
              <a:t>桐 來</a:t>
            </a:r>
            <a:r>
              <a:rPr lang="zh-TW" altLang="en-US" sz="5200" dirty="0">
                <a:ea typeface="全真顏體" pitchFamily="49" charset="-120"/>
              </a:rPr>
              <a:t>至</a:t>
            </a:r>
            <a:r>
              <a:rPr lang="zh-TW" altLang="en-US" sz="5200" dirty="0" smtClean="0">
                <a:ea typeface="全真顏體" pitchFamily="49" charset="-120"/>
              </a:rPr>
              <a:t>佛學                  參</a:t>
            </a:r>
            <a:r>
              <a:rPr lang="zh-TW" altLang="en-US" sz="5200" dirty="0">
                <a:ea typeface="全真顏體" pitchFamily="49" charset="-120"/>
              </a:rPr>
              <a:t>叩</a:t>
            </a:r>
            <a:br>
              <a:rPr lang="zh-TW" altLang="en-US" sz="5200" dirty="0">
                <a:ea typeface="全真顏體" pitchFamily="49" charset="-120"/>
              </a:rPr>
            </a:br>
            <a:r>
              <a:rPr lang="zh-TW" altLang="en-US" sz="5200" dirty="0" smtClean="0">
                <a:ea typeface="全真顏體" pitchFamily="49" charset="-120"/>
              </a:rPr>
              <a:t>天母 爾</a:t>
            </a:r>
            <a:r>
              <a:rPr lang="zh-TW" altLang="en-US" sz="5200" dirty="0">
                <a:ea typeface="全真顏體" pitchFamily="49" charset="-120"/>
              </a:rPr>
              <a:t>眾聽</a:t>
            </a:r>
            <a:r>
              <a:rPr lang="zh-TW" altLang="en-US" sz="5200" dirty="0" smtClean="0">
                <a:ea typeface="全真顏體" pitchFamily="49" charset="-120"/>
              </a:rPr>
              <a:t>詳 平心靜氣穩</a:t>
            </a:r>
            <a:r>
              <a:rPr lang="zh-TW" altLang="en-US" sz="5200" dirty="0">
                <a:ea typeface="全真顏體" pitchFamily="49" charset="-120"/>
              </a:rPr>
              <a:t>立</a:t>
            </a:r>
            <a:r>
              <a:rPr lang="zh-TW" altLang="en-US" sz="5200" dirty="0" smtClean="0">
                <a:ea typeface="全真顏體" pitchFamily="49" charset="-120"/>
              </a:rPr>
              <a:t>兩廂 哈哈</a:t>
            </a:r>
            <a:r>
              <a:rPr lang="zh-TW" altLang="en-US" sz="5200" dirty="0">
                <a:ea typeface="全真顏體" pitchFamily="49" charset="-120"/>
              </a:rPr>
              <a:t>止</a:t>
            </a:r>
            <a:br>
              <a:rPr lang="zh-TW" altLang="en-US" sz="5200" dirty="0">
                <a:ea typeface="全真顏體" pitchFamily="49" charset="-120"/>
              </a:rPr>
            </a:br>
            <a:r>
              <a:rPr lang="zh-TW" altLang="en-US" sz="4300" b="1" dirty="0"/>
              <a:t/>
            </a:r>
            <a:br>
              <a:rPr lang="zh-TW" altLang="en-US" sz="4300" b="1" dirty="0"/>
            </a:br>
            <a:r>
              <a:rPr lang="zh-TW" altLang="en-US" sz="4300" b="1" dirty="0"/>
              <a:t>　</a:t>
            </a:r>
            <a:br>
              <a:rPr lang="zh-TW" altLang="en-US" sz="4300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59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王鳳儀善人想求天道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74638"/>
            <a:ext cx="7704856" cy="6322713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慈航普渡化三千　</a:t>
            </a:r>
            <a:r>
              <a:rPr lang="zh-TW" altLang="en-US" sz="4000" dirty="0" smtClean="0">
                <a:ea typeface="全真顏體" pitchFamily="49" charset="-120"/>
              </a:rPr>
              <a:t>          善</a:t>
            </a:r>
            <a:r>
              <a:rPr lang="zh-TW" altLang="en-US" sz="4000" dirty="0">
                <a:ea typeface="全真顏體" pitchFamily="49" charset="-120"/>
              </a:rPr>
              <a:t>要培植天垂憐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大志未成身遽返　</a:t>
            </a:r>
            <a:r>
              <a:rPr lang="zh-TW" altLang="en-US" sz="4000" dirty="0" smtClean="0">
                <a:ea typeface="全真顏體" pitchFamily="49" charset="-120"/>
              </a:rPr>
              <a:t>          仙</a:t>
            </a:r>
            <a:r>
              <a:rPr lang="zh-TW" altLang="en-US" sz="4000" dirty="0">
                <a:ea typeface="全真顏體" pitchFamily="49" charset="-120"/>
              </a:rPr>
              <a:t>位多賴眾善緣　</a:t>
            </a:r>
            <a:r>
              <a:rPr lang="zh-TW" altLang="en-US" sz="4000" dirty="0" smtClean="0">
                <a:ea typeface="全真顏體" pitchFamily="49" charset="-120"/>
              </a:rPr>
              <a:t>          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en-US" altLang="zh-TW" sz="4000" dirty="0">
                <a:ea typeface="全真顏體" pitchFamily="49" charset="-120"/>
              </a:rPr>
              <a:t> </a:t>
            </a:r>
            <a:r>
              <a:rPr lang="en-US" altLang="zh-TW" sz="4000" dirty="0" smtClean="0">
                <a:ea typeface="全真顏體" pitchFamily="49" charset="-120"/>
              </a:rPr>
              <a:t>          </a:t>
            </a:r>
            <a:r>
              <a:rPr lang="zh-TW" altLang="en-US" sz="4000" dirty="0" smtClean="0">
                <a:ea typeface="全真顏體" pitchFamily="49" charset="-120"/>
              </a:rPr>
              <a:t>我</a:t>
            </a:r>
            <a:r>
              <a:rPr lang="zh-TW" altLang="en-US" sz="4000" dirty="0">
                <a:ea typeface="全真顏體" pitchFamily="49" charset="-120"/>
              </a:rPr>
              <a:t>乃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 smtClean="0">
                <a:ea typeface="全真顏體" pitchFamily="49" charset="-120"/>
              </a:rPr>
              <a:t>    </a:t>
            </a:r>
            <a:r>
              <a:rPr lang="zh-TW" altLang="en-US" sz="4000" dirty="0">
                <a:ea typeface="全真顏體" pitchFamily="49" charset="-120"/>
              </a:rPr>
              <a:t>　慈善大仙</a:t>
            </a:r>
            <a:r>
              <a:rPr lang="zh-TW" altLang="en-US" sz="4000" dirty="0" smtClean="0">
                <a:ea typeface="全真顏體" pitchFamily="49" charset="-120"/>
              </a:rPr>
              <a:t>王樹桐 奉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 smtClean="0">
                <a:ea typeface="全真顏體" pitchFamily="49" charset="-120"/>
              </a:rPr>
              <a:t>母旨 玉</a:t>
            </a:r>
            <a:r>
              <a:rPr lang="zh-TW" altLang="en-US" sz="4000" dirty="0">
                <a:ea typeface="全真顏體" pitchFamily="49" charset="-120"/>
              </a:rPr>
              <a:t>帝來至法</a:t>
            </a:r>
            <a:r>
              <a:rPr lang="zh-TW" altLang="en-US" sz="4000" dirty="0" smtClean="0">
                <a:ea typeface="全真顏體" pitchFamily="49" charset="-120"/>
              </a:rPr>
              <a:t>壇 進</a:t>
            </a:r>
            <a:r>
              <a:rPr lang="zh-TW" altLang="en-US" sz="4000" dirty="0">
                <a:ea typeface="全真顏體" pitchFamily="49" charset="-120"/>
              </a:rPr>
              <a:t>佛軒</a:t>
            </a:r>
            <a:r>
              <a:rPr lang="zh-TW" altLang="en-US" sz="4000" dirty="0" smtClean="0">
                <a:ea typeface="全真顏體" pitchFamily="49" charset="-120"/>
              </a:rPr>
              <a:t>參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母</a:t>
            </a:r>
            <a:r>
              <a:rPr lang="zh-TW" altLang="en-US" sz="4000" dirty="0">
                <a:ea typeface="全真顏體" pitchFamily="49" charset="-120"/>
              </a:rPr>
              <a:t>百</a:t>
            </a:r>
            <a:r>
              <a:rPr lang="zh-TW" altLang="en-US" sz="4000" dirty="0" smtClean="0">
                <a:ea typeface="全真顏體" pitchFamily="49" charset="-120"/>
              </a:rPr>
              <a:t>叩</a:t>
            </a: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364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59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王鳳儀善人想求天道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74638"/>
            <a:ext cx="7920880" cy="6322713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ea typeface="全真顏體" pitchFamily="49" charset="-120"/>
              </a:rPr>
              <a:t>再</a:t>
            </a:r>
            <a:r>
              <a:rPr lang="zh-TW" altLang="en-US" sz="5400" dirty="0">
                <a:ea typeface="全真顏體" pitchFamily="49" charset="-120"/>
              </a:rPr>
              <a:t>叩謝弓長</a:t>
            </a:r>
            <a:r>
              <a:rPr lang="zh-TW" altLang="en-US" sz="5400" dirty="0" smtClean="0">
                <a:ea typeface="全真顏體" pitchFamily="49" charset="-120"/>
              </a:rPr>
              <a:t>祖 大</a:t>
            </a:r>
            <a:r>
              <a:rPr lang="zh-TW" altLang="en-US" sz="5400" dirty="0">
                <a:ea typeface="全真顏體" pitchFamily="49" charset="-120"/>
              </a:rPr>
              <a:t>德鴻</a:t>
            </a:r>
            <a:r>
              <a:rPr lang="zh-TW" altLang="en-US" sz="5400" dirty="0" smtClean="0">
                <a:ea typeface="全真顏體" pitchFamily="49" charset="-120"/>
              </a:rPr>
              <a:t>寬  點</a:t>
            </a:r>
            <a:r>
              <a:rPr lang="zh-TW" altLang="en-US" sz="5400" dirty="0">
                <a:ea typeface="全真顏體" pitchFamily="49" charset="-120"/>
              </a:rPr>
              <a:t>傳</a:t>
            </a:r>
            <a:r>
              <a:rPr lang="zh-TW" altLang="en-US" sz="5400" dirty="0" smtClean="0">
                <a:ea typeface="全真顏體" pitchFamily="49" charset="-120"/>
              </a:rPr>
              <a:t>安好  再</a:t>
            </a:r>
            <a:r>
              <a:rPr lang="zh-TW" altLang="en-US" sz="5400" dirty="0">
                <a:ea typeface="全真顏體" pitchFamily="49" charset="-120"/>
              </a:rPr>
              <a:t>問候陪壇英</a:t>
            </a:r>
            <a:r>
              <a:rPr lang="zh-TW" altLang="en-US" sz="5400" dirty="0" smtClean="0">
                <a:ea typeface="全真顏體" pitchFamily="49" charset="-120"/>
              </a:rPr>
              <a:t>賢  大眾</a:t>
            </a:r>
            <a:r>
              <a:rPr lang="zh-TW" altLang="en-US" sz="5400" dirty="0">
                <a:ea typeface="全真顏體" pitchFamily="49" charset="-120"/>
              </a:rPr>
              <a:t>穩</a:t>
            </a:r>
            <a:r>
              <a:rPr lang="zh-TW" altLang="en-US" sz="5400" dirty="0" smtClean="0">
                <a:ea typeface="全真顏體" pitchFamily="49" charset="-120"/>
              </a:rPr>
              <a:t>神  聽</a:t>
            </a:r>
            <a:r>
              <a:rPr lang="zh-TW" altLang="en-US" sz="5400" dirty="0">
                <a:ea typeface="全真顏體" pitchFamily="49" charset="-120"/>
              </a:rPr>
              <a:t>批</a:t>
            </a:r>
            <a:r>
              <a:rPr lang="zh-TW" altLang="en-US" sz="5400" dirty="0" smtClean="0">
                <a:ea typeface="全真顏體" pitchFamily="49" charset="-120"/>
              </a:rPr>
              <a:t>根源  久</a:t>
            </a:r>
            <a:r>
              <a:rPr lang="zh-TW" altLang="en-US" sz="5400" dirty="0">
                <a:ea typeface="全真顏體" pitchFamily="49" charset="-120"/>
              </a:rPr>
              <a:t>未</a:t>
            </a:r>
            <a:r>
              <a:rPr lang="zh-TW" altLang="en-US" sz="5400" dirty="0" smtClean="0">
                <a:ea typeface="全真顏體" pitchFamily="49" charset="-120"/>
              </a:rPr>
              <a:t>會面 今</a:t>
            </a:r>
            <a:r>
              <a:rPr lang="zh-TW" altLang="en-US" sz="5400" dirty="0">
                <a:ea typeface="全真顏體" pitchFamily="49" charset="-120"/>
              </a:rPr>
              <a:t>得</a:t>
            </a:r>
            <a:r>
              <a:rPr lang="zh-TW" altLang="en-US" sz="5400" dirty="0" smtClean="0">
                <a:ea typeface="全真顏體" pitchFamily="49" charset="-120"/>
              </a:rPr>
              <a:t>奇緣  三生有幸  二</a:t>
            </a:r>
            <a:r>
              <a:rPr lang="zh-TW" altLang="en-US" sz="5400" dirty="0">
                <a:ea typeface="全真顏體" pitchFamily="49" charset="-120"/>
              </a:rPr>
              <a:t>次臨</a:t>
            </a:r>
            <a:r>
              <a:rPr lang="zh-TW" altLang="en-US" sz="5400" dirty="0" smtClean="0">
                <a:ea typeface="全真顏體" pitchFamily="49" charset="-120"/>
              </a:rPr>
              <a:t>凡  信</a:t>
            </a:r>
            <a:r>
              <a:rPr lang="zh-TW" altLang="en-US" sz="5400" dirty="0">
                <a:ea typeface="全真顏體" pitchFamily="49" charset="-120"/>
              </a:rPr>
              <a:t>我</a:t>
            </a:r>
            <a:r>
              <a:rPr lang="zh-TW" altLang="en-US" sz="5400" dirty="0" smtClean="0">
                <a:ea typeface="全真顏體" pitchFamily="49" charset="-120"/>
              </a:rPr>
              <a:t>弟子叩</a:t>
            </a:r>
            <a:r>
              <a:rPr lang="zh-TW" altLang="en-US" sz="5400" dirty="0">
                <a:ea typeface="全真顏體" pitchFamily="49" charset="-120"/>
              </a:rPr>
              <a:t>母恩</a:t>
            </a:r>
            <a:r>
              <a:rPr lang="zh-TW" altLang="en-US" sz="5400" dirty="0" smtClean="0">
                <a:ea typeface="全真顏體" pitchFamily="49" charset="-120"/>
              </a:rPr>
              <a:t>寬 </a:t>
            </a:r>
            <a:r>
              <a:rPr lang="en-US" altLang="zh-TW" sz="5400" dirty="0" smtClean="0">
                <a:ea typeface="全真顏體" pitchFamily="49" charset="-120"/>
              </a:rPr>
              <a:t> </a:t>
            </a:r>
            <a:r>
              <a:rPr lang="zh-TW" altLang="en-US" sz="5400" dirty="0" smtClean="0">
                <a:ea typeface="全真顏體" pitchFamily="49" charset="-120"/>
              </a:rPr>
              <a:t>起立屏氣  聽</a:t>
            </a:r>
            <a:r>
              <a:rPr lang="zh-TW" altLang="en-US" sz="5400" dirty="0">
                <a:ea typeface="全真顏體" pitchFamily="49" charset="-120"/>
              </a:rPr>
              <a:t>我訓</a:t>
            </a:r>
            <a:r>
              <a:rPr lang="zh-TW" altLang="en-US" sz="5400" dirty="0" smtClean="0">
                <a:ea typeface="全真顏體" pitchFamily="49" charset="-120"/>
              </a:rPr>
              <a:t>言  暫</a:t>
            </a:r>
            <a:r>
              <a:rPr lang="zh-TW" altLang="en-US" sz="5400" dirty="0">
                <a:ea typeface="全真顏體" pitchFamily="49" charset="-120"/>
              </a:rPr>
              <a:t>止</a:t>
            </a: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/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59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王鳳儀善人想求天道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74638"/>
            <a:ext cx="8064896" cy="6322713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我樹</a:t>
            </a:r>
            <a:r>
              <a:rPr lang="zh-TW" altLang="en-US" sz="4000" dirty="0" smtClean="0">
                <a:ea typeface="全真顏體" pitchFamily="49" charset="-120"/>
              </a:rPr>
              <a:t>桐藉機筆批</a:t>
            </a:r>
            <a:r>
              <a:rPr lang="zh-TW" altLang="en-US" sz="4000" dirty="0">
                <a:ea typeface="全真顏體" pitchFamily="49" charset="-120"/>
              </a:rPr>
              <a:t>告幾言。奉天</a:t>
            </a:r>
            <a:r>
              <a:rPr lang="zh-TW" altLang="en-US" sz="4000" dirty="0" smtClean="0">
                <a:ea typeface="全真顏體" pitchFamily="49" charset="-120"/>
              </a:rPr>
              <a:t>旨玉</a:t>
            </a:r>
            <a:r>
              <a:rPr lang="zh-TW" altLang="en-US" sz="4000" dirty="0">
                <a:ea typeface="全真顏體" pitchFamily="49" charset="-120"/>
              </a:rPr>
              <a:t>帝</a:t>
            </a:r>
            <a:r>
              <a:rPr lang="zh-TW" altLang="en-US" sz="4000" dirty="0" smtClean="0">
                <a:ea typeface="全真顏體" pitchFamily="49" charset="-120"/>
              </a:rPr>
              <a:t>令活佛</a:t>
            </a:r>
            <a:r>
              <a:rPr lang="zh-TW" altLang="en-US" sz="4000" dirty="0">
                <a:ea typeface="全真顏體" pitchFamily="49" charset="-120"/>
              </a:rPr>
              <a:t>容寬。一來</a:t>
            </a:r>
            <a:r>
              <a:rPr lang="zh-TW" altLang="en-US" sz="4000" dirty="0" smtClean="0">
                <a:ea typeface="全真顏體" pitchFamily="49" charset="-120"/>
              </a:rPr>
              <a:t>是白</a:t>
            </a:r>
            <a:r>
              <a:rPr lang="zh-TW" altLang="en-US" sz="4000" dirty="0">
                <a:ea typeface="全真顏體" pitchFamily="49" charset="-120"/>
              </a:rPr>
              <a:t>陽</a:t>
            </a:r>
            <a:r>
              <a:rPr lang="zh-TW" altLang="en-US" sz="4000" dirty="0" smtClean="0">
                <a:ea typeface="全真顏體" pitchFamily="49" charset="-120"/>
              </a:rPr>
              <a:t>祖彌勒</a:t>
            </a:r>
            <a:r>
              <a:rPr lang="zh-TW" altLang="en-US" sz="4000" dirty="0">
                <a:ea typeface="全真顏體" pitchFamily="49" charset="-120"/>
              </a:rPr>
              <a:t>恩典。又賴</a:t>
            </a:r>
            <a:r>
              <a:rPr lang="zh-TW" altLang="en-US" sz="4000" dirty="0" smtClean="0">
                <a:ea typeface="全真顏體" pitchFamily="49" charset="-120"/>
              </a:rPr>
              <a:t>我眾</a:t>
            </a:r>
            <a:r>
              <a:rPr lang="zh-TW" altLang="en-US" sz="4000" dirty="0">
                <a:ea typeface="全真顏體" pitchFamily="49" charset="-120"/>
              </a:rPr>
              <a:t>賢</a:t>
            </a:r>
            <a:r>
              <a:rPr lang="zh-TW" altLang="en-US" sz="4000" dirty="0" smtClean="0">
                <a:ea typeface="全真顏體" pitchFamily="49" charset="-120"/>
              </a:rPr>
              <a:t>徒跪</a:t>
            </a:r>
            <a:r>
              <a:rPr lang="zh-TW" altLang="en-US" sz="4000" dirty="0">
                <a:ea typeface="全真顏體" pitchFamily="49" charset="-120"/>
              </a:rPr>
              <a:t>求上天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要不然我鳳儀焉能</a:t>
            </a:r>
            <a:r>
              <a:rPr lang="zh-TW" altLang="en-US" sz="4000" dirty="0">
                <a:ea typeface="全真顏體" pitchFamily="49" charset="-120"/>
              </a:rPr>
              <a:t>來到。誰見</a:t>
            </a:r>
            <a:r>
              <a:rPr lang="zh-TW" altLang="en-US" sz="4000" dirty="0" smtClean="0">
                <a:ea typeface="全真顏體" pitchFamily="49" charset="-120"/>
              </a:rPr>
              <a:t>過亡後人今</a:t>
            </a:r>
            <a:r>
              <a:rPr lang="zh-TW" altLang="en-US" sz="4000" dirty="0">
                <a:ea typeface="全真顏體" pitchFamily="49" charset="-120"/>
              </a:rPr>
              <a:t>又來壇。今日</a:t>
            </a:r>
            <a:r>
              <a:rPr lang="zh-TW" altLang="en-US" sz="4000" dirty="0" smtClean="0">
                <a:ea typeface="全真顏體" pitchFamily="49" charset="-120"/>
              </a:rPr>
              <a:t>裹來塵世心中</a:t>
            </a:r>
            <a:r>
              <a:rPr lang="zh-TW" altLang="en-US" sz="4000" dirty="0">
                <a:ea typeface="全真顏體" pitchFamily="49" charset="-120"/>
              </a:rPr>
              <a:t>想念。提機</a:t>
            </a:r>
            <a:r>
              <a:rPr lang="zh-TW" altLang="en-US" sz="4000" dirty="0" smtClean="0">
                <a:ea typeface="全真顏體" pitchFamily="49" charset="-120"/>
              </a:rPr>
              <a:t>管忽然間想起</a:t>
            </a:r>
            <a:r>
              <a:rPr lang="zh-TW" altLang="en-US" sz="4000" dirty="0">
                <a:ea typeface="全真顏體" pitchFamily="49" charset="-120"/>
              </a:rPr>
              <a:t>當年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在塵世名利場假</a:t>
            </a:r>
            <a:r>
              <a:rPr lang="zh-TW" altLang="en-US" sz="4000" dirty="0">
                <a:ea typeface="全真顏體" pitchFamily="49" charset="-120"/>
              </a:rPr>
              <a:t>景度日。貪利</a:t>
            </a:r>
            <a:r>
              <a:rPr lang="zh-TW" altLang="en-US" sz="4000" dirty="0" smtClean="0">
                <a:ea typeface="全真顏體" pitchFamily="49" charset="-120"/>
              </a:rPr>
              <a:t>名苦勞碌何時</a:t>
            </a:r>
            <a:r>
              <a:rPr lang="zh-TW" altLang="en-US" sz="4000" dirty="0">
                <a:ea typeface="全真顏體" pitchFamily="49" charset="-120"/>
              </a:rPr>
              <a:t>得安。我樹</a:t>
            </a:r>
            <a:r>
              <a:rPr lang="zh-TW" altLang="en-US" sz="4000" dirty="0" smtClean="0">
                <a:ea typeface="全真顏體" pitchFamily="49" charset="-120"/>
              </a:rPr>
              <a:t>桐本</a:t>
            </a:r>
            <a:r>
              <a:rPr lang="zh-TW" altLang="en-US" sz="4000" dirty="0">
                <a:ea typeface="全真顏體" pitchFamily="49" charset="-120"/>
              </a:rPr>
              <a:t>是</a:t>
            </a:r>
            <a:r>
              <a:rPr lang="zh-TW" altLang="en-US" sz="4000" dirty="0" smtClean="0">
                <a:ea typeface="全真顏體" pitchFamily="49" charset="-120"/>
              </a:rPr>
              <a:t>個貧困</a:t>
            </a:r>
            <a:r>
              <a:rPr lang="zh-TW" altLang="en-US" sz="4000" dirty="0">
                <a:ea typeface="全真顏體" pitchFamily="49" charset="-120"/>
              </a:rPr>
              <a:t>之漢。身作</a:t>
            </a:r>
            <a:r>
              <a:rPr lang="zh-TW" altLang="en-US" sz="4000" dirty="0" smtClean="0">
                <a:ea typeface="全真顏體" pitchFamily="49" charset="-120"/>
              </a:rPr>
              <a:t>活度春秋不得</a:t>
            </a:r>
            <a:r>
              <a:rPr lang="zh-TW" altLang="en-US" sz="4000" dirty="0">
                <a:ea typeface="全真顏體" pitchFamily="49" charset="-120"/>
              </a:rPr>
              <a:t>安閑。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59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王鳳儀善人想求天道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74638"/>
            <a:ext cx="7704856" cy="6322713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自降生我本來天性好善。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十五歲得一夢古佛指焉。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在暗中指教我存心行善。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自從得此一夢每日憂煩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至</a:t>
            </a:r>
            <a:r>
              <a:rPr lang="zh-TW" altLang="en-US" sz="4000" dirty="0">
                <a:ea typeface="全真顏體" pitchFamily="49" charset="-120"/>
              </a:rPr>
              <a:t>後來立志願苦勸東土。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三十五那時間</a:t>
            </a:r>
            <a:r>
              <a:rPr lang="zh-TW" altLang="en-US" sz="4000" b="1" dirty="0">
                <a:ea typeface="全真顏體" pitchFamily="49" charset="-120"/>
              </a:rPr>
              <a:t>奔走外邊。</a:t>
            </a:r>
            <a:br>
              <a:rPr lang="zh-TW" altLang="en-US" sz="4000" b="1" dirty="0">
                <a:ea typeface="全真顏體" pitchFamily="49" charset="-120"/>
              </a:rPr>
            </a:br>
            <a:r>
              <a:rPr lang="zh-TW" altLang="en-US" sz="4000" b="1" dirty="0">
                <a:ea typeface="全真顏體" pitchFamily="49" charset="-120"/>
              </a:rPr>
              <a:t>我出身亦不</a:t>
            </a:r>
            <a:r>
              <a:rPr lang="zh-TW" altLang="en-US" sz="4000" dirty="0">
                <a:ea typeface="全真顏體" pitchFamily="49" charset="-120"/>
              </a:rPr>
              <a:t>過愚迷之漢。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有一日遇一人求我病觀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那</a:t>
            </a:r>
            <a:r>
              <a:rPr lang="zh-TW" altLang="en-US" sz="4000" dirty="0">
                <a:ea typeface="全真顏體" pitchFamily="49" charset="-120"/>
              </a:rPr>
              <a:t>時間我正在做活事幹。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有人傳我樹桐能醫病痊。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我焉能曉此事人請我往。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那時間我如夢渺茫之間。</a:t>
            </a: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28384" y="356659"/>
            <a:ext cx="946448" cy="6240693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itchFamily="49" charset="-120"/>
              </a:rPr>
              <a:t>王鳳儀善人想求天道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74638"/>
            <a:ext cx="7704856" cy="6322713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全真顏體" pitchFamily="49" charset="-120"/>
              </a:rPr>
              <a:t>到那處與人家對面言講。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請我人本姓李講病為先。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李志遠病床中身弱難起。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面求我講本來救他命焉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我</a:t>
            </a:r>
            <a:r>
              <a:rPr lang="zh-TW" altLang="en-US" sz="4000" dirty="0">
                <a:ea typeface="全真顏體" pitchFamily="49" charset="-120"/>
              </a:rPr>
              <a:t>那時講的是人倫世界。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講五行論陰陽水火貫穿。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言五行金木性生老病死。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講仁義說大道天時助前</a:t>
            </a:r>
            <a:r>
              <a:rPr lang="zh-TW" altLang="en-US" sz="4000" dirty="0" smtClean="0">
                <a:ea typeface="全真顏體" pitchFamily="49" charset="-120"/>
              </a:rPr>
              <a:t>。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ea typeface="全真顏體" pitchFamily="49" charset="-120"/>
              </a:rPr>
              <a:t>此</a:t>
            </a:r>
            <a:r>
              <a:rPr lang="zh-TW" altLang="en-US" sz="4000" dirty="0">
                <a:ea typeface="全真顏體" pitchFamily="49" charset="-120"/>
              </a:rPr>
              <a:t>一事佛命我開荒種善。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我言說天神助病體保痊。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不幾日如復初從前之面。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此一件傳四方名揚外邊</a:t>
            </a:r>
            <a:r>
              <a:rPr lang="zh-TW" altLang="en-US" sz="4000" b="1" dirty="0">
                <a:ea typeface="全真顏體" pitchFamily="49" charset="-120"/>
              </a:rPr>
              <a:t>。</a:t>
            </a:r>
            <a:br>
              <a:rPr lang="zh-TW" altLang="en-US" sz="4000" b="1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028384" y="332656"/>
            <a:ext cx="946448" cy="5851525"/>
          </a:xfrm>
        </p:spPr>
        <p:txBody>
          <a:bodyPr/>
          <a:lstStyle/>
          <a:p>
            <a:r>
              <a:rPr lang="zh-TW" altLang="en-US" dirty="0" smtClean="0"/>
              <a:t>陰陽五行略解</a:t>
            </a:r>
            <a:endParaRPr lang="zh-TW" altLang="en-US" dirty="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79512" y="116633"/>
            <a:ext cx="7920880" cy="6552728"/>
          </a:xfrm>
        </p:spPr>
        <p:txBody>
          <a:bodyPr>
            <a:normAutofit fontScale="92500" lnSpcReduction="20000"/>
          </a:bodyPr>
          <a:lstStyle/>
          <a:p>
            <a:r>
              <a:rPr lang="zh-TW" altLang="zh-TW" dirty="0"/>
              <a:t>五行在</a:t>
            </a:r>
            <a:r>
              <a:rPr lang="zh-TW" altLang="zh-TW" dirty="0">
                <a:hlinkClick r:id="rId2" tooltip="中醫"/>
              </a:rPr>
              <a:t>中醫</a:t>
            </a:r>
            <a:r>
              <a:rPr lang="zh-TW" altLang="zh-TW" dirty="0"/>
              <a:t>里五行有著特殊的含義。</a:t>
            </a:r>
          </a:p>
          <a:p>
            <a:r>
              <a:rPr lang="zh-TW" altLang="zh-TW" dirty="0"/>
              <a:t>「金曰從革」，代表沉降、肅殺、收斂等性質，在人體為</a:t>
            </a:r>
            <a:r>
              <a:rPr lang="zh-TW" altLang="zh-TW" dirty="0">
                <a:hlinkClick r:id="rId3" tooltip="肺 (臟腑)"/>
              </a:rPr>
              <a:t>肺</a:t>
            </a:r>
            <a:r>
              <a:rPr lang="zh-TW" altLang="zh-TW" dirty="0"/>
              <a:t>（臟）和</a:t>
            </a:r>
            <a:r>
              <a:rPr lang="zh-TW" altLang="zh-TW" dirty="0">
                <a:hlinkClick r:id="rId4" tooltip="大腸"/>
              </a:rPr>
              <a:t>大腸</a:t>
            </a:r>
            <a:r>
              <a:rPr lang="zh-TW" altLang="zh-TW" dirty="0"/>
              <a:t>（腑）。</a:t>
            </a:r>
          </a:p>
          <a:p>
            <a:r>
              <a:rPr lang="zh-TW" altLang="zh-TW" dirty="0"/>
              <a:t>「水曰潤下」，代表了滋潤、下行、寒涼、閉藏的性質，在人體為</a:t>
            </a:r>
            <a:r>
              <a:rPr lang="zh-TW" altLang="zh-TW" dirty="0">
                <a:hlinkClick r:id="rId5" tooltip="腎 (臟腑)"/>
              </a:rPr>
              <a:t>腎</a:t>
            </a:r>
            <a:r>
              <a:rPr lang="zh-TW" altLang="zh-TW" dirty="0"/>
              <a:t>（臟）和</a:t>
            </a:r>
            <a:r>
              <a:rPr lang="zh-TW" altLang="zh-TW" dirty="0">
                <a:hlinkClick r:id="rId6" tooltip="膀胱"/>
              </a:rPr>
              <a:t>膀胱</a:t>
            </a:r>
            <a:r>
              <a:rPr lang="zh-TW" altLang="zh-TW" dirty="0"/>
              <a:t>（腑）。</a:t>
            </a:r>
          </a:p>
          <a:p>
            <a:r>
              <a:rPr lang="zh-TW" altLang="zh-TW" dirty="0"/>
              <a:t>「木曰曲直」，代表生長、升發、條達、舒暢的功能，在人體為</a:t>
            </a:r>
            <a:r>
              <a:rPr lang="zh-TW" altLang="zh-TW" dirty="0">
                <a:hlinkClick r:id="rId7" tooltip="肝 (臟腑)"/>
              </a:rPr>
              <a:t>肝</a:t>
            </a:r>
            <a:r>
              <a:rPr lang="zh-TW" altLang="zh-TW" dirty="0"/>
              <a:t>（臟）和</a:t>
            </a:r>
            <a:r>
              <a:rPr lang="zh-TW" altLang="zh-TW" dirty="0">
                <a:hlinkClick r:id="rId8" tooltip="膽"/>
              </a:rPr>
              <a:t>膽</a:t>
            </a:r>
            <a:r>
              <a:rPr lang="zh-TW" altLang="zh-TW" dirty="0"/>
              <a:t>（腑）。</a:t>
            </a:r>
          </a:p>
          <a:p>
            <a:r>
              <a:rPr lang="zh-TW" altLang="zh-TW" dirty="0"/>
              <a:t>「火曰炎上」，代表了溫熱、向上等性質，在人體為</a:t>
            </a:r>
            <a:r>
              <a:rPr lang="zh-TW" altLang="zh-TW" dirty="0">
                <a:hlinkClick r:id="rId9" tooltip="心 (臟腑)"/>
              </a:rPr>
              <a:t>心</a:t>
            </a:r>
            <a:r>
              <a:rPr lang="zh-TW" altLang="zh-TW" dirty="0"/>
              <a:t>（臟）和</a:t>
            </a:r>
            <a:r>
              <a:rPr lang="zh-TW" altLang="zh-TW" dirty="0">
                <a:hlinkClick r:id="rId10" tooltip="小腸"/>
              </a:rPr>
              <a:t>小腸</a:t>
            </a:r>
            <a:r>
              <a:rPr lang="zh-TW" altLang="zh-TW" dirty="0"/>
              <a:t>（腑）。</a:t>
            </a:r>
          </a:p>
          <a:p>
            <a:r>
              <a:rPr lang="zh-TW" altLang="zh-TW" dirty="0"/>
              <a:t>「土曰稼穡」，代表了生化、承載、受納等性質，在人體為</a:t>
            </a:r>
            <a:r>
              <a:rPr lang="zh-TW" altLang="zh-TW" dirty="0">
                <a:hlinkClick r:id="rId11" tooltip="脾 (臟腑)"/>
              </a:rPr>
              <a:t>脾</a:t>
            </a:r>
            <a:r>
              <a:rPr lang="zh-TW" altLang="zh-TW" dirty="0"/>
              <a:t>（臟）和</a:t>
            </a:r>
            <a:r>
              <a:rPr lang="zh-TW" altLang="zh-TW" dirty="0">
                <a:hlinkClick r:id="rId12" tooltip="胃"/>
              </a:rPr>
              <a:t>胃</a:t>
            </a:r>
            <a:r>
              <a:rPr lang="zh-TW" altLang="zh-TW" dirty="0"/>
              <a:t>（腑）。</a:t>
            </a:r>
          </a:p>
          <a:p>
            <a:r>
              <a:rPr lang="zh-TW" altLang="zh-TW" dirty="0"/>
              <a:t>肝臟主宰憤怒，過分憤怒會傷肝臟； 心臟主宰喜樂，過分喜樂會傷心臟； 脾臟主宰考慮及擔憂，過分思慮會傷脾臟； 肺主宰悲傷，過分悲傷會傷肺； 腎主宰恐懼與驚燥，過分恐懼會傷腎。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07316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347</TotalTime>
  <Words>646</Words>
  <Application>Microsoft Office PowerPoint</Application>
  <PresentationFormat>如螢幕大小 (4:3)</PresentationFormat>
  <Paragraphs>75</Paragraphs>
  <Slides>19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科技</vt:lpstr>
      <vt:lpstr>王鳳儀善人想求天道</vt:lpstr>
      <vt:lpstr>王鳳儀善人想求天道</vt:lpstr>
      <vt:lpstr>王鳳儀善人想求天道</vt:lpstr>
      <vt:lpstr>王鳳儀善人想求天道</vt:lpstr>
      <vt:lpstr>王鳳儀善人想求天道</vt:lpstr>
      <vt:lpstr>王鳳儀善人想求天道</vt:lpstr>
      <vt:lpstr>王鳳儀善人想求天道</vt:lpstr>
      <vt:lpstr>王鳳儀善人想求天道</vt:lpstr>
      <vt:lpstr>陰陽五行略解</vt:lpstr>
      <vt:lpstr>王鳳儀善人想求天道</vt:lpstr>
      <vt:lpstr>王鳳儀善人想求天道</vt:lpstr>
      <vt:lpstr>王鳳儀善人想求天道</vt:lpstr>
      <vt:lpstr>王鳳儀善人想求天道</vt:lpstr>
      <vt:lpstr>王鳳儀善人想求天道</vt:lpstr>
      <vt:lpstr>王鳳儀善人想求天道</vt:lpstr>
      <vt:lpstr>王鳳儀善人想求天道</vt:lpstr>
      <vt:lpstr>王鳳儀善人想求天道</vt:lpstr>
      <vt:lpstr>王鳳儀善人想求天道</vt:lpstr>
      <vt:lpstr>王鳳儀善人想求天道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v345</cp:lastModifiedBy>
  <cp:revision>56</cp:revision>
  <dcterms:created xsi:type="dcterms:W3CDTF">2014-02-15T05:50:45Z</dcterms:created>
  <dcterms:modified xsi:type="dcterms:W3CDTF">2014-03-14T06:39:55Z</dcterms:modified>
</cp:coreProperties>
</file>