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7" r:id="rId2"/>
    <p:sldId id="266" r:id="rId3"/>
    <p:sldId id="257" r:id="rId4"/>
    <p:sldId id="256" r:id="rId5"/>
    <p:sldId id="265" r:id="rId6"/>
    <p:sldId id="264" r:id="rId7"/>
    <p:sldId id="263" r:id="rId8"/>
    <p:sldId id="262" r:id="rId9"/>
    <p:sldId id="261" r:id="rId10"/>
    <p:sldId id="260" r:id="rId11"/>
    <p:sldId id="259" r:id="rId12"/>
    <p:sldId id="258" r:id="rId13"/>
    <p:sldId id="269" r:id="rId14"/>
    <p:sldId id="270" r:id="rId15"/>
    <p:sldId id="268" r:id="rId16"/>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悟見老兄" initials="悟見老兄" lastIdx="2" clrIdx="0">
    <p:extLst>
      <p:ext uri="{19B8F6BF-5375-455C-9EA6-DF929625EA0E}">
        <p15:presenceInfo xmlns:p15="http://schemas.microsoft.com/office/powerpoint/2012/main" userId="d3c841b5715e98f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2649" autoAdjust="0"/>
  </p:normalViewPr>
  <p:slideViewPr>
    <p:cSldViewPr>
      <p:cViewPr varScale="1">
        <p:scale>
          <a:sx n="92" d="100"/>
          <a:sy n="92" d="100"/>
        </p:scale>
        <p:origin x="738" y="7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手繪多邊形 7"/>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 8"/>
          <p:cNvSpPr>
            <a:spLocks noGrp="1"/>
          </p:cNvSpPr>
          <p:nvPr>
            <p:ph type="ctrTitle"/>
          </p:nvPr>
        </p:nvSpPr>
        <p:spPr>
          <a:xfrm>
            <a:off x="429064" y="2503170"/>
            <a:ext cx="6480048" cy="172593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6EFB7D30-6152-4307-A58E-046766A68531}" type="datetimeFigureOut">
              <a:rPr lang="zh-TW" altLang="en-US" smtClean="0"/>
              <a:t>2016/5/22</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2016/5/22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5979"/>
            <a:ext cx="2057400" cy="4388644"/>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05979"/>
            <a:ext cx="6019800" cy="4388644"/>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2016/5/22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2016/5/22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手繪多邊形 8"/>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標題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2016/5/22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979"/>
            <a:ext cx="7467600" cy="85725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2016/5/22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04788"/>
            <a:ext cx="8229600" cy="857250"/>
          </a:xfrm>
        </p:spPr>
        <p:txBody>
          <a:bodyPr anchor="ct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4114800"/>
            <a:ext cx="4040188"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6" y="4114800"/>
            <a:ext cx="4041775"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2016/5/22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740"/>
            <a:ext cx="7470648" cy="857250"/>
          </a:xfrm>
        </p:spPr>
        <p:txBody>
          <a:bodyPr anchor="ctr"/>
          <a:lstStyle>
            <a:lvl1pPr algn="l">
              <a:defRPr sz="4600"/>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2016/5/22</a:t>
            </a:fld>
            <a:endParaRPr lang="zh-TW" altLang="en-US"/>
          </a:p>
        </p:txBody>
      </p:sp>
      <p:sp>
        <p:nvSpPr>
          <p:cNvPr id="8" name="投影片編號版面配置區 7"/>
          <p:cNvSpPr>
            <a:spLocks noGrp="1"/>
          </p:cNvSpPr>
          <p:nvPr>
            <p:ph type="sldNum" sz="quarter" idx="11"/>
          </p:nvPr>
        </p:nvSpPr>
        <p:spPr/>
        <p:txBody>
          <a:bodyPr/>
          <a:lstStyle/>
          <a:p>
            <a:fld id="{6B625766-FFC0-46D1-927E-B5F464F61270}" type="slidenum">
              <a:rPr lang="zh-TW" altLang="en-US" smtClean="0"/>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EFB7D30-6152-4307-A58E-046766A68531}" type="datetimeFigureOut">
              <a:rPr lang="zh-TW" altLang="en-US" smtClean="0"/>
              <a:t>2016/5/22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2016/5/22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156448" y="4816548"/>
            <a:ext cx="762000" cy="273844"/>
          </a:xfrm>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a:xfrm>
            <a:off x="457200" y="4816548"/>
            <a:ext cx="2133600" cy="273844"/>
          </a:xfrm>
        </p:spPr>
        <p:txBody>
          <a:bodyPr/>
          <a:lstStyle/>
          <a:p>
            <a:fld id="{6EFB7D30-6152-4307-A58E-046766A68531}" type="datetimeFigureOut">
              <a:rPr lang="zh-TW" altLang="en-US" smtClean="0"/>
              <a:t>2016/5/22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手繪多邊形 11"/>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手繪多邊形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版面配置區 8"/>
          <p:cNvSpPr>
            <a:spLocks noGrp="1"/>
          </p:cNvSpPr>
          <p:nvPr>
            <p:ph type="title"/>
          </p:nvPr>
        </p:nvSpPr>
        <p:spPr>
          <a:xfrm>
            <a:off x="457200" y="205979"/>
            <a:ext cx="7467600" cy="857250"/>
          </a:xfrm>
          <a:prstGeom prst="rect">
            <a:avLst/>
          </a:prstGeom>
        </p:spPr>
        <p:txBody>
          <a:bodyPr vert="horz" lIns="45720" rIns="45720" anchor="ctr">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200151"/>
            <a:ext cx="7467600" cy="339447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457200" y="4816548"/>
            <a:ext cx="2133600" cy="273844"/>
          </a:xfrm>
          <a:prstGeom prst="rect">
            <a:avLst/>
          </a:prstGeom>
        </p:spPr>
        <p:txBody>
          <a:bodyPr vert="horz" bIns="0" anchor="b"/>
          <a:lstStyle>
            <a:lvl1pPr algn="l" eaLnBrk="1" latinLnBrk="0" hangingPunct="1">
              <a:defRPr kumimoji="0" sz="1000">
                <a:solidFill>
                  <a:schemeClr val="tx2">
                    <a:shade val="50000"/>
                  </a:schemeClr>
                </a:solidFill>
              </a:defRPr>
            </a:lvl1pPr>
          </a:lstStyle>
          <a:p>
            <a:fld id="{6EFB7D30-6152-4307-A58E-046766A68531}" type="datetimeFigureOut">
              <a:rPr lang="zh-TW" altLang="en-US" smtClean="0"/>
              <a:t>2016/5/22</a:t>
            </a:fld>
            <a:endParaRPr lang="zh-TW" altLang="en-US"/>
          </a:p>
        </p:txBody>
      </p:sp>
      <p:sp>
        <p:nvSpPr>
          <p:cNvPr id="22" name="頁尾版面配置區 21"/>
          <p:cNvSpPr>
            <a:spLocks noGrp="1"/>
          </p:cNvSpPr>
          <p:nvPr>
            <p:ph type="ftr" sz="quarter" idx="3"/>
          </p:nvPr>
        </p:nvSpPr>
        <p:spPr>
          <a:xfrm>
            <a:off x="3124200" y="4816548"/>
            <a:ext cx="2895600" cy="273844"/>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8153400" y="4816548"/>
            <a:ext cx="762000" cy="273844"/>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B625766-FFC0-46D1-927E-B5F464F61270}"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smtClean="0">
                <a:solidFill>
                  <a:srgbClr val="FF0000"/>
                </a:solidFill>
                <a:ea typeface="全真細隸書" panose="02010609000101010101" pitchFamily="49" charset="-120"/>
              </a:rPr>
              <a:t>淺說壇主愿文  </a:t>
            </a:r>
            <a:r>
              <a:rPr lang="zh-TW" altLang="en-US" sz="3600" dirty="0" smtClean="0">
                <a:ea typeface="全真細隸書" panose="02010609000101010101" pitchFamily="49" charset="-120"/>
              </a:rPr>
              <a:t> </a:t>
            </a:r>
            <a:r>
              <a:rPr lang="zh-TW" altLang="en-US" sz="3600" dirty="0" smtClean="0">
                <a:ea typeface="全真細隸書" panose="02010609000101010101" pitchFamily="49" charset="-120"/>
              </a:rPr>
              <a:t>悟</a:t>
            </a:r>
            <a:r>
              <a:rPr lang="zh-TW" altLang="en-US" sz="3600" dirty="0" smtClean="0">
                <a:ea typeface="全真細隸書" panose="02010609000101010101" pitchFamily="49" charset="-120"/>
              </a:rPr>
              <a:t>見講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fontScale="85000" lnSpcReduction="20000"/>
          </a:bodyPr>
          <a:lstStyle/>
          <a:p>
            <a:pPr marL="36576" indent="0">
              <a:buNone/>
            </a:pPr>
            <a:r>
              <a:rPr lang="zh-TW" altLang="en-US" sz="4700" dirty="0" smtClean="0">
                <a:solidFill>
                  <a:srgbClr val="FFFF00"/>
                </a:solidFill>
                <a:ea typeface="全真細隸書" panose="02010609000101010101" pitchFamily="49" charset="-120"/>
              </a:rPr>
              <a:t>一、壇主愿文</a:t>
            </a:r>
            <a:endParaRPr lang="en-US" altLang="zh-TW" sz="4700" dirty="0" smtClean="0">
              <a:solidFill>
                <a:srgbClr val="FFFF00"/>
              </a:solidFill>
              <a:ea typeface="全真細隸書" panose="02010609000101010101" pitchFamily="49" charset="-120"/>
            </a:endParaRPr>
          </a:p>
          <a:p>
            <a:pPr marL="36576" indent="0">
              <a:buNone/>
            </a:pPr>
            <a:r>
              <a:rPr lang="zh-TW" altLang="en-US" sz="4700" dirty="0" smtClean="0">
                <a:ea typeface="全真細隸書" panose="02010609000101010101" pitchFamily="49" charset="-120"/>
              </a:rPr>
              <a:t>        表</a:t>
            </a:r>
            <a:r>
              <a:rPr lang="zh-TW" altLang="en-US" sz="4700" dirty="0">
                <a:ea typeface="全真細隸書" panose="02010609000101010101" pitchFamily="49" charset="-120"/>
              </a:rPr>
              <a:t>文呈</a:t>
            </a:r>
            <a:r>
              <a:rPr lang="zh-TW" altLang="en-US" sz="4700" dirty="0" smtClean="0">
                <a:ea typeface="全真細隸書" panose="02010609000101010101" pitchFamily="49" charset="-120"/>
              </a:rPr>
              <a:t>奏</a:t>
            </a:r>
            <a:endParaRPr lang="en-US" altLang="zh-TW" sz="4700" dirty="0" smtClean="0">
              <a:ea typeface="全真細隸書" panose="02010609000101010101" pitchFamily="49" charset="-120"/>
            </a:endParaRPr>
          </a:p>
          <a:p>
            <a:r>
              <a:rPr lang="zh-TW" altLang="en-US" sz="4700" dirty="0" smtClean="0">
                <a:ea typeface="全真細隸書" panose="02010609000101010101" pitchFamily="49" charset="-120"/>
              </a:rPr>
              <a:t>弟子</a:t>
            </a:r>
            <a:r>
              <a:rPr lang="zh-TW" altLang="en-US" sz="4700" dirty="0">
                <a:ea typeface="全真細隸書" panose="02010609000101010101" pitchFamily="49" charset="-120"/>
              </a:rPr>
              <a:t>　　</a:t>
            </a:r>
            <a:r>
              <a:rPr lang="zh-TW" altLang="en-US" sz="4700" dirty="0" smtClean="0">
                <a:ea typeface="全真細隸書" panose="02010609000101010101" pitchFamily="49" charset="-120"/>
              </a:rPr>
              <a:t>誠惶誠恐</a:t>
            </a:r>
            <a:r>
              <a:rPr lang="zh-TW" altLang="en-US" sz="4700" dirty="0">
                <a:ea typeface="全真細隸書" panose="02010609000101010101" pitchFamily="49" charset="-120"/>
              </a:rPr>
              <a:t>虔心跪在</a:t>
            </a:r>
            <a:r>
              <a:rPr lang="zh-TW" altLang="en-US" sz="4700" dirty="0">
                <a:ea typeface="全真細隸書" panose="02010609000101010101" pitchFamily="49" charset="-120"/>
              </a:rPr>
              <a:t/>
            </a:r>
            <a:br>
              <a:rPr lang="zh-TW" altLang="en-US" sz="4700" dirty="0">
                <a:ea typeface="全真細隸書" panose="02010609000101010101" pitchFamily="49" charset="-120"/>
              </a:rPr>
            </a:br>
            <a:r>
              <a:rPr lang="zh-TW" altLang="en-US" sz="4700" dirty="0">
                <a:ea typeface="全真細隸書" panose="02010609000101010101" pitchFamily="49" charset="-120"/>
              </a:rPr>
              <a:t>明明上帝蓮下為表明心愿事竊以 弟子等自得道以來深蒙</a:t>
            </a:r>
            <a:r>
              <a:rPr lang="zh-TW" altLang="en-US" sz="4700" dirty="0">
                <a:ea typeface="全真細隸書" panose="02010609000101010101" pitchFamily="49" charset="-120"/>
              </a:rPr>
              <a:t/>
            </a:r>
            <a:br>
              <a:rPr lang="zh-TW" altLang="en-US" sz="4700" dirty="0">
                <a:ea typeface="全真細隸書" panose="02010609000101010101" pitchFamily="49" charset="-120"/>
              </a:rPr>
            </a:br>
            <a:r>
              <a:rPr lang="zh-TW" altLang="en-US" sz="4700" dirty="0">
                <a:ea typeface="全真細隸書" panose="02010609000101010101" pitchFamily="49" charset="-120"/>
              </a:rPr>
              <a:t>皇母慈憫</a:t>
            </a:r>
            <a:r>
              <a:rPr lang="zh-TW" altLang="en-US" sz="4700" dirty="0">
                <a:ea typeface="全真細隸書" panose="02010609000101010101" pitchFamily="49" charset="-120"/>
              </a:rPr>
              <a:t/>
            </a:r>
            <a:br>
              <a:rPr lang="zh-TW" altLang="en-US" sz="4700" dirty="0">
                <a:ea typeface="全真細隸書" panose="02010609000101010101" pitchFamily="49" charset="-120"/>
              </a:rPr>
            </a:br>
            <a:r>
              <a:rPr lang="zh-TW" altLang="en-US" sz="4700" dirty="0">
                <a:ea typeface="全真細隸書" panose="02010609000101010101" pitchFamily="49" charset="-120"/>
              </a:rPr>
              <a:t>祖師浩德</a:t>
            </a:r>
            <a:r>
              <a:rPr lang="zh-TW" altLang="en-US" sz="4700" dirty="0">
                <a:ea typeface="全真細隸書" panose="02010609000101010101" pitchFamily="49" charset="-120"/>
              </a:rPr>
              <a:t/>
            </a:r>
            <a:br>
              <a:rPr lang="zh-TW" altLang="en-US" sz="4700" dirty="0">
                <a:ea typeface="全真細隸書" panose="02010609000101010101" pitchFamily="49" charset="-120"/>
              </a:rPr>
            </a:br>
            <a:r>
              <a:rPr lang="zh-TW" altLang="en-US" sz="4700" dirty="0">
                <a:ea typeface="全真細隸書" panose="02010609000101010101" pitchFamily="49" charset="-120"/>
              </a:rPr>
              <a:t>師尊師母大德無邊前人點傳師慈悲成全始知天道</a:t>
            </a:r>
            <a:r>
              <a:rPr lang="zh-TW" altLang="en-US" sz="4700" dirty="0" smtClean="0">
                <a:ea typeface="全真細隸書" panose="02010609000101010101" pitchFamily="49" charset="-120"/>
              </a:rPr>
              <a:t>寶貴玄</a:t>
            </a:r>
            <a:r>
              <a:rPr lang="zh-TW" altLang="en-US" sz="4700" dirty="0">
                <a:ea typeface="全真細隸書" panose="02010609000101010101" pitchFamily="49" charset="-120"/>
              </a:rPr>
              <a:t>祖沾恩此恩此德難報</a:t>
            </a:r>
            <a:r>
              <a:rPr lang="zh-TW" altLang="en-US" sz="4700" dirty="0" smtClean="0">
                <a:ea typeface="全真細隸書" panose="02010609000101010101" pitchFamily="49" charset="-120"/>
              </a:rPr>
              <a:t>萬一</a:t>
            </a:r>
            <a:r>
              <a:rPr lang="zh-TW" altLang="en-US" sz="3200" dirty="0"/>
              <a:t/>
            </a:r>
            <a:br>
              <a:rPr lang="zh-TW" altLang="en-US" sz="3200" dirty="0"/>
            </a:br>
            <a:r>
              <a:rPr lang="zh-TW" altLang="en-US" sz="3200" dirty="0"/>
              <a:t/>
            </a:r>
            <a:br>
              <a:rPr lang="zh-TW" altLang="en-US" sz="3200" dirty="0"/>
            </a:br>
            <a:endParaRPr lang="en-US" altLang="zh-TW" sz="3200" dirty="0">
              <a:ea typeface="全真細隸書" panose="02010609000101010101" pitchFamily="49" charset="-120"/>
            </a:endParaRPr>
          </a:p>
        </p:txBody>
      </p:sp>
    </p:spTree>
    <p:extLst>
      <p:ext uri="{BB962C8B-B14F-4D97-AF65-F5344CB8AC3E}">
        <p14:creationId xmlns:p14="http://schemas.microsoft.com/office/powerpoint/2010/main" val="2664518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smtClean="0">
                <a:solidFill>
                  <a:srgbClr val="FF0000"/>
                </a:solidFill>
                <a:ea typeface="全真細隸書" panose="02010609000101010101" pitchFamily="49" charset="-120"/>
              </a:rPr>
              <a:t>淺說壇主愿文  </a:t>
            </a:r>
            <a:r>
              <a:rPr lang="zh-TW" altLang="en-US" sz="3600" dirty="0" smtClean="0">
                <a:ea typeface="全真細隸書" panose="02010609000101010101" pitchFamily="49" charset="-120"/>
              </a:rPr>
              <a:t> </a:t>
            </a:r>
            <a:r>
              <a:rPr lang="zh-TW" altLang="en-US" sz="3600" dirty="0" smtClean="0">
                <a:ea typeface="全真細隸書" panose="02010609000101010101" pitchFamily="49" charset="-120"/>
              </a:rPr>
              <a:t>悟</a:t>
            </a:r>
            <a:r>
              <a:rPr lang="zh-TW" altLang="en-US" sz="3600" dirty="0" smtClean="0">
                <a:ea typeface="全真細隸書" panose="02010609000101010101" pitchFamily="49" charset="-120"/>
              </a:rPr>
              <a:t>見講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a:bodyPr>
          <a:lstStyle/>
          <a:p>
            <a:pPr marL="36576" indent="0">
              <a:buNone/>
            </a:pPr>
            <a:r>
              <a:rPr lang="zh-TW" altLang="en-US" sz="3600" dirty="0" smtClean="0">
                <a:solidFill>
                  <a:srgbClr val="FFFF00"/>
                </a:solidFill>
                <a:ea typeface="全真細隸書" panose="02010609000101010101" pitchFamily="49" charset="-120"/>
              </a:rPr>
              <a:t>八、追隨前人修辦道</a:t>
            </a:r>
            <a:endParaRPr lang="en-US" altLang="zh-TW" sz="3600" dirty="0" smtClean="0">
              <a:solidFill>
                <a:srgbClr val="FFFF00"/>
              </a:solidFill>
              <a:ea typeface="全真細隸書" panose="02010609000101010101" pitchFamily="49" charset="-120"/>
            </a:endParaRPr>
          </a:p>
          <a:p>
            <a:r>
              <a:rPr lang="zh-TW" altLang="en-US" sz="3600" dirty="0">
                <a:solidFill>
                  <a:srgbClr val="FFC000"/>
                </a:solidFill>
                <a:ea typeface="全真細隸書" panose="02010609000101010101" pitchFamily="49" charset="-120"/>
              </a:rPr>
              <a:t>壇主愿文上</a:t>
            </a:r>
            <a:r>
              <a:rPr lang="zh-TW" altLang="en-US" sz="3600" dirty="0" smtClean="0">
                <a:solidFill>
                  <a:srgbClr val="FFC000"/>
                </a:solidFill>
                <a:ea typeface="全真細隸書" panose="02010609000101010101" pitchFamily="49" charset="-120"/>
              </a:rPr>
              <a:t>說：</a:t>
            </a:r>
            <a:r>
              <a:rPr lang="zh-TW" altLang="en-US" sz="3600" dirty="0" smtClean="0">
                <a:ea typeface="全真細隸書" panose="02010609000101010101" pitchFamily="49" charset="-120"/>
              </a:rPr>
              <a:t>追隨前人，始終如一，赴湯蹈火，萬</a:t>
            </a:r>
            <a:r>
              <a:rPr lang="zh-TW" altLang="en-US" sz="3600" dirty="0">
                <a:ea typeface="全真細隸書" panose="02010609000101010101" pitchFamily="49" charset="-120"/>
              </a:rPr>
              <a:t>勞</a:t>
            </a:r>
            <a:r>
              <a:rPr lang="zh-TW" altLang="en-US" sz="3600" dirty="0" smtClean="0">
                <a:ea typeface="全真細隸書" panose="02010609000101010101" pitchFamily="49" charset="-120"/>
              </a:rPr>
              <a:t>不辭，同心同德，共</a:t>
            </a:r>
            <a:r>
              <a:rPr lang="zh-TW" altLang="en-US" sz="3600" dirty="0">
                <a:ea typeface="全真細隸書" panose="02010609000101010101" pitchFamily="49" charset="-120"/>
              </a:rPr>
              <a:t>駕法</a:t>
            </a:r>
            <a:r>
              <a:rPr lang="zh-TW" altLang="en-US" sz="3600" dirty="0" smtClean="0">
                <a:ea typeface="全真細隸書" panose="02010609000101010101" pitchFamily="49" charset="-120"/>
              </a:rPr>
              <a:t>船，負責</a:t>
            </a:r>
            <a:r>
              <a:rPr lang="zh-TW" altLang="en-US" sz="3600" dirty="0">
                <a:ea typeface="全真細隸書" panose="02010609000101010101" pitchFamily="49" charset="-120"/>
              </a:rPr>
              <a:t>了</a:t>
            </a:r>
            <a:r>
              <a:rPr lang="zh-TW" altLang="en-US" sz="3600" dirty="0" smtClean="0">
                <a:ea typeface="全真細隸書" panose="02010609000101010101" pitchFamily="49" charset="-120"/>
              </a:rPr>
              <a:t>愿。</a:t>
            </a:r>
            <a:endParaRPr lang="en-US" altLang="zh-TW" sz="3600" dirty="0" smtClean="0">
              <a:ea typeface="全真細隸書" panose="02010609000101010101" pitchFamily="49" charset="-120"/>
            </a:endParaRPr>
          </a:p>
          <a:p>
            <a:r>
              <a:rPr lang="zh-TW" altLang="en-US" sz="3600" dirty="0">
                <a:solidFill>
                  <a:srgbClr val="FFC000"/>
                </a:solidFill>
                <a:ea typeface="全真細隸書" panose="02010609000101010101" pitchFamily="49" charset="-120"/>
              </a:rPr>
              <a:t>壇主都</a:t>
            </a:r>
            <a:r>
              <a:rPr lang="zh-TW" altLang="en-US" sz="3600" dirty="0" smtClean="0">
                <a:solidFill>
                  <a:srgbClr val="FFC000"/>
                </a:solidFill>
                <a:ea typeface="全真細隸書" panose="02010609000101010101" pitchFamily="49" charset="-120"/>
              </a:rPr>
              <a:t>是前人辦道的左右助手</a:t>
            </a:r>
            <a:r>
              <a:rPr lang="zh-TW" altLang="en-US" sz="3600" dirty="0" smtClean="0">
                <a:ea typeface="全真細隸書" panose="02010609000101010101" pitchFamily="49" charset="-120"/>
              </a:rPr>
              <a:t>，前人的道務要鴻展，都必須仰賴各位壇主的同心同德，萬勞不辭，所以追隨前人，要始終如一。</a:t>
            </a:r>
            <a:endParaRPr lang="en-US" altLang="zh-TW" sz="3600" dirty="0">
              <a:ea typeface="全真細隸書" panose="02010609000101010101" pitchFamily="49" charset="-120"/>
            </a:endParaRPr>
          </a:p>
          <a:p>
            <a:endParaRPr lang="en-US" altLang="zh-TW" sz="3200" dirty="0" smtClean="0">
              <a:ea typeface="全真細隸書" panose="02010609000101010101" pitchFamily="49" charset="-120"/>
            </a:endParaRPr>
          </a:p>
          <a:p>
            <a:endParaRPr lang="en-US" altLang="zh-TW" sz="3200" dirty="0">
              <a:ea typeface="全真細隸書" panose="02010609000101010101" pitchFamily="49" charset="-120"/>
            </a:endParaRPr>
          </a:p>
        </p:txBody>
      </p:sp>
    </p:spTree>
    <p:extLst>
      <p:ext uri="{BB962C8B-B14F-4D97-AF65-F5344CB8AC3E}">
        <p14:creationId xmlns:p14="http://schemas.microsoft.com/office/powerpoint/2010/main" val="549247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smtClean="0">
                <a:solidFill>
                  <a:srgbClr val="FF0000"/>
                </a:solidFill>
                <a:ea typeface="全真細隸書" panose="02010609000101010101" pitchFamily="49" charset="-120"/>
              </a:rPr>
              <a:t>淺說壇主愿文  </a:t>
            </a:r>
            <a:r>
              <a:rPr lang="zh-TW" altLang="en-US" sz="3600" dirty="0" smtClean="0">
                <a:ea typeface="全真細隸書" panose="02010609000101010101" pitchFamily="49" charset="-120"/>
              </a:rPr>
              <a:t> </a:t>
            </a:r>
            <a:r>
              <a:rPr lang="zh-TW" altLang="en-US" sz="3600" dirty="0" smtClean="0">
                <a:ea typeface="全真細隸書" panose="02010609000101010101" pitchFamily="49" charset="-120"/>
              </a:rPr>
              <a:t>悟</a:t>
            </a:r>
            <a:r>
              <a:rPr lang="zh-TW" altLang="en-US" sz="3600" dirty="0" smtClean="0">
                <a:ea typeface="全真細隸書" panose="02010609000101010101" pitchFamily="49" charset="-120"/>
              </a:rPr>
              <a:t>見講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lnSpcReduction="10000"/>
          </a:bodyPr>
          <a:lstStyle/>
          <a:p>
            <a:pPr marL="36576" indent="0">
              <a:buNone/>
            </a:pPr>
            <a:r>
              <a:rPr lang="zh-TW" altLang="en-US" sz="3600" dirty="0" smtClean="0">
                <a:solidFill>
                  <a:srgbClr val="FFFF00"/>
                </a:solidFill>
                <a:ea typeface="全真細隸書" panose="02010609000101010101" pitchFamily="49" charset="-120"/>
              </a:rPr>
              <a:t>九、</a:t>
            </a:r>
            <a:r>
              <a:rPr lang="zh-TW" altLang="en-US" sz="3600" dirty="0">
                <a:solidFill>
                  <a:srgbClr val="FFFF00"/>
                </a:solidFill>
                <a:ea typeface="全真細隸書" panose="02010609000101010101" pitchFamily="49" charset="-120"/>
              </a:rPr>
              <a:t>千魔萬</a:t>
            </a:r>
            <a:r>
              <a:rPr lang="zh-TW" altLang="en-US" sz="3600" dirty="0" smtClean="0">
                <a:solidFill>
                  <a:srgbClr val="FFFF00"/>
                </a:solidFill>
                <a:ea typeface="全真細隸書" panose="02010609000101010101" pitchFamily="49" charset="-120"/>
              </a:rPr>
              <a:t>考不</a:t>
            </a:r>
            <a:r>
              <a:rPr lang="zh-TW" altLang="en-US" sz="3600" dirty="0">
                <a:solidFill>
                  <a:srgbClr val="FFFF00"/>
                </a:solidFill>
                <a:ea typeface="全真細隸書" panose="02010609000101010101" pitchFamily="49" charset="-120"/>
              </a:rPr>
              <a:t>退</a:t>
            </a:r>
            <a:r>
              <a:rPr lang="zh-TW" altLang="en-US" sz="3600" dirty="0" smtClean="0">
                <a:solidFill>
                  <a:srgbClr val="FFFF00"/>
                </a:solidFill>
                <a:ea typeface="全真細隸書" panose="02010609000101010101" pitchFamily="49" charset="-120"/>
              </a:rPr>
              <a:t>志</a:t>
            </a:r>
            <a:endParaRPr lang="en-US" altLang="zh-TW" sz="3600" dirty="0" smtClean="0">
              <a:solidFill>
                <a:srgbClr val="FFFF00"/>
              </a:solidFill>
              <a:ea typeface="全真細隸書" panose="02010609000101010101" pitchFamily="49" charset="-120"/>
            </a:endParaRPr>
          </a:p>
          <a:p>
            <a:r>
              <a:rPr lang="zh-TW" altLang="en-US" sz="3600" dirty="0" smtClean="0">
                <a:solidFill>
                  <a:srgbClr val="FFC000"/>
                </a:solidFill>
                <a:ea typeface="全真細隸書" panose="02010609000101010101" pitchFamily="49" charset="-120"/>
              </a:rPr>
              <a:t>壇主愿文上說：</a:t>
            </a:r>
            <a:r>
              <a:rPr lang="zh-TW" altLang="en-US" sz="3600" dirty="0" smtClean="0">
                <a:ea typeface="全真細隸書" panose="02010609000101010101" pitchFamily="49" charset="-120"/>
              </a:rPr>
              <a:t>千</a:t>
            </a:r>
            <a:r>
              <a:rPr lang="zh-TW" altLang="en-US" sz="3600" dirty="0">
                <a:ea typeface="全真細隸書" panose="02010609000101010101" pitchFamily="49" charset="-120"/>
              </a:rPr>
              <a:t>魔萬考永不退</a:t>
            </a:r>
            <a:r>
              <a:rPr lang="zh-TW" altLang="en-US" sz="3600" dirty="0" smtClean="0">
                <a:ea typeface="全真細隸書" panose="02010609000101010101" pitchFamily="49" charset="-120"/>
              </a:rPr>
              <a:t>志</a:t>
            </a:r>
            <a:endParaRPr lang="en-US" altLang="zh-TW" sz="3600" dirty="0" smtClean="0">
              <a:ea typeface="全真細隸書" panose="02010609000101010101" pitchFamily="49" charset="-120"/>
            </a:endParaRPr>
          </a:p>
          <a:p>
            <a:r>
              <a:rPr lang="zh-TW" altLang="en-US" sz="3600" dirty="0">
                <a:solidFill>
                  <a:srgbClr val="FFC000"/>
                </a:solidFill>
                <a:ea typeface="全真細隸書" panose="02010609000101010101" pitchFamily="49" charset="-120"/>
              </a:rPr>
              <a:t>修道有</a:t>
            </a:r>
            <a:r>
              <a:rPr lang="zh-TW" altLang="en-US" sz="3600" dirty="0" smtClean="0">
                <a:solidFill>
                  <a:srgbClr val="FFC000"/>
                </a:solidFill>
                <a:ea typeface="全真細隸書" panose="02010609000101010101" pitchFamily="49" charset="-120"/>
              </a:rPr>
              <a:t>誠心，</a:t>
            </a:r>
            <a:r>
              <a:rPr lang="zh-TW" altLang="en-US" sz="3600" dirty="0" smtClean="0">
                <a:ea typeface="全真細隸書" panose="02010609000101010101" pitchFamily="49" charset="-120"/>
              </a:rPr>
              <a:t>上天就會用考驗來磨練你，造就你，你就會有所成就。</a:t>
            </a:r>
            <a:endParaRPr lang="en-US" altLang="zh-TW" sz="3600" dirty="0" smtClean="0">
              <a:ea typeface="全真細隸書" panose="02010609000101010101" pitchFamily="49" charset="-120"/>
            </a:endParaRPr>
          </a:p>
          <a:p>
            <a:r>
              <a:rPr lang="zh-TW" altLang="en-US" sz="3600" dirty="0">
                <a:solidFill>
                  <a:srgbClr val="FFC000"/>
                </a:solidFill>
                <a:ea typeface="全真細隸書" panose="02010609000101010101" pitchFamily="49" charset="-120"/>
              </a:rPr>
              <a:t>所以遇到</a:t>
            </a:r>
            <a:r>
              <a:rPr lang="zh-TW" altLang="en-US" sz="3600" dirty="0" smtClean="0">
                <a:solidFill>
                  <a:srgbClr val="FFC000"/>
                </a:solidFill>
                <a:ea typeface="全真細隸書" panose="02010609000101010101" pitchFamily="49" charset="-120"/>
              </a:rPr>
              <a:t>考驗</a:t>
            </a:r>
            <a:r>
              <a:rPr lang="zh-TW" altLang="en-US" sz="3600" dirty="0" smtClean="0">
                <a:ea typeface="全真細隸書" panose="02010609000101010101" pitchFamily="49" charset="-120"/>
              </a:rPr>
              <a:t>，要有堅強的意志，千考萬考都不退心，拿出智慧來過關。</a:t>
            </a:r>
            <a:endParaRPr lang="en-US" altLang="zh-TW" sz="3600" dirty="0" smtClean="0">
              <a:ea typeface="全真細隸書" panose="02010609000101010101" pitchFamily="49" charset="-120"/>
            </a:endParaRPr>
          </a:p>
          <a:p>
            <a:r>
              <a:rPr lang="zh-TW" altLang="en-US" sz="3600" dirty="0">
                <a:solidFill>
                  <a:srgbClr val="FFC000"/>
                </a:solidFill>
                <a:ea typeface="全真細隸書" panose="02010609000101010101" pitchFamily="49" charset="-120"/>
              </a:rPr>
              <a:t>壇主如沒過關</a:t>
            </a:r>
            <a:r>
              <a:rPr lang="zh-TW" altLang="en-US" sz="3600" dirty="0">
                <a:ea typeface="全真細隸書" panose="02010609000101010101" pitchFamily="49" charset="-120"/>
              </a:rPr>
              <a:t>，被考倒</a:t>
            </a:r>
            <a:r>
              <a:rPr lang="zh-TW" altLang="en-US" sz="3600" dirty="0" smtClean="0">
                <a:ea typeface="全真細隸書" panose="02010609000101010101" pitchFamily="49" charset="-120"/>
              </a:rPr>
              <a:t>了，會影響眾生修道，所以不能倒。</a:t>
            </a:r>
            <a:endParaRPr lang="en-US" altLang="zh-TW" sz="3600" dirty="0">
              <a:ea typeface="全真細隸書" panose="02010609000101010101" pitchFamily="49" charset="-120"/>
            </a:endParaRPr>
          </a:p>
        </p:txBody>
      </p:sp>
    </p:spTree>
    <p:extLst>
      <p:ext uri="{BB962C8B-B14F-4D97-AF65-F5344CB8AC3E}">
        <p14:creationId xmlns:p14="http://schemas.microsoft.com/office/powerpoint/2010/main" val="1702987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smtClean="0">
                <a:solidFill>
                  <a:srgbClr val="FF0000"/>
                </a:solidFill>
                <a:ea typeface="全真細隸書" panose="02010609000101010101" pitchFamily="49" charset="-120"/>
              </a:rPr>
              <a:t>淺說壇主愿文  </a:t>
            </a:r>
            <a:r>
              <a:rPr lang="zh-TW" altLang="en-US" sz="3600" dirty="0" smtClean="0">
                <a:ea typeface="全真細隸書" panose="02010609000101010101" pitchFamily="49" charset="-120"/>
              </a:rPr>
              <a:t> </a:t>
            </a:r>
            <a:r>
              <a:rPr lang="zh-TW" altLang="en-US" sz="3600" dirty="0" smtClean="0">
                <a:ea typeface="全真細隸書" panose="02010609000101010101" pitchFamily="49" charset="-120"/>
              </a:rPr>
              <a:t>悟</a:t>
            </a:r>
            <a:r>
              <a:rPr lang="zh-TW" altLang="en-US" sz="3600" dirty="0" smtClean="0">
                <a:ea typeface="全真細隸書" panose="02010609000101010101" pitchFamily="49" charset="-120"/>
              </a:rPr>
              <a:t>見講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fontScale="92500" lnSpcReduction="20000"/>
          </a:bodyPr>
          <a:lstStyle/>
          <a:p>
            <a:pPr marL="36576" indent="0">
              <a:buNone/>
            </a:pPr>
            <a:r>
              <a:rPr lang="zh-TW" altLang="en-US" sz="3900" dirty="0" smtClean="0">
                <a:solidFill>
                  <a:srgbClr val="FFFF00"/>
                </a:solidFill>
                <a:ea typeface="全真細隸書" panose="02010609000101010101" pitchFamily="49" charset="-120"/>
              </a:rPr>
              <a:t>十、立愿不了遭天譴</a:t>
            </a:r>
            <a:endParaRPr lang="en-US" altLang="zh-TW" sz="3900" dirty="0" smtClean="0">
              <a:solidFill>
                <a:srgbClr val="FFFF00"/>
              </a:solidFill>
              <a:ea typeface="全真細隸書" panose="02010609000101010101" pitchFamily="49" charset="-120"/>
            </a:endParaRPr>
          </a:p>
          <a:p>
            <a:r>
              <a:rPr lang="zh-TW" altLang="en-US" sz="3900" dirty="0">
                <a:solidFill>
                  <a:srgbClr val="FFC000"/>
                </a:solidFill>
                <a:ea typeface="全真細隸書" panose="02010609000101010101" pitchFamily="49" charset="-120"/>
              </a:rPr>
              <a:t>壇主愿文上</a:t>
            </a:r>
            <a:r>
              <a:rPr lang="zh-TW" altLang="en-US" sz="3900" dirty="0" smtClean="0">
                <a:solidFill>
                  <a:srgbClr val="FFC000"/>
                </a:solidFill>
                <a:ea typeface="全真細隸書" panose="02010609000101010101" pitchFamily="49" charset="-120"/>
              </a:rPr>
              <a:t>說：</a:t>
            </a:r>
            <a:r>
              <a:rPr lang="zh-TW" altLang="en-US" sz="3900" dirty="0" smtClean="0">
                <a:ea typeface="全真細隸書" panose="02010609000101010101" pitchFamily="49" charset="-120"/>
              </a:rPr>
              <a:t>如</a:t>
            </a:r>
            <a:r>
              <a:rPr lang="zh-TW" altLang="en-US" sz="3900" dirty="0">
                <a:ea typeface="全真細隸書" panose="02010609000101010101" pitchFamily="49" charset="-120"/>
              </a:rPr>
              <a:t>有虛心</a:t>
            </a:r>
            <a:r>
              <a:rPr lang="zh-TW" altLang="en-US" sz="3900" dirty="0" smtClean="0">
                <a:ea typeface="全真細隸書" panose="02010609000101010101" pitchFamily="49" charset="-120"/>
              </a:rPr>
              <a:t>假意，陽奉陰違，畏難</a:t>
            </a:r>
            <a:r>
              <a:rPr lang="zh-TW" altLang="en-US" sz="3900" dirty="0">
                <a:ea typeface="全真細隸書" panose="02010609000101010101" pitchFamily="49" charset="-120"/>
              </a:rPr>
              <a:t>退</a:t>
            </a:r>
            <a:r>
              <a:rPr lang="zh-TW" altLang="en-US" sz="3900" dirty="0" smtClean="0">
                <a:ea typeface="全真細隸書" panose="02010609000101010101" pitchFamily="49" charset="-120"/>
              </a:rPr>
              <a:t>志，不</a:t>
            </a:r>
            <a:r>
              <a:rPr lang="zh-TW" altLang="en-US" sz="3900" dirty="0">
                <a:ea typeface="全真細隸書" panose="02010609000101010101" pitchFamily="49" charset="-120"/>
              </a:rPr>
              <a:t>照愿實行</a:t>
            </a:r>
            <a:r>
              <a:rPr lang="zh-TW" altLang="en-US" sz="3900" dirty="0" smtClean="0">
                <a:ea typeface="全真細隸書" panose="02010609000101010101" pitchFamily="49" charset="-120"/>
              </a:rPr>
              <a:t>者，願受天</a:t>
            </a:r>
            <a:r>
              <a:rPr lang="zh-TW" altLang="en-US" sz="3900" dirty="0">
                <a:ea typeface="全真細隸書" panose="02010609000101010101" pitchFamily="49" charset="-120"/>
              </a:rPr>
              <a:t>譴雷</a:t>
            </a:r>
            <a:r>
              <a:rPr lang="zh-TW" altLang="en-US" sz="3900" dirty="0" smtClean="0">
                <a:ea typeface="全真細隸書" panose="02010609000101010101" pitchFamily="49" charset="-120"/>
              </a:rPr>
              <a:t>誅。</a:t>
            </a:r>
            <a:endParaRPr lang="en-US" altLang="zh-TW" sz="3900" dirty="0" smtClean="0">
              <a:ea typeface="全真細隸書" panose="02010609000101010101" pitchFamily="49" charset="-120"/>
            </a:endParaRPr>
          </a:p>
          <a:p>
            <a:r>
              <a:rPr lang="zh-TW" altLang="en-US" sz="3900" dirty="0">
                <a:solidFill>
                  <a:srgbClr val="FFC000"/>
                </a:solidFill>
                <a:ea typeface="全真細隸書" panose="02010609000101010101" pitchFamily="49" charset="-120"/>
              </a:rPr>
              <a:t>我們壇主立</a:t>
            </a:r>
            <a:r>
              <a:rPr lang="zh-TW" altLang="en-US" sz="3900" dirty="0" smtClean="0">
                <a:solidFill>
                  <a:srgbClr val="FFC000"/>
                </a:solidFill>
                <a:ea typeface="全真細隸書" panose="02010609000101010101" pitchFamily="49" charset="-120"/>
              </a:rPr>
              <a:t>愿不了愿，或是虛心假意</a:t>
            </a:r>
            <a:r>
              <a:rPr lang="zh-TW" altLang="en-US" sz="3900" dirty="0" smtClean="0">
                <a:ea typeface="全真細隸書" panose="02010609000101010101" pitchFamily="49" charset="-120"/>
              </a:rPr>
              <a:t>、陽奉陰違，或是畏難退志，都會受到上天的譴責。</a:t>
            </a:r>
            <a:endParaRPr lang="en-US" altLang="zh-TW" sz="3900" dirty="0" smtClean="0">
              <a:ea typeface="全真細隸書" panose="02010609000101010101" pitchFamily="49" charset="-120"/>
            </a:endParaRPr>
          </a:p>
          <a:p>
            <a:r>
              <a:rPr lang="zh-TW" altLang="en-US" sz="3900" dirty="0" smtClean="0">
                <a:solidFill>
                  <a:srgbClr val="FFC000"/>
                </a:solidFill>
                <a:ea typeface="全真細隸書" panose="02010609000101010101" pitchFamily="49" charset="-120"/>
              </a:rPr>
              <a:t>其實天</a:t>
            </a:r>
            <a:r>
              <a:rPr lang="zh-TW" altLang="en-US" sz="3900" dirty="0">
                <a:solidFill>
                  <a:srgbClr val="FFC000"/>
                </a:solidFill>
                <a:ea typeface="全真細隸書" panose="02010609000101010101" pitchFamily="49" charset="-120"/>
              </a:rPr>
              <a:t>譴雷</a:t>
            </a:r>
            <a:r>
              <a:rPr lang="zh-TW" altLang="en-US" sz="3900" dirty="0" smtClean="0">
                <a:solidFill>
                  <a:srgbClr val="FFC000"/>
                </a:solidFill>
                <a:ea typeface="全真細隸書" panose="02010609000101010101" pitchFamily="49" charset="-120"/>
              </a:rPr>
              <a:t>誅，是因果報應法則</a:t>
            </a:r>
            <a:r>
              <a:rPr lang="zh-TW" altLang="en-US" sz="3900" dirty="0" smtClean="0">
                <a:ea typeface="全真細隸書" panose="02010609000101010101" pitchFamily="49" charset="-120"/>
              </a:rPr>
              <a:t>，不是壇主，如造了罪，還是要受天譴雷誅，只不過壇主受到的譴責會比較重而已。</a:t>
            </a:r>
            <a:r>
              <a:rPr lang="zh-TW" altLang="en-US" sz="3600" dirty="0">
                <a:ea typeface="全真細隸書" panose="02010609000101010101" pitchFamily="49" charset="-120"/>
              </a:rPr>
              <a:t/>
            </a:r>
            <a:br>
              <a:rPr lang="zh-TW" altLang="en-US" sz="3600" dirty="0">
                <a:ea typeface="全真細隸書" panose="02010609000101010101" pitchFamily="49" charset="-120"/>
              </a:rPr>
            </a:br>
            <a:endParaRPr lang="en-US" altLang="zh-TW" sz="3600" dirty="0" smtClean="0">
              <a:ea typeface="全真細隸書" panose="02010609000101010101" pitchFamily="49" charset="-120"/>
            </a:endParaRPr>
          </a:p>
          <a:p>
            <a:endParaRPr lang="en-US" altLang="zh-TW" sz="3200" dirty="0">
              <a:ea typeface="全真細隸書" panose="02010609000101010101" pitchFamily="49" charset="-120"/>
            </a:endParaRPr>
          </a:p>
        </p:txBody>
      </p:sp>
    </p:spTree>
    <p:extLst>
      <p:ext uri="{BB962C8B-B14F-4D97-AF65-F5344CB8AC3E}">
        <p14:creationId xmlns:p14="http://schemas.microsoft.com/office/powerpoint/2010/main" val="890609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smtClean="0">
                <a:solidFill>
                  <a:srgbClr val="FF0000"/>
                </a:solidFill>
                <a:ea typeface="全真細隸書" panose="02010609000101010101" pitchFamily="49" charset="-120"/>
              </a:rPr>
              <a:t>淺說壇主愿文  </a:t>
            </a:r>
            <a:r>
              <a:rPr lang="zh-TW" altLang="en-US" sz="3600" dirty="0" smtClean="0">
                <a:ea typeface="全真細隸書" panose="02010609000101010101" pitchFamily="49" charset="-120"/>
              </a:rPr>
              <a:t> </a:t>
            </a:r>
            <a:r>
              <a:rPr lang="zh-TW" altLang="en-US" sz="3600" dirty="0" smtClean="0">
                <a:ea typeface="全真細隸書" panose="02010609000101010101" pitchFamily="49" charset="-120"/>
              </a:rPr>
              <a:t>悟</a:t>
            </a:r>
            <a:r>
              <a:rPr lang="zh-TW" altLang="en-US" sz="3600" dirty="0" smtClean="0">
                <a:ea typeface="全真細隸書" panose="02010609000101010101" pitchFamily="49" charset="-120"/>
              </a:rPr>
              <a:t>見講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a:bodyPr>
          <a:lstStyle/>
          <a:p>
            <a:pPr marL="36576" indent="0">
              <a:buNone/>
            </a:pPr>
            <a:r>
              <a:rPr lang="zh-TW" altLang="en-US" sz="3600" dirty="0" smtClean="0">
                <a:solidFill>
                  <a:srgbClr val="FFFF00"/>
                </a:solidFill>
                <a:ea typeface="全真細隸書" panose="02010609000101010101" pitchFamily="49" charset="-120"/>
              </a:rPr>
              <a:t>十一、當壇主不簡單</a:t>
            </a:r>
            <a:endParaRPr lang="en-US" altLang="zh-TW" sz="3600" dirty="0" smtClean="0">
              <a:solidFill>
                <a:srgbClr val="FFFF00"/>
              </a:solidFill>
              <a:ea typeface="全真細隸書" panose="02010609000101010101" pitchFamily="49" charset="-120"/>
            </a:endParaRPr>
          </a:p>
          <a:p>
            <a:r>
              <a:rPr lang="zh-TW" altLang="en-US" sz="4000" dirty="0">
                <a:solidFill>
                  <a:srgbClr val="FFC000"/>
                </a:solidFill>
                <a:ea typeface="全真細隸書" panose="02010609000101010101" pitchFamily="49" charset="-120"/>
              </a:rPr>
              <a:t>仙佛說：修十世才能立清口</a:t>
            </a:r>
            <a:r>
              <a:rPr lang="zh-TW" altLang="en-US" sz="4000" dirty="0">
                <a:ea typeface="全真細隸書" panose="02010609000101010101" pitchFamily="49" charset="-120"/>
              </a:rPr>
              <a:t>，那要當壇主，最少都要修十世以上。</a:t>
            </a:r>
            <a:endParaRPr lang="en-US" altLang="zh-TW" sz="4000" dirty="0">
              <a:ea typeface="全真細隸書" panose="02010609000101010101" pitchFamily="49" charset="-120"/>
            </a:endParaRPr>
          </a:p>
          <a:p>
            <a:r>
              <a:rPr lang="zh-TW" altLang="en-US" sz="4000" dirty="0">
                <a:solidFill>
                  <a:srgbClr val="FFC000"/>
                </a:solidFill>
                <a:ea typeface="全真細隸書" panose="02010609000101010101" pitchFamily="49" charset="-120"/>
              </a:rPr>
              <a:t>有人說：</a:t>
            </a:r>
            <a:r>
              <a:rPr lang="zh-TW" altLang="en-US" sz="4000" dirty="0">
                <a:ea typeface="全真細隸書" panose="02010609000101010101" pitchFamily="49" charset="-120"/>
              </a:rPr>
              <a:t>當壇主要修十三世以上。</a:t>
            </a:r>
            <a:endParaRPr lang="en-US" altLang="zh-TW" sz="4000" dirty="0">
              <a:ea typeface="全真細隸書" panose="02010609000101010101" pitchFamily="49" charset="-120"/>
            </a:endParaRPr>
          </a:p>
          <a:p>
            <a:r>
              <a:rPr lang="zh-TW" altLang="en-US" sz="4000" dirty="0">
                <a:solidFill>
                  <a:srgbClr val="FFC000"/>
                </a:solidFill>
                <a:ea typeface="全真細隸書" panose="02010609000101010101" pitchFamily="49" charset="-120"/>
              </a:rPr>
              <a:t>也有人說</a:t>
            </a:r>
            <a:r>
              <a:rPr lang="zh-TW" altLang="en-US" sz="4000" dirty="0">
                <a:ea typeface="全真細隸書" panose="02010609000101010101" pitchFamily="49" charset="-120"/>
              </a:rPr>
              <a:t>：要修二十世以上。</a:t>
            </a:r>
            <a:endParaRPr lang="en-US" altLang="zh-TW" sz="4000" dirty="0">
              <a:ea typeface="全真細隸書" panose="02010609000101010101" pitchFamily="49" charset="-120"/>
            </a:endParaRPr>
          </a:p>
          <a:p>
            <a:r>
              <a:rPr lang="zh-TW" altLang="en-US" sz="4000" dirty="0">
                <a:solidFill>
                  <a:srgbClr val="FFC000"/>
                </a:solidFill>
                <a:ea typeface="全真細隸書" panose="02010609000101010101" pitchFamily="49" charset="-120"/>
              </a:rPr>
              <a:t>不管幾世修行，當壇主就是不簡單。</a:t>
            </a:r>
            <a:endParaRPr lang="en-US" altLang="zh-TW" sz="4000" dirty="0">
              <a:solidFill>
                <a:srgbClr val="FFC000"/>
              </a:solidFill>
              <a:ea typeface="全真細隸書" panose="02010609000101010101" pitchFamily="49" charset="-120"/>
            </a:endParaRPr>
          </a:p>
          <a:p>
            <a:endParaRPr lang="en-US" altLang="zh-TW" sz="3200" dirty="0">
              <a:ea typeface="全真細隸書" panose="02010609000101010101" pitchFamily="49" charset="-120"/>
            </a:endParaRPr>
          </a:p>
        </p:txBody>
      </p:sp>
    </p:spTree>
    <p:extLst>
      <p:ext uri="{BB962C8B-B14F-4D97-AF65-F5344CB8AC3E}">
        <p14:creationId xmlns:p14="http://schemas.microsoft.com/office/powerpoint/2010/main" val="976507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smtClean="0">
                <a:solidFill>
                  <a:srgbClr val="FF0000"/>
                </a:solidFill>
                <a:ea typeface="全真細隸書" panose="02010609000101010101" pitchFamily="49" charset="-120"/>
              </a:rPr>
              <a:t>淺說壇主愿文  </a:t>
            </a:r>
            <a:r>
              <a:rPr lang="zh-TW" altLang="en-US" sz="3600" dirty="0" smtClean="0">
                <a:ea typeface="全真細隸書" panose="02010609000101010101" pitchFamily="49" charset="-120"/>
              </a:rPr>
              <a:t> </a:t>
            </a:r>
            <a:r>
              <a:rPr lang="zh-TW" altLang="en-US" sz="3600" dirty="0" smtClean="0">
                <a:ea typeface="全真細隸書" panose="02010609000101010101" pitchFamily="49" charset="-120"/>
              </a:rPr>
              <a:t>悟</a:t>
            </a:r>
            <a:r>
              <a:rPr lang="zh-TW" altLang="en-US" sz="3600" dirty="0" smtClean="0">
                <a:ea typeface="全真細隸書" panose="02010609000101010101" pitchFamily="49" charset="-120"/>
              </a:rPr>
              <a:t>見講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a:bodyPr>
          <a:lstStyle/>
          <a:p>
            <a:pPr marL="36576" indent="0">
              <a:buNone/>
            </a:pPr>
            <a:r>
              <a:rPr lang="zh-TW" altLang="en-US" sz="4000" dirty="0" smtClean="0">
                <a:solidFill>
                  <a:srgbClr val="FFFF00"/>
                </a:solidFill>
                <a:ea typeface="全真細隸書" panose="02010609000101010101" pitchFamily="49" charset="-120"/>
              </a:rPr>
              <a:t>十二、結論</a:t>
            </a:r>
            <a:endParaRPr lang="en-US" altLang="zh-TW" sz="4000" dirty="0" smtClean="0">
              <a:solidFill>
                <a:srgbClr val="FFFF00"/>
              </a:solidFill>
              <a:ea typeface="全真細隸書" panose="02010609000101010101" pitchFamily="49" charset="-120"/>
            </a:endParaRPr>
          </a:p>
          <a:p>
            <a:r>
              <a:rPr lang="zh-TW" altLang="en-US" sz="4000" dirty="0">
                <a:solidFill>
                  <a:srgbClr val="FFC000"/>
                </a:solidFill>
                <a:ea typeface="全真細隸書" panose="02010609000101010101" pitchFamily="49" charset="-120"/>
              </a:rPr>
              <a:t>點道</a:t>
            </a:r>
            <a:r>
              <a:rPr lang="zh-TW" altLang="en-US" sz="4000" dirty="0" smtClean="0">
                <a:solidFill>
                  <a:srgbClr val="FFC000"/>
                </a:solidFill>
                <a:ea typeface="全真細隸書" panose="02010609000101010101" pitchFamily="49" charset="-120"/>
              </a:rPr>
              <a:t>詞上說：</a:t>
            </a:r>
            <a:r>
              <a:rPr lang="zh-TW" altLang="en-US" sz="4000" dirty="0" smtClean="0">
                <a:ea typeface="全真細隸書" panose="02010609000101010101" pitchFamily="49" charset="-120"/>
              </a:rPr>
              <a:t>愿</a:t>
            </a:r>
            <a:r>
              <a:rPr lang="zh-TW" altLang="en-US" sz="4000" dirty="0">
                <a:ea typeface="全真細隸書" panose="02010609000101010101" pitchFamily="49" charset="-120"/>
              </a:rPr>
              <a:t>不能了，難把鄉還</a:t>
            </a:r>
            <a:r>
              <a:rPr lang="zh-TW" altLang="en-US" sz="4000" dirty="0" smtClean="0">
                <a:ea typeface="全真細隸書" panose="02010609000101010101" pitchFamily="49" charset="-120"/>
              </a:rPr>
              <a:t>。</a:t>
            </a:r>
            <a:endParaRPr lang="en-US" altLang="zh-TW" sz="4000" dirty="0" smtClean="0">
              <a:ea typeface="全真細隸書" panose="02010609000101010101" pitchFamily="49" charset="-120"/>
            </a:endParaRPr>
          </a:p>
          <a:p>
            <a:r>
              <a:rPr lang="zh-TW" altLang="en-US" sz="4000" dirty="0" smtClean="0">
                <a:solidFill>
                  <a:srgbClr val="FFC000"/>
                </a:solidFill>
                <a:ea typeface="全真細隸書" panose="02010609000101010101" pitchFamily="49" charset="-120"/>
              </a:rPr>
              <a:t>壇主立愿設立佛堂</a:t>
            </a:r>
            <a:r>
              <a:rPr lang="zh-TW" altLang="en-US" sz="4000" dirty="0" smtClean="0">
                <a:ea typeface="全真細隸書" panose="02010609000101010101" pitchFamily="49" charset="-120"/>
              </a:rPr>
              <a:t>，普渡眾生，要立愿了愿，愿了才能</a:t>
            </a:r>
            <a:r>
              <a:rPr lang="zh-TW" altLang="en-US" sz="4000" dirty="0">
                <a:ea typeface="全真細隸書" panose="02010609000101010101" pitchFamily="49" charset="-120"/>
              </a:rPr>
              <a:t>返回無極理天</a:t>
            </a:r>
            <a:r>
              <a:rPr lang="zh-TW" altLang="en-US" sz="4000" dirty="0" smtClean="0">
                <a:ea typeface="全真細隸書" panose="02010609000101010101" pitchFamily="49" charset="-120"/>
              </a:rPr>
              <a:t>。</a:t>
            </a:r>
            <a:endParaRPr lang="en-US" altLang="zh-TW" sz="4000" dirty="0" smtClean="0">
              <a:ea typeface="全真細隸書" panose="02010609000101010101" pitchFamily="49" charset="-120"/>
            </a:endParaRPr>
          </a:p>
          <a:p>
            <a:r>
              <a:rPr lang="zh-TW" altLang="en-US" sz="4000" dirty="0" smtClean="0">
                <a:solidFill>
                  <a:srgbClr val="FFC000"/>
                </a:solidFill>
                <a:ea typeface="全真細隸書" panose="02010609000101010101" pitchFamily="49" charset="-120"/>
              </a:rPr>
              <a:t>人人都是有個自性佛堂</a:t>
            </a:r>
            <a:r>
              <a:rPr lang="zh-TW" altLang="en-US" sz="4000" dirty="0" smtClean="0">
                <a:ea typeface="全真細隸書" panose="02010609000101010101" pitchFamily="49" charset="-120"/>
              </a:rPr>
              <a:t>，人人都是壇主，我們要努力修道辦道，我們才有</a:t>
            </a:r>
            <a:r>
              <a:rPr lang="zh-TW" altLang="en-US" sz="4000" smtClean="0">
                <a:ea typeface="全真細隸書" panose="02010609000101010101" pitchFamily="49" charset="-120"/>
              </a:rPr>
              <a:t>盡到壇主的</a:t>
            </a:r>
            <a:r>
              <a:rPr lang="zh-TW" altLang="en-US" sz="4000" dirty="0" smtClean="0">
                <a:ea typeface="全真細隸書" panose="02010609000101010101" pitchFamily="49" charset="-120"/>
              </a:rPr>
              <a:t>責任。</a:t>
            </a:r>
            <a:endParaRPr lang="en-US" altLang="zh-TW" sz="4000" dirty="0">
              <a:ea typeface="全真細隸書" panose="02010609000101010101" pitchFamily="49" charset="-120"/>
            </a:endParaRPr>
          </a:p>
        </p:txBody>
      </p:sp>
    </p:spTree>
    <p:extLst>
      <p:ext uri="{BB962C8B-B14F-4D97-AF65-F5344CB8AC3E}">
        <p14:creationId xmlns:p14="http://schemas.microsoft.com/office/powerpoint/2010/main" val="117027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smtClean="0">
                <a:solidFill>
                  <a:srgbClr val="FF0000"/>
                </a:solidFill>
                <a:ea typeface="全真細隸書" panose="02010609000101010101" pitchFamily="49" charset="-120"/>
              </a:rPr>
              <a:t>淺說壇主愿文  </a:t>
            </a:r>
            <a:r>
              <a:rPr lang="zh-TW" altLang="en-US" sz="3600" dirty="0" smtClean="0">
                <a:ea typeface="全真細隸書" panose="02010609000101010101" pitchFamily="49" charset="-120"/>
              </a:rPr>
              <a:t> </a:t>
            </a:r>
            <a:r>
              <a:rPr lang="zh-TW" altLang="en-US" sz="3600" dirty="0" smtClean="0">
                <a:ea typeface="全真細隸書" panose="02010609000101010101" pitchFamily="49" charset="-120"/>
              </a:rPr>
              <a:t>悟</a:t>
            </a:r>
            <a:r>
              <a:rPr lang="zh-TW" altLang="en-US" sz="3600" dirty="0" smtClean="0">
                <a:ea typeface="全真細隸書" panose="02010609000101010101" pitchFamily="49" charset="-120"/>
              </a:rPr>
              <a:t>見講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a:bodyPr>
          <a:lstStyle/>
          <a:p>
            <a:endParaRPr lang="en-US" altLang="zh-TW" sz="3200" dirty="0">
              <a:ea typeface="全真細隸書" panose="02010609000101010101" pitchFamily="49" charset="-120"/>
            </a:endParaRPr>
          </a:p>
        </p:txBody>
      </p:sp>
    </p:spTree>
    <p:extLst>
      <p:ext uri="{BB962C8B-B14F-4D97-AF65-F5344CB8AC3E}">
        <p14:creationId xmlns:p14="http://schemas.microsoft.com/office/powerpoint/2010/main" val="1866671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smtClean="0">
                <a:solidFill>
                  <a:srgbClr val="FF0000"/>
                </a:solidFill>
                <a:ea typeface="全真細隸書" panose="02010609000101010101" pitchFamily="49" charset="-120"/>
              </a:rPr>
              <a:t>淺說壇主愿文  </a:t>
            </a:r>
            <a:r>
              <a:rPr lang="zh-TW" altLang="en-US" sz="3600" dirty="0" smtClean="0">
                <a:ea typeface="全真細隸書" panose="02010609000101010101" pitchFamily="49" charset="-120"/>
              </a:rPr>
              <a:t> </a:t>
            </a:r>
            <a:r>
              <a:rPr lang="zh-TW" altLang="en-US" sz="3600" dirty="0" smtClean="0">
                <a:ea typeface="全真細隸書" panose="02010609000101010101" pitchFamily="49" charset="-120"/>
              </a:rPr>
              <a:t>悟</a:t>
            </a:r>
            <a:r>
              <a:rPr lang="zh-TW" altLang="en-US" sz="3600" dirty="0" smtClean="0">
                <a:ea typeface="全真細隸書" panose="02010609000101010101" pitchFamily="49" charset="-120"/>
              </a:rPr>
              <a:t>見講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a:bodyPr>
          <a:lstStyle/>
          <a:p>
            <a:r>
              <a:rPr lang="zh-TW" altLang="en-US" sz="4000" dirty="0">
                <a:ea typeface="全真細隸書" panose="02010609000101010101" pitchFamily="49" charset="-120"/>
              </a:rPr>
              <a:t>今天蒙前人慈悲提拔為壇</a:t>
            </a:r>
            <a:r>
              <a:rPr lang="zh-TW" altLang="en-US" sz="4000" dirty="0" smtClean="0">
                <a:ea typeface="全真細隸書" panose="02010609000101010101" pitchFamily="49" charset="-120"/>
              </a:rPr>
              <a:t>主之</a:t>
            </a:r>
            <a:r>
              <a:rPr lang="zh-TW" altLang="en-US" sz="4000" dirty="0">
                <a:ea typeface="全真細隸書" panose="02010609000101010101" pitchFamily="49" charset="-120"/>
              </a:rPr>
              <a:t>職聞聽之下甚為</a:t>
            </a:r>
            <a:r>
              <a:rPr lang="zh-TW" altLang="en-US" sz="4000" dirty="0" smtClean="0">
                <a:ea typeface="全真細隸書" panose="02010609000101010101" pitchFamily="49" charset="-120"/>
              </a:rPr>
              <a:t>惶恐</a:t>
            </a:r>
            <a:r>
              <a:rPr lang="zh-TW" altLang="en-US" sz="4000" dirty="0">
                <a:ea typeface="全真細隸書" panose="02010609000101010101" pitchFamily="49" charset="-120"/>
              </a:rPr>
              <a:t>恐誤天事有愧職責今願在</a:t>
            </a:r>
            <a:br>
              <a:rPr lang="zh-TW" altLang="en-US" sz="4000" dirty="0">
                <a:ea typeface="全真細隸書" panose="02010609000101010101" pitchFamily="49" charset="-120"/>
              </a:rPr>
            </a:br>
            <a:r>
              <a:rPr lang="zh-TW" altLang="en-US" sz="4000" dirty="0">
                <a:ea typeface="全真細隸書" panose="02010609000101010101" pitchFamily="49" charset="-120"/>
              </a:rPr>
              <a:t>皇母蓮前重發心愿尊師重道謹守佛規捨身辦道財法雙施清口茹素改毛病去脾氣三清四正追隨前人</a:t>
            </a:r>
            <a:r>
              <a:rPr lang="zh-TW" altLang="en-US" sz="4000" dirty="0" smtClean="0">
                <a:ea typeface="全真細隸書" panose="02010609000101010101" pitchFamily="49" charset="-120"/>
              </a:rPr>
              <a:t>始終如一</a:t>
            </a:r>
            <a:r>
              <a:rPr lang="zh-TW" altLang="en-US" sz="4000" dirty="0">
                <a:ea typeface="全真細隸書" panose="02010609000101010101" pitchFamily="49" charset="-120"/>
              </a:rPr>
              <a:t>赴湯蹈火萬勞不辭</a:t>
            </a:r>
            <a:endParaRPr lang="en-US" altLang="zh-TW" sz="4000" dirty="0">
              <a:ea typeface="全真細隸書" panose="02010609000101010101" pitchFamily="49" charset="-120"/>
            </a:endParaRPr>
          </a:p>
        </p:txBody>
      </p:sp>
    </p:spTree>
    <p:extLst>
      <p:ext uri="{BB962C8B-B14F-4D97-AF65-F5344CB8AC3E}">
        <p14:creationId xmlns:p14="http://schemas.microsoft.com/office/powerpoint/2010/main" val="1028302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smtClean="0">
                <a:solidFill>
                  <a:srgbClr val="FF0000"/>
                </a:solidFill>
                <a:ea typeface="全真細隸書" panose="02010609000101010101" pitchFamily="49" charset="-120"/>
              </a:rPr>
              <a:t>淺說壇主愿文  </a:t>
            </a:r>
            <a:r>
              <a:rPr lang="zh-TW" altLang="en-US" sz="3600" dirty="0" smtClean="0">
                <a:ea typeface="全真細隸書" panose="02010609000101010101" pitchFamily="49" charset="-120"/>
              </a:rPr>
              <a:t> </a:t>
            </a:r>
            <a:r>
              <a:rPr lang="zh-TW" altLang="en-US" sz="3600" dirty="0" smtClean="0">
                <a:ea typeface="全真細隸書" panose="02010609000101010101" pitchFamily="49" charset="-120"/>
              </a:rPr>
              <a:t>悟</a:t>
            </a:r>
            <a:r>
              <a:rPr lang="zh-TW" altLang="en-US" sz="3600" dirty="0" smtClean="0">
                <a:ea typeface="全真細隸書" panose="02010609000101010101" pitchFamily="49" charset="-120"/>
              </a:rPr>
              <a:t>見講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67494"/>
            <a:ext cx="7920880" cy="4742035"/>
          </a:xfrm>
        </p:spPr>
        <p:txBody>
          <a:bodyPr>
            <a:noAutofit/>
          </a:bodyPr>
          <a:lstStyle/>
          <a:p>
            <a:r>
              <a:rPr lang="zh-TW" altLang="en-US" sz="4000" dirty="0">
                <a:ea typeface="全真細隸書" panose="02010609000101010101" pitchFamily="49" charset="-120"/>
              </a:rPr>
              <a:t>同心同德共駕法船</a:t>
            </a:r>
            <a:r>
              <a:rPr lang="zh-TW" altLang="en-US" sz="4000" dirty="0" smtClean="0">
                <a:ea typeface="全真細隸書" panose="02010609000101010101" pitchFamily="49" charset="-120"/>
              </a:rPr>
              <a:t>負責了</a:t>
            </a:r>
            <a:r>
              <a:rPr lang="zh-TW" altLang="en-US" sz="4000" dirty="0">
                <a:ea typeface="全真細隸書" panose="02010609000101010101" pitchFamily="49" charset="-120"/>
              </a:rPr>
              <a:t>愿千魔萬考永不退志如有虛心假意</a:t>
            </a:r>
            <a:r>
              <a:rPr lang="zh-TW" altLang="en-US" sz="4000" dirty="0" smtClean="0">
                <a:ea typeface="全真細隸書" panose="02010609000101010101" pitchFamily="49" charset="-120"/>
              </a:rPr>
              <a:t>陽奉陰違畏難</a:t>
            </a:r>
            <a:r>
              <a:rPr lang="zh-TW" altLang="en-US" sz="4000" dirty="0">
                <a:ea typeface="全真細隸書" panose="02010609000101010101" pitchFamily="49" charset="-120"/>
              </a:rPr>
              <a:t>退志不照愿實行者願受</a:t>
            </a:r>
            <a:r>
              <a:rPr lang="zh-TW" altLang="en-US" sz="4000" dirty="0">
                <a:ea typeface="全真細隸書" panose="02010609000101010101" pitchFamily="49" charset="-120"/>
              </a:rPr>
              <a:t/>
            </a:r>
            <a:br>
              <a:rPr lang="zh-TW" altLang="en-US" sz="4000" dirty="0">
                <a:ea typeface="全真細隸書" panose="02010609000101010101" pitchFamily="49" charset="-120"/>
              </a:rPr>
            </a:br>
            <a:r>
              <a:rPr lang="zh-TW" altLang="en-US" sz="4000" dirty="0">
                <a:ea typeface="全真細隸書" panose="02010609000101010101" pitchFamily="49" charset="-120"/>
              </a:rPr>
              <a:t>天譴雷誅</a:t>
            </a:r>
            <a:r>
              <a:rPr lang="zh-TW" altLang="en-US" sz="4000" dirty="0">
                <a:ea typeface="全真細隸書" panose="02010609000101010101" pitchFamily="49" charset="-120"/>
              </a:rPr>
              <a:t/>
            </a:r>
            <a:br>
              <a:rPr lang="zh-TW" altLang="en-US" sz="4000" dirty="0">
                <a:ea typeface="全真細隸書" panose="02010609000101010101" pitchFamily="49" charset="-120"/>
              </a:rPr>
            </a:br>
            <a:r>
              <a:rPr lang="zh-TW" altLang="en-US" sz="4000" dirty="0">
                <a:ea typeface="全真細隸書" panose="02010609000101010101" pitchFamily="49" charset="-120"/>
              </a:rPr>
              <a:t>弟子　</a:t>
            </a:r>
            <a:r>
              <a:rPr lang="zh-TW" altLang="en-US" sz="4000" dirty="0" smtClean="0">
                <a:ea typeface="全真細隸書" panose="02010609000101010101" pitchFamily="49" charset="-120"/>
              </a:rPr>
              <a:t> 俯</a:t>
            </a:r>
            <a:r>
              <a:rPr lang="zh-TW" altLang="en-US" sz="4000" dirty="0">
                <a:ea typeface="全真細隸書" panose="02010609000101010101" pitchFamily="49" charset="-120"/>
              </a:rPr>
              <a:t>伏百叩</a:t>
            </a:r>
            <a:r>
              <a:rPr lang="zh-TW" altLang="en-US" sz="4000" dirty="0">
                <a:ea typeface="全真細隸書" panose="02010609000101010101" pitchFamily="49" charset="-120"/>
              </a:rPr>
              <a:t/>
            </a:r>
            <a:br>
              <a:rPr lang="zh-TW" altLang="en-US" sz="4000" dirty="0">
                <a:ea typeface="全真細隸書" panose="02010609000101010101" pitchFamily="49" charset="-120"/>
              </a:rPr>
            </a:br>
            <a:r>
              <a:rPr lang="zh-TW" altLang="en-US" sz="4000" dirty="0" smtClean="0">
                <a:ea typeface="全真細隸書" panose="02010609000101010101" pitchFamily="49" charset="-120"/>
              </a:rPr>
              <a:t>中華民國</a:t>
            </a:r>
            <a:r>
              <a:rPr lang="zh-TW" altLang="en-US" sz="4000" dirty="0">
                <a:ea typeface="全真細隸書" panose="02010609000101010101" pitchFamily="49" charset="-120"/>
              </a:rPr>
              <a:t>　年歲次　　　　</a:t>
            </a:r>
            <a:r>
              <a:rPr lang="zh-TW" altLang="en-US" sz="4000" dirty="0" smtClean="0">
                <a:ea typeface="全真細隸書" panose="02010609000101010101" pitchFamily="49" charset="-120"/>
              </a:rPr>
              <a:t>  月   日立</a:t>
            </a:r>
            <a:r>
              <a:rPr lang="zh-TW" altLang="en-US" sz="4000" dirty="0"/>
              <a:t/>
            </a:r>
            <a:br>
              <a:rPr lang="zh-TW" altLang="en-US" sz="4000" dirty="0"/>
            </a:br>
            <a:endParaRPr lang="en-US" altLang="zh-TW" sz="4000" dirty="0">
              <a:ea typeface="全真細隸書" panose="02010609000101010101" pitchFamily="49" charset="-120"/>
            </a:endParaRPr>
          </a:p>
        </p:txBody>
      </p:sp>
    </p:spTree>
    <p:extLst>
      <p:ext uri="{BB962C8B-B14F-4D97-AF65-F5344CB8AC3E}">
        <p14:creationId xmlns:p14="http://schemas.microsoft.com/office/powerpoint/2010/main" val="3415509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smtClean="0">
                <a:solidFill>
                  <a:srgbClr val="FF0000"/>
                </a:solidFill>
                <a:ea typeface="全真細隸書" panose="02010609000101010101" pitchFamily="49" charset="-120"/>
              </a:rPr>
              <a:t>淺說壇主愿文  </a:t>
            </a:r>
            <a:r>
              <a:rPr lang="zh-TW" altLang="en-US" sz="3600" dirty="0" smtClean="0">
                <a:ea typeface="全真細隸書" panose="02010609000101010101" pitchFamily="49" charset="-120"/>
              </a:rPr>
              <a:t> </a:t>
            </a:r>
            <a:r>
              <a:rPr lang="zh-TW" altLang="en-US" sz="3600" dirty="0" smtClean="0">
                <a:ea typeface="全真細隸書" panose="02010609000101010101" pitchFamily="49" charset="-120"/>
              </a:rPr>
              <a:t>悟</a:t>
            </a:r>
            <a:r>
              <a:rPr lang="zh-TW" altLang="en-US" sz="3600" dirty="0" smtClean="0">
                <a:ea typeface="全真細隸書" panose="02010609000101010101" pitchFamily="49" charset="-120"/>
              </a:rPr>
              <a:t>見講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lnSpcReduction="10000"/>
          </a:bodyPr>
          <a:lstStyle/>
          <a:p>
            <a:pPr marL="36576" indent="0">
              <a:buNone/>
            </a:pPr>
            <a:r>
              <a:rPr lang="zh-TW" altLang="en-US" sz="3600" dirty="0" smtClean="0">
                <a:solidFill>
                  <a:srgbClr val="FFFF00"/>
                </a:solidFill>
                <a:ea typeface="全真細隸書" panose="02010609000101010101" pitchFamily="49" charset="-120"/>
              </a:rPr>
              <a:t>二、老母蓮前表心愿</a:t>
            </a:r>
            <a:endParaRPr lang="en-US" altLang="zh-TW" sz="3600" dirty="0" smtClean="0">
              <a:solidFill>
                <a:srgbClr val="FFFF00"/>
              </a:solidFill>
              <a:ea typeface="全真細隸書" panose="02010609000101010101" pitchFamily="49" charset="-120"/>
            </a:endParaRPr>
          </a:p>
          <a:p>
            <a:r>
              <a:rPr lang="zh-TW" altLang="en-US" sz="3600" dirty="0">
                <a:solidFill>
                  <a:srgbClr val="FFC000"/>
                </a:solidFill>
                <a:ea typeface="全真細隸書" panose="02010609000101010101" pitchFamily="49" charset="-120"/>
              </a:rPr>
              <a:t>壇主愿文說</a:t>
            </a:r>
            <a:r>
              <a:rPr lang="zh-TW" altLang="en-US" sz="3600" dirty="0" smtClean="0">
                <a:solidFill>
                  <a:srgbClr val="FFC000"/>
                </a:solidFill>
                <a:ea typeface="全真細隸書" panose="02010609000101010101" pitchFamily="49" charset="-120"/>
              </a:rPr>
              <a:t>：</a:t>
            </a:r>
            <a:endParaRPr lang="en-US" altLang="zh-TW" sz="3600" dirty="0" smtClean="0">
              <a:solidFill>
                <a:srgbClr val="FFC000"/>
              </a:solidFill>
              <a:ea typeface="全真細隸書" panose="02010609000101010101" pitchFamily="49" charset="-120"/>
            </a:endParaRPr>
          </a:p>
          <a:p>
            <a:r>
              <a:rPr lang="zh-TW" altLang="en-US" sz="3600" dirty="0">
                <a:ea typeface="全真細隸書" panose="02010609000101010101" pitchFamily="49" charset="-120"/>
              </a:rPr>
              <a:t>弟子　　誠惶誠恐虔心跪在</a:t>
            </a:r>
            <a:br>
              <a:rPr lang="zh-TW" altLang="en-US" sz="3600" dirty="0">
                <a:ea typeface="全真細隸書" panose="02010609000101010101" pitchFamily="49" charset="-120"/>
              </a:rPr>
            </a:br>
            <a:r>
              <a:rPr lang="zh-TW" altLang="en-US" sz="3600" dirty="0">
                <a:ea typeface="全真細隸書" panose="02010609000101010101" pitchFamily="49" charset="-120"/>
              </a:rPr>
              <a:t>明明上帝蓮下為表明心愿</a:t>
            </a:r>
            <a:r>
              <a:rPr lang="zh-TW" altLang="en-US" sz="3600" dirty="0" smtClean="0">
                <a:ea typeface="全真細隸書" panose="02010609000101010101" pitchFamily="49" charset="-120"/>
              </a:rPr>
              <a:t>事</a:t>
            </a:r>
            <a:endParaRPr lang="en-US" altLang="zh-TW" sz="3600" dirty="0" smtClean="0">
              <a:ea typeface="全真細隸書" panose="02010609000101010101" pitchFamily="49" charset="-120"/>
            </a:endParaRPr>
          </a:p>
          <a:p>
            <a:r>
              <a:rPr lang="zh-TW" altLang="en-US" sz="3600" dirty="0">
                <a:solidFill>
                  <a:srgbClr val="FFC000"/>
                </a:solidFill>
                <a:ea typeface="全真細隸書" panose="02010609000101010101" pitchFamily="49" charset="-120"/>
              </a:rPr>
              <a:t>愿是原</a:t>
            </a:r>
            <a:r>
              <a:rPr lang="zh-TW" altLang="en-US" sz="3600" dirty="0" smtClean="0">
                <a:solidFill>
                  <a:srgbClr val="FFC000"/>
                </a:solidFill>
                <a:ea typeface="全真細隸書" panose="02010609000101010101" pitchFamily="49" charset="-120"/>
              </a:rPr>
              <a:t>心，</a:t>
            </a:r>
            <a:r>
              <a:rPr lang="zh-TW" altLang="en-US" sz="3600" dirty="0" smtClean="0">
                <a:ea typeface="全真細隸書" panose="02010609000101010101" pitchFamily="49" charset="-120"/>
              </a:rPr>
              <a:t>壇主都是累世有修，都是理天的大佛來轉世，下世之前都在老母蓮前發過大愿，降世要開設佛堂，今天求道了，明理了，所以知道發愿。</a:t>
            </a:r>
            <a:endParaRPr lang="en-US" altLang="zh-TW" sz="3200" dirty="0">
              <a:ea typeface="全真細隸書" panose="02010609000101010101" pitchFamily="49" charset="-120"/>
            </a:endParaRPr>
          </a:p>
        </p:txBody>
      </p:sp>
    </p:spTree>
    <p:extLst>
      <p:ext uri="{BB962C8B-B14F-4D97-AF65-F5344CB8AC3E}">
        <p14:creationId xmlns:p14="http://schemas.microsoft.com/office/powerpoint/2010/main" val="4118169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smtClean="0">
                <a:solidFill>
                  <a:srgbClr val="FF0000"/>
                </a:solidFill>
                <a:ea typeface="全真細隸書" panose="02010609000101010101" pitchFamily="49" charset="-120"/>
              </a:rPr>
              <a:t>淺說壇主愿文  </a:t>
            </a:r>
            <a:r>
              <a:rPr lang="zh-TW" altLang="en-US" sz="3600" dirty="0" smtClean="0">
                <a:ea typeface="全真細隸書" panose="02010609000101010101" pitchFamily="49" charset="-120"/>
              </a:rPr>
              <a:t> </a:t>
            </a:r>
            <a:r>
              <a:rPr lang="zh-TW" altLang="en-US" sz="3600" dirty="0" smtClean="0">
                <a:ea typeface="全真細隸書" panose="02010609000101010101" pitchFamily="49" charset="-120"/>
              </a:rPr>
              <a:t>悟</a:t>
            </a:r>
            <a:r>
              <a:rPr lang="zh-TW" altLang="en-US" sz="3600" dirty="0" smtClean="0">
                <a:ea typeface="全真細隸書" panose="02010609000101010101" pitchFamily="49" charset="-120"/>
              </a:rPr>
              <a:t>見講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lnSpcReduction="10000"/>
          </a:bodyPr>
          <a:lstStyle/>
          <a:p>
            <a:pPr marL="36576" indent="0">
              <a:buNone/>
            </a:pPr>
            <a:r>
              <a:rPr lang="zh-TW" altLang="en-US" sz="3600" dirty="0" smtClean="0">
                <a:solidFill>
                  <a:srgbClr val="FFFF00"/>
                </a:solidFill>
                <a:ea typeface="全真細隸書" panose="02010609000101010101" pitchFamily="49" charset="-120"/>
              </a:rPr>
              <a:t>三、為了報恩立此愿</a:t>
            </a:r>
            <a:endParaRPr lang="en-US" altLang="zh-TW" sz="3600" dirty="0" smtClean="0">
              <a:solidFill>
                <a:srgbClr val="FFFF00"/>
              </a:solidFill>
              <a:ea typeface="全真細隸書" panose="02010609000101010101" pitchFamily="49" charset="-120"/>
            </a:endParaRPr>
          </a:p>
          <a:p>
            <a:r>
              <a:rPr lang="zh-TW" altLang="en-US" sz="3600" dirty="0" smtClean="0">
                <a:solidFill>
                  <a:srgbClr val="FFC000"/>
                </a:solidFill>
                <a:ea typeface="全真細隸書" panose="02010609000101010101" pitchFamily="49" charset="-120"/>
              </a:rPr>
              <a:t>壇主愿</a:t>
            </a:r>
            <a:r>
              <a:rPr lang="zh-TW" altLang="en-US" sz="3600" dirty="0">
                <a:solidFill>
                  <a:srgbClr val="FFC000"/>
                </a:solidFill>
                <a:ea typeface="全真細隸書" panose="02010609000101010101" pitchFamily="49" charset="-120"/>
              </a:rPr>
              <a:t>文上</a:t>
            </a:r>
            <a:r>
              <a:rPr lang="zh-TW" altLang="en-US" sz="3600" dirty="0" smtClean="0">
                <a:solidFill>
                  <a:srgbClr val="FFC000"/>
                </a:solidFill>
                <a:ea typeface="全真細隸書" panose="02010609000101010101" pitchFamily="49" charset="-120"/>
              </a:rPr>
              <a:t>說：</a:t>
            </a:r>
            <a:endParaRPr lang="en-US" altLang="zh-TW" sz="3600" dirty="0" smtClean="0">
              <a:solidFill>
                <a:srgbClr val="FFC000"/>
              </a:solidFill>
              <a:ea typeface="全真細隸書" panose="02010609000101010101" pitchFamily="49" charset="-120"/>
            </a:endParaRPr>
          </a:p>
          <a:p>
            <a:r>
              <a:rPr lang="zh-TW" altLang="en-US" sz="3600" dirty="0">
                <a:ea typeface="全真細隸書" panose="02010609000101010101" pitchFamily="49" charset="-120"/>
              </a:rPr>
              <a:t>竊</a:t>
            </a:r>
            <a:r>
              <a:rPr lang="zh-TW" altLang="en-US" sz="3600" dirty="0" smtClean="0">
                <a:ea typeface="全真細隸書" panose="02010609000101010101" pitchFamily="49" charset="-120"/>
              </a:rPr>
              <a:t>以弟子    自</a:t>
            </a:r>
            <a:r>
              <a:rPr lang="zh-TW" altLang="en-US" sz="3600" dirty="0">
                <a:ea typeface="全真細隸書" panose="02010609000101010101" pitchFamily="49" charset="-120"/>
              </a:rPr>
              <a:t>得道以來深蒙</a:t>
            </a:r>
            <a:br>
              <a:rPr lang="zh-TW" altLang="en-US" sz="3600" dirty="0">
                <a:ea typeface="全真細隸書" panose="02010609000101010101" pitchFamily="49" charset="-120"/>
              </a:rPr>
            </a:br>
            <a:r>
              <a:rPr lang="zh-TW" altLang="en-US" sz="3600" dirty="0">
                <a:ea typeface="全真細隸書" panose="02010609000101010101" pitchFamily="49" charset="-120"/>
              </a:rPr>
              <a:t>皇母慈憫</a:t>
            </a:r>
            <a:br>
              <a:rPr lang="zh-TW" altLang="en-US" sz="3600" dirty="0">
                <a:ea typeface="全真細隸書" panose="02010609000101010101" pitchFamily="49" charset="-120"/>
              </a:rPr>
            </a:br>
            <a:r>
              <a:rPr lang="zh-TW" altLang="en-US" sz="3600" dirty="0">
                <a:ea typeface="全真細隸書" panose="02010609000101010101" pitchFamily="49" charset="-120"/>
              </a:rPr>
              <a:t>祖師浩德</a:t>
            </a:r>
            <a:br>
              <a:rPr lang="zh-TW" altLang="en-US" sz="3600" dirty="0">
                <a:ea typeface="全真細隸書" panose="02010609000101010101" pitchFamily="49" charset="-120"/>
              </a:rPr>
            </a:br>
            <a:r>
              <a:rPr lang="zh-TW" altLang="en-US" sz="3600" dirty="0">
                <a:ea typeface="全真細隸書" panose="02010609000101010101" pitchFamily="49" charset="-120"/>
              </a:rPr>
              <a:t>師尊師母大德無邊前人點傳師慈悲成全始知天道寶貴玄祖沾恩此恩此德難報</a:t>
            </a:r>
            <a:r>
              <a:rPr lang="zh-TW" altLang="en-US" sz="3600" dirty="0" smtClean="0">
                <a:ea typeface="全真細隸書" panose="02010609000101010101" pitchFamily="49" charset="-120"/>
              </a:rPr>
              <a:t>萬一</a:t>
            </a:r>
            <a:endParaRPr lang="en-US" altLang="zh-TW" sz="3600" dirty="0" smtClean="0">
              <a:ea typeface="全真細隸書" panose="02010609000101010101" pitchFamily="49" charset="-120"/>
            </a:endParaRPr>
          </a:p>
          <a:p>
            <a:r>
              <a:rPr lang="zh-TW" altLang="en-US" sz="3600" dirty="0">
                <a:solidFill>
                  <a:srgbClr val="FFC000"/>
                </a:solidFill>
                <a:ea typeface="全真細隸書" panose="02010609000101010101" pitchFamily="49" charset="-120"/>
              </a:rPr>
              <a:t>我們要知恩報恩</a:t>
            </a:r>
            <a:r>
              <a:rPr lang="zh-TW" altLang="en-US" sz="3600" dirty="0" smtClean="0">
                <a:solidFill>
                  <a:srgbClr val="FFC000"/>
                </a:solidFill>
                <a:ea typeface="全真細隸書" panose="02010609000101010101" pitchFamily="49" charset="-120"/>
              </a:rPr>
              <a:t>：</a:t>
            </a:r>
            <a:r>
              <a:rPr lang="zh-TW" altLang="en-US" sz="3600" dirty="0" smtClean="0">
                <a:ea typeface="全真細隸書" panose="02010609000101010101" pitchFamily="49" charset="-120"/>
              </a:rPr>
              <a:t>有能力，有場地，就要設立佛堂，報答天恩師德。</a:t>
            </a:r>
            <a:endParaRPr lang="en-US" altLang="zh-TW" sz="3600" dirty="0" smtClean="0">
              <a:ea typeface="全真細隸書" panose="02010609000101010101" pitchFamily="49" charset="-120"/>
            </a:endParaRPr>
          </a:p>
          <a:p>
            <a:endParaRPr lang="en-US" altLang="zh-TW" sz="3600" dirty="0" smtClean="0">
              <a:ea typeface="全真細隸書" panose="02010609000101010101" pitchFamily="49" charset="-120"/>
            </a:endParaRPr>
          </a:p>
          <a:p>
            <a:endParaRPr lang="en-US" altLang="zh-TW" sz="3200" dirty="0">
              <a:ea typeface="全真細隸書" panose="02010609000101010101" pitchFamily="49" charset="-120"/>
            </a:endParaRPr>
          </a:p>
        </p:txBody>
      </p:sp>
    </p:spTree>
    <p:extLst>
      <p:ext uri="{BB962C8B-B14F-4D97-AF65-F5344CB8AC3E}">
        <p14:creationId xmlns:p14="http://schemas.microsoft.com/office/powerpoint/2010/main" val="2246338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smtClean="0">
                <a:solidFill>
                  <a:srgbClr val="FF0000"/>
                </a:solidFill>
                <a:ea typeface="全真細隸書" panose="02010609000101010101" pitchFamily="49" charset="-120"/>
              </a:rPr>
              <a:t>淺說壇主愿文  </a:t>
            </a:r>
            <a:r>
              <a:rPr lang="zh-TW" altLang="en-US" sz="3600" dirty="0" smtClean="0">
                <a:ea typeface="全真細隸書" panose="02010609000101010101" pitchFamily="49" charset="-120"/>
              </a:rPr>
              <a:t> </a:t>
            </a:r>
            <a:r>
              <a:rPr lang="zh-TW" altLang="en-US" sz="3600" dirty="0" smtClean="0">
                <a:ea typeface="全真細隸書" panose="02010609000101010101" pitchFamily="49" charset="-120"/>
              </a:rPr>
              <a:t>悟</a:t>
            </a:r>
            <a:r>
              <a:rPr lang="zh-TW" altLang="en-US" sz="3600" dirty="0" smtClean="0">
                <a:ea typeface="全真細隸書" panose="02010609000101010101" pitchFamily="49" charset="-120"/>
              </a:rPr>
              <a:t>見講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a:bodyPr>
          <a:lstStyle/>
          <a:p>
            <a:pPr marL="36576" indent="0">
              <a:buNone/>
            </a:pPr>
            <a:r>
              <a:rPr lang="zh-TW" altLang="en-US" sz="3600" dirty="0">
                <a:solidFill>
                  <a:srgbClr val="FFFF00"/>
                </a:solidFill>
                <a:ea typeface="全真細隸書" panose="02010609000101010101" pitchFamily="49" charset="-120"/>
              </a:rPr>
              <a:t>四、前人</a:t>
            </a:r>
            <a:r>
              <a:rPr lang="zh-TW" altLang="en-US" sz="3600" dirty="0" smtClean="0">
                <a:solidFill>
                  <a:srgbClr val="FFFF00"/>
                </a:solidFill>
                <a:ea typeface="全真細隸書" panose="02010609000101010101" pitchFamily="49" charset="-120"/>
              </a:rPr>
              <a:t>慈悲來提拔</a:t>
            </a:r>
            <a:endParaRPr lang="en-US" altLang="zh-TW" sz="3600" dirty="0" smtClean="0">
              <a:solidFill>
                <a:srgbClr val="FFFF00"/>
              </a:solidFill>
              <a:ea typeface="全真細隸書" panose="02010609000101010101" pitchFamily="49" charset="-120"/>
            </a:endParaRPr>
          </a:p>
          <a:p>
            <a:r>
              <a:rPr lang="zh-TW" altLang="en-US" sz="3600" dirty="0">
                <a:solidFill>
                  <a:srgbClr val="FFC000"/>
                </a:solidFill>
                <a:ea typeface="全真細隸書" panose="02010609000101010101" pitchFamily="49" charset="-120"/>
              </a:rPr>
              <a:t>壇主愿文上</a:t>
            </a:r>
            <a:r>
              <a:rPr lang="zh-TW" altLang="en-US" sz="3600" dirty="0" smtClean="0">
                <a:solidFill>
                  <a:srgbClr val="FFC000"/>
                </a:solidFill>
                <a:ea typeface="全真細隸書" panose="02010609000101010101" pitchFamily="49" charset="-120"/>
              </a:rPr>
              <a:t>說：</a:t>
            </a:r>
            <a:endParaRPr lang="en-US" altLang="zh-TW" sz="3600" dirty="0" smtClean="0">
              <a:solidFill>
                <a:srgbClr val="FFC000"/>
              </a:solidFill>
              <a:ea typeface="全真細隸書" panose="02010609000101010101" pitchFamily="49" charset="-120"/>
            </a:endParaRPr>
          </a:p>
          <a:p>
            <a:r>
              <a:rPr lang="zh-TW" altLang="en-US" sz="3600" dirty="0">
                <a:ea typeface="全真細隸書" panose="02010609000101010101" pitchFamily="49" charset="-120"/>
              </a:rPr>
              <a:t>今天蒙前人</a:t>
            </a:r>
            <a:r>
              <a:rPr lang="zh-TW" altLang="en-US" sz="3600" dirty="0" smtClean="0">
                <a:ea typeface="全真細隸書" panose="02010609000101010101" pitchFamily="49" charset="-120"/>
              </a:rPr>
              <a:t>慈悲，提拔</a:t>
            </a:r>
            <a:r>
              <a:rPr lang="zh-TW" altLang="en-US" sz="3600" dirty="0">
                <a:ea typeface="全真細隸書" panose="02010609000101010101" pitchFamily="49" charset="-120"/>
              </a:rPr>
              <a:t>為壇主之</a:t>
            </a:r>
            <a:r>
              <a:rPr lang="zh-TW" altLang="en-US" sz="3600" dirty="0" smtClean="0">
                <a:ea typeface="全真細隸書" panose="02010609000101010101" pitchFamily="49" charset="-120"/>
              </a:rPr>
              <a:t>職，聞</a:t>
            </a:r>
            <a:r>
              <a:rPr lang="zh-TW" altLang="en-US" sz="3600" dirty="0">
                <a:ea typeface="全真細隸書" panose="02010609000101010101" pitchFamily="49" charset="-120"/>
              </a:rPr>
              <a:t>聽</a:t>
            </a:r>
            <a:r>
              <a:rPr lang="zh-TW" altLang="en-US" sz="3600" dirty="0" smtClean="0">
                <a:ea typeface="全真細隸書" panose="02010609000101010101" pitchFamily="49" charset="-120"/>
              </a:rPr>
              <a:t>之下，甚</a:t>
            </a:r>
            <a:r>
              <a:rPr lang="zh-TW" altLang="en-US" sz="3600" dirty="0">
                <a:ea typeface="全真細隸書" panose="02010609000101010101" pitchFamily="49" charset="-120"/>
              </a:rPr>
              <a:t>為</a:t>
            </a:r>
            <a:r>
              <a:rPr lang="zh-TW" altLang="en-US" sz="3600" dirty="0" smtClean="0">
                <a:ea typeface="全真細隸書" panose="02010609000101010101" pitchFamily="49" charset="-120"/>
              </a:rPr>
              <a:t>惶恐，恐</a:t>
            </a:r>
            <a:r>
              <a:rPr lang="zh-TW" altLang="en-US" sz="3600" dirty="0">
                <a:ea typeface="全真細隸書" panose="02010609000101010101" pitchFamily="49" charset="-120"/>
              </a:rPr>
              <a:t>誤天</a:t>
            </a:r>
            <a:r>
              <a:rPr lang="zh-TW" altLang="en-US" sz="3600" dirty="0" smtClean="0">
                <a:ea typeface="全真細隸書" panose="02010609000101010101" pitchFamily="49" charset="-120"/>
              </a:rPr>
              <a:t>事，有</a:t>
            </a:r>
            <a:r>
              <a:rPr lang="zh-TW" altLang="en-US" sz="3600" dirty="0">
                <a:ea typeface="全真細隸書" panose="02010609000101010101" pitchFamily="49" charset="-120"/>
              </a:rPr>
              <a:t>愧</a:t>
            </a:r>
            <a:r>
              <a:rPr lang="zh-TW" altLang="en-US" sz="3600" dirty="0" smtClean="0">
                <a:ea typeface="全真細隸書" panose="02010609000101010101" pitchFamily="49" charset="-120"/>
              </a:rPr>
              <a:t>職責。</a:t>
            </a:r>
            <a:endParaRPr lang="en-US" altLang="zh-TW" sz="3600" dirty="0" smtClean="0">
              <a:ea typeface="全真細隸書" panose="02010609000101010101" pitchFamily="49" charset="-120"/>
            </a:endParaRPr>
          </a:p>
          <a:p>
            <a:r>
              <a:rPr lang="zh-TW" altLang="en-US" sz="3600" dirty="0">
                <a:solidFill>
                  <a:srgbClr val="FFC000"/>
                </a:solidFill>
                <a:ea typeface="全真細隸書" panose="02010609000101010101" pitchFamily="49" charset="-120"/>
              </a:rPr>
              <a:t>要感謝前人慈悲</a:t>
            </a:r>
            <a:r>
              <a:rPr lang="zh-TW" altLang="en-US" sz="3600" dirty="0" smtClean="0">
                <a:solidFill>
                  <a:srgbClr val="FFC000"/>
                </a:solidFill>
                <a:ea typeface="全真細隸書" panose="02010609000101010101" pitchFamily="49" charset="-120"/>
              </a:rPr>
              <a:t>提拔</a:t>
            </a:r>
            <a:r>
              <a:rPr lang="zh-TW" altLang="en-US" sz="3600" dirty="0" smtClean="0">
                <a:ea typeface="全真細隸書" panose="02010609000101010101" pitchFamily="49" charset="-120"/>
              </a:rPr>
              <a:t>，追隨前人，努力修辦，報恩了愿。</a:t>
            </a:r>
            <a:endParaRPr lang="en-US" altLang="zh-TW" sz="3600" dirty="0" smtClean="0">
              <a:ea typeface="全真細隸書" panose="02010609000101010101" pitchFamily="49" charset="-120"/>
            </a:endParaRPr>
          </a:p>
          <a:p>
            <a:r>
              <a:rPr lang="zh-TW" altLang="en-US" sz="3600" dirty="0">
                <a:solidFill>
                  <a:srgbClr val="FFC000"/>
                </a:solidFill>
                <a:ea typeface="全真細隸書" panose="02010609000101010101" pitchFamily="49" charset="-120"/>
              </a:rPr>
              <a:t>要</a:t>
            </a:r>
            <a:r>
              <a:rPr lang="zh-TW" altLang="en-US" sz="3600" dirty="0" smtClean="0">
                <a:solidFill>
                  <a:srgbClr val="FFC000"/>
                </a:solidFill>
                <a:ea typeface="全真細隸書" panose="02010609000101010101" pitchFamily="49" charset="-120"/>
              </a:rPr>
              <a:t>戰戰兢兢，</a:t>
            </a:r>
            <a:r>
              <a:rPr lang="zh-TW" altLang="en-US" sz="3600" dirty="0" smtClean="0">
                <a:ea typeface="全真細隸書" panose="02010609000101010101" pitchFamily="49" charset="-120"/>
              </a:rPr>
              <a:t>盡到職責，不要耽誤天事，天事就是渡眾生。</a:t>
            </a:r>
            <a:endParaRPr lang="en-US" altLang="zh-TW" sz="3600" dirty="0" smtClean="0">
              <a:ea typeface="全真細隸書" panose="02010609000101010101" pitchFamily="49" charset="-120"/>
            </a:endParaRPr>
          </a:p>
          <a:p>
            <a:endParaRPr lang="en-US" altLang="zh-TW" sz="3600" dirty="0" smtClean="0">
              <a:ea typeface="全真細隸書" panose="02010609000101010101" pitchFamily="49" charset="-120"/>
            </a:endParaRPr>
          </a:p>
          <a:p>
            <a:endParaRPr lang="en-US" altLang="zh-TW" sz="3200" dirty="0">
              <a:ea typeface="全真細隸書" panose="02010609000101010101" pitchFamily="49" charset="-120"/>
            </a:endParaRPr>
          </a:p>
        </p:txBody>
      </p:sp>
    </p:spTree>
    <p:extLst>
      <p:ext uri="{BB962C8B-B14F-4D97-AF65-F5344CB8AC3E}">
        <p14:creationId xmlns:p14="http://schemas.microsoft.com/office/powerpoint/2010/main" val="1359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smtClean="0">
                <a:solidFill>
                  <a:srgbClr val="FF0000"/>
                </a:solidFill>
                <a:ea typeface="全真細隸書" panose="02010609000101010101" pitchFamily="49" charset="-120"/>
              </a:rPr>
              <a:t>淺說壇主愿文  </a:t>
            </a:r>
            <a:r>
              <a:rPr lang="zh-TW" altLang="en-US" sz="3600" dirty="0" smtClean="0">
                <a:ea typeface="全真細隸書" panose="02010609000101010101" pitchFamily="49" charset="-120"/>
              </a:rPr>
              <a:t> </a:t>
            </a:r>
            <a:r>
              <a:rPr lang="zh-TW" altLang="en-US" sz="3600" dirty="0" smtClean="0">
                <a:ea typeface="全真細隸書" panose="02010609000101010101" pitchFamily="49" charset="-120"/>
              </a:rPr>
              <a:t>悟</a:t>
            </a:r>
            <a:r>
              <a:rPr lang="zh-TW" altLang="en-US" sz="3600" dirty="0" smtClean="0">
                <a:ea typeface="全真細隸書" panose="02010609000101010101" pitchFamily="49" charset="-120"/>
              </a:rPr>
              <a:t>見講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a:bodyPr>
          <a:lstStyle/>
          <a:p>
            <a:pPr marL="36576" indent="0">
              <a:buNone/>
            </a:pPr>
            <a:r>
              <a:rPr lang="zh-TW" altLang="en-US" sz="3600" dirty="0" smtClean="0">
                <a:solidFill>
                  <a:srgbClr val="FFFF00"/>
                </a:solidFill>
                <a:ea typeface="全真細隸書" panose="02010609000101010101" pitchFamily="49" charset="-120"/>
              </a:rPr>
              <a:t>五、立愿是重發心愿</a:t>
            </a:r>
            <a:endParaRPr lang="en-US" altLang="zh-TW" sz="3600" dirty="0" smtClean="0">
              <a:solidFill>
                <a:srgbClr val="FFFF00"/>
              </a:solidFill>
              <a:ea typeface="全真細隸書" panose="02010609000101010101" pitchFamily="49" charset="-120"/>
            </a:endParaRPr>
          </a:p>
          <a:p>
            <a:r>
              <a:rPr lang="zh-TW" altLang="en-US" sz="3600" dirty="0" smtClean="0">
                <a:solidFill>
                  <a:srgbClr val="FFC000"/>
                </a:solidFill>
                <a:ea typeface="全真細隸書" panose="02010609000101010101" pitchFamily="49" charset="-120"/>
              </a:rPr>
              <a:t>壇主愿文上說：</a:t>
            </a:r>
            <a:endParaRPr lang="en-US" altLang="zh-TW" sz="3600" dirty="0" smtClean="0">
              <a:solidFill>
                <a:srgbClr val="FFC000"/>
              </a:solidFill>
              <a:ea typeface="全真細隸書" panose="02010609000101010101" pitchFamily="49" charset="-120"/>
            </a:endParaRPr>
          </a:p>
          <a:p>
            <a:r>
              <a:rPr lang="zh-TW" altLang="en-US" sz="3600" dirty="0" smtClean="0">
                <a:ea typeface="全真細隸書" panose="02010609000101010101" pitchFamily="49" charset="-120"/>
              </a:rPr>
              <a:t>今</a:t>
            </a:r>
            <a:r>
              <a:rPr lang="zh-TW" altLang="en-US" sz="3600" dirty="0">
                <a:ea typeface="全真細隸書" panose="02010609000101010101" pitchFamily="49" charset="-120"/>
              </a:rPr>
              <a:t>願在</a:t>
            </a:r>
            <a:br>
              <a:rPr lang="zh-TW" altLang="en-US" sz="3600" dirty="0">
                <a:ea typeface="全真細隸書" panose="02010609000101010101" pitchFamily="49" charset="-120"/>
              </a:rPr>
            </a:br>
            <a:r>
              <a:rPr lang="zh-TW" altLang="en-US" sz="3600" dirty="0">
                <a:ea typeface="全真細隸書" panose="02010609000101010101" pitchFamily="49" charset="-120"/>
              </a:rPr>
              <a:t>皇母蓮前重發心</a:t>
            </a:r>
            <a:r>
              <a:rPr lang="zh-TW" altLang="en-US" sz="3600" dirty="0" smtClean="0">
                <a:ea typeface="全真細隸書" panose="02010609000101010101" pitchFamily="49" charset="-120"/>
              </a:rPr>
              <a:t>愿</a:t>
            </a:r>
            <a:endParaRPr lang="en-US" altLang="zh-TW" sz="3600" dirty="0" smtClean="0">
              <a:ea typeface="全真細隸書" panose="02010609000101010101" pitchFamily="49" charset="-120"/>
            </a:endParaRPr>
          </a:p>
          <a:p>
            <a:r>
              <a:rPr lang="zh-TW" altLang="en-US" sz="3600" dirty="0">
                <a:solidFill>
                  <a:srgbClr val="FFC000"/>
                </a:solidFill>
                <a:ea typeface="全真細隸書" panose="02010609000101010101" pitchFamily="49" charset="-120"/>
              </a:rPr>
              <a:t>壇主今天能立愿</a:t>
            </a:r>
            <a:r>
              <a:rPr lang="zh-TW" altLang="en-US" sz="3600" dirty="0">
                <a:ea typeface="全真細隸書" panose="02010609000101010101" pitchFamily="49" charset="-120"/>
              </a:rPr>
              <a:t>，都是過去在理天老母那裡，發下大愿，來到世間要開佛堂，渡化眾生，所以今天能開佛堂</a:t>
            </a:r>
            <a:r>
              <a:rPr lang="zh-TW" altLang="en-US" sz="3600" dirty="0" smtClean="0">
                <a:ea typeface="全真細隸書" panose="02010609000101010101" pitchFamily="49" charset="-120"/>
              </a:rPr>
              <a:t>，今天之立</a:t>
            </a:r>
            <a:r>
              <a:rPr lang="zh-TW" altLang="en-US" sz="3600" dirty="0">
                <a:ea typeface="全真細隸書" panose="02010609000101010101" pitchFamily="49" charset="-120"/>
              </a:rPr>
              <a:t>愿是重發心愿而已。</a:t>
            </a:r>
            <a:endParaRPr lang="en-US" altLang="zh-TW" sz="3600" dirty="0">
              <a:ea typeface="全真細隸書" panose="02010609000101010101" pitchFamily="49" charset="-120"/>
            </a:endParaRPr>
          </a:p>
          <a:p>
            <a:endParaRPr lang="en-US" altLang="zh-TW" sz="3600" dirty="0" smtClean="0">
              <a:ea typeface="全真細隸書" panose="02010609000101010101" pitchFamily="49" charset="-120"/>
            </a:endParaRPr>
          </a:p>
        </p:txBody>
      </p:sp>
    </p:spTree>
    <p:extLst>
      <p:ext uri="{BB962C8B-B14F-4D97-AF65-F5344CB8AC3E}">
        <p14:creationId xmlns:p14="http://schemas.microsoft.com/office/powerpoint/2010/main" val="741670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smtClean="0">
                <a:solidFill>
                  <a:srgbClr val="FF0000"/>
                </a:solidFill>
                <a:ea typeface="全真細隸書" panose="02010609000101010101" pitchFamily="49" charset="-120"/>
              </a:rPr>
              <a:t>淺說壇主愿文  </a:t>
            </a:r>
            <a:r>
              <a:rPr lang="zh-TW" altLang="en-US" sz="3600" dirty="0" smtClean="0">
                <a:ea typeface="全真細隸書" panose="02010609000101010101" pitchFamily="49" charset="-120"/>
              </a:rPr>
              <a:t> </a:t>
            </a:r>
            <a:r>
              <a:rPr lang="zh-TW" altLang="en-US" sz="3600" dirty="0" smtClean="0">
                <a:ea typeface="全真細隸書" panose="02010609000101010101" pitchFamily="49" charset="-120"/>
              </a:rPr>
              <a:t>悟</a:t>
            </a:r>
            <a:r>
              <a:rPr lang="zh-TW" altLang="en-US" sz="3600" dirty="0" smtClean="0">
                <a:ea typeface="全真細隸書" panose="02010609000101010101" pitchFamily="49" charset="-120"/>
              </a:rPr>
              <a:t>見講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a:bodyPr>
          <a:lstStyle/>
          <a:p>
            <a:pPr marL="36576" indent="0">
              <a:buNone/>
            </a:pPr>
            <a:r>
              <a:rPr lang="zh-TW" altLang="en-US" sz="3600" dirty="0" smtClean="0">
                <a:solidFill>
                  <a:srgbClr val="FFFF00"/>
                </a:solidFill>
                <a:ea typeface="全真細隸書" panose="02010609000101010101" pitchFamily="49" charset="-120"/>
              </a:rPr>
              <a:t>六、壇主的職責</a:t>
            </a:r>
            <a:endParaRPr lang="en-US" altLang="zh-TW" sz="3600" dirty="0" smtClean="0">
              <a:solidFill>
                <a:srgbClr val="FFFF00"/>
              </a:solidFill>
              <a:ea typeface="全真細隸書" panose="02010609000101010101" pitchFamily="49" charset="-120"/>
            </a:endParaRPr>
          </a:p>
          <a:p>
            <a:r>
              <a:rPr lang="zh-TW" altLang="en-US" sz="3600" dirty="0" smtClean="0">
                <a:solidFill>
                  <a:srgbClr val="FFC000"/>
                </a:solidFill>
                <a:ea typeface="全真細隸書" panose="02010609000101010101" pitchFamily="49" charset="-120"/>
              </a:rPr>
              <a:t>壇主愿文上說：</a:t>
            </a:r>
            <a:r>
              <a:rPr lang="zh-TW" altLang="en-US" sz="3600" dirty="0" smtClean="0">
                <a:ea typeface="全真細隸書" panose="02010609000101010101" pitchFamily="49" charset="-120"/>
              </a:rPr>
              <a:t>尊師重道，謹守</a:t>
            </a:r>
            <a:r>
              <a:rPr lang="zh-TW" altLang="en-US" sz="3600" dirty="0">
                <a:ea typeface="全真細隸書" panose="02010609000101010101" pitchFamily="49" charset="-120"/>
              </a:rPr>
              <a:t>佛</a:t>
            </a:r>
            <a:r>
              <a:rPr lang="zh-TW" altLang="en-US" sz="3600" dirty="0" smtClean="0">
                <a:ea typeface="全真細隸書" panose="02010609000101010101" pitchFamily="49" charset="-120"/>
              </a:rPr>
              <a:t>規，捨身</a:t>
            </a:r>
            <a:r>
              <a:rPr lang="zh-TW" altLang="en-US" sz="3600" dirty="0">
                <a:ea typeface="全真細隸書" panose="02010609000101010101" pitchFamily="49" charset="-120"/>
              </a:rPr>
              <a:t>辦</a:t>
            </a:r>
            <a:r>
              <a:rPr lang="zh-TW" altLang="en-US" sz="3600" dirty="0" smtClean="0">
                <a:ea typeface="全真細隸書" panose="02010609000101010101" pitchFamily="49" charset="-120"/>
              </a:rPr>
              <a:t>道，財</a:t>
            </a:r>
            <a:r>
              <a:rPr lang="zh-TW" altLang="en-US" sz="3600" dirty="0">
                <a:ea typeface="全真細隸書" panose="02010609000101010101" pitchFamily="49" charset="-120"/>
              </a:rPr>
              <a:t>法雙</a:t>
            </a:r>
            <a:r>
              <a:rPr lang="zh-TW" altLang="en-US" sz="3600" dirty="0" smtClean="0">
                <a:ea typeface="全真細隸書" panose="02010609000101010101" pitchFamily="49" charset="-120"/>
              </a:rPr>
              <a:t>施。</a:t>
            </a:r>
            <a:endParaRPr lang="en-US" altLang="zh-TW" sz="3600" dirty="0" smtClean="0">
              <a:ea typeface="全真細隸書" panose="02010609000101010101" pitchFamily="49" charset="-120"/>
            </a:endParaRPr>
          </a:p>
          <a:p>
            <a:r>
              <a:rPr lang="zh-TW" altLang="en-US" sz="3600" dirty="0">
                <a:solidFill>
                  <a:srgbClr val="FFC000"/>
                </a:solidFill>
                <a:ea typeface="全真細隸書" panose="02010609000101010101" pitchFamily="49" charset="-120"/>
              </a:rPr>
              <a:t>身為壇主要</a:t>
            </a:r>
            <a:r>
              <a:rPr lang="zh-TW" altLang="en-US" sz="3600" dirty="0" smtClean="0">
                <a:solidFill>
                  <a:srgbClr val="FFC000"/>
                </a:solidFill>
                <a:ea typeface="全真細隸書" panose="02010609000101010101" pitchFamily="49" charset="-120"/>
              </a:rPr>
              <a:t>盡責</a:t>
            </a:r>
            <a:r>
              <a:rPr lang="zh-TW" altLang="en-US" sz="3600" dirty="0" smtClean="0">
                <a:ea typeface="全真細隸書" panose="02010609000101010101" pitchFamily="49" charset="-120"/>
              </a:rPr>
              <a:t>，</a:t>
            </a:r>
            <a:r>
              <a:rPr lang="zh-TW" altLang="en-US" sz="3600" dirty="0">
                <a:ea typeface="全真細隸書" panose="02010609000101010101" pitchFamily="49" charset="-120"/>
              </a:rPr>
              <a:t>救渡</a:t>
            </a:r>
            <a:r>
              <a:rPr lang="zh-TW" altLang="en-US" sz="3600" dirty="0" smtClean="0">
                <a:ea typeface="全真細隸書" panose="02010609000101010101" pitchFamily="49" charset="-120"/>
              </a:rPr>
              <a:t>眾生，效法聖賢，立德</a:t>
            </a:r>
            <a:r>
              <a:rPr lang="zh-TW" altLang="en-US" sz="3600" dirty="0">
                <a:ea typeface="全真細隸書" panose="02010609000101010101" pitchFamily="49" charset="-120"/>
              </a:rPr>
              <a:t>、立功、立言於天地間</a:t>
            </a:r>
            <a:r>
              <a:rPr lang="zh-TW" altLang="en-US" sz="3600" dirty="0" smtClean="0">
                <a:ea typeface="全真細隸書" panose="02010609000101010101" pitchFamily="49" charset="-120"/>
              </a:rPr>
              <a:t>。</a:t>
            </a:r>
            <a:endParaRPr lang="en-US" altLang="zh-TW" sz="3600" dirty="0" smtClean="0">
              <a:ea typeface="全真細隸書" panose="02010609000101010101" pitchFamily="49" charset="-120"/>
            </a:endParaRPr>
          </a:p>
          <a:p>
            <a:r>
              <a:rPr lang="zh-TW" altLang="en-US" sz="3600" dirty="0">
                <a:solidFill>
                  <a:srgbClr val="FFC000"/>
                </a:solidFill>
                <a:ea typeface="全真細隸書" panose="02010609000101010101" pitchFamily="49" charset="-120"/>
              </a:rPr>
              <a:t>壇主擔當白陽期普渡的天使</a:t>
            </a:r>
            <a:r>
              <a:rPr lang="zh-TW" altLang="en-US" sz="3600" dirty="0">
                <a:ea typeface="全真細隸書" panose="02010609000101010101" pitchFamily="49" charset="-120"/>
              </a:rPr>
              <a:t>，要</a:t>
            </a:r>
            <a:r>
              <a:rPr lang="zh-TW" altLang="en-US" sz="3600" dirty="0" smtClean="0">
                <a:ea typeface="全真細隸書" panose="02010609000101010101" pitchFamily="49" charset="-120"/>
              </a:rPr>
              <a:t>效法佛菩薩的慈悲，</a:t>
            </a:r>
            <a:r>
              <a:rPr lang="zh-TW" altLang="en-US" sz="3600" dirty="0">
                <a:ea typeface="全真細隸書" panose="02010609000101010101" pitchFamily="49" charset="-120"/>
              </a:rPr>
              <a:t>繼師之志，承師之德，盡己之心，</a:t>
            </a:r>
            <a:r>
              <a:rPr lang="zh-TW" altLang="en-US" sz="3600" dirty="0" smtClean="0">
                <a:ea typeface="全真細隸書" panose="02010609000101010101" pitchFamily="49" charset="-120"/>
              </a:rPr>
              <a:t>開創聖業。</a:t>
            </a:r>
            <a:endParaRPr lang="en-US" altLang="zh-TW" sz="3600" dirty="0">
              <a:ea typeface="全真細隸書" panose="02010609000101010101" pitchFamily="49" charset="-120"/>
            </a:endParaRPr>
          </a:p>
        </p:txBody>
      </p:sp>
    </p:spTree>
    <p:extLst>
      <p:ext uri="{BB962C8B-B14F-4D97-AF65-F5344CB8AC3E}">
        <p14:creationId xmlns:p14="http://schemas.microsoft.com/office/powerpoint/2010/main" val="1729066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a:bodyPr>
          <a:lstStyle/>
          <a:p>
            <a:r>
              <a:rPr lang="zh-TW" altLang="en-US" sz="3600" dirty="0" smtClean="0">
                <a:solidFill>
                  <a:srgbClr val="FF0000"/>
                </a:solidFill>
                <a:ea typeface="全真細隸書" panose="02010609000101010101" pitchFamily="49" charset="-120"/>
              </a:rPr>
              <a:t>淺說壇主愿文  </a:t>
            </a:r>
            <a:r>
              <a:rPr lang="zh-TW" altLang="en-US" sz="3600" dirty="0" smtClean="0">
                <a:ea typeface="全真細隸書" panose="02010609000101010101" pitchFamily="49" charset="-120"/>
              </a:rPr>
              <a:t> </a:t>
            </a:r>
            <a:r>
              <a:rPr lang="zh-TW" altLang="en-US" sz="3600" dirty="0" smtClean="0">
                <a:ea typeface="全真細隸書" panose="02010609000101010101" pitchFamily="49" charset="-120"/>
              </a:rPr>
              <a:t>悟</a:t>
            </a:r>
            <a:r>
              <a:rPr lang="zh-TW" altLang="en-US" sz="3600" dirty="0" smtClean="0">
                <a:ea typeface="全真細隸書" panose="02010609000101010101" pitchFamily="49" charset="-120"/>
              </a:rPr>
              <a:t>見講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205978"/>
            <a:ext cx="7920880" cy="4742035"/>
          </a:xfrm>
        </p:spPr>
        <p:txBody>
          <a:bodyPr>
            <a:normAutofit fontScale="92500" lnSpcReduction="20000"/>
          </a:bodyPr>
          <a:lstStyle/>
          <a:p>
            <a:pPr marL="36576" indent="0">
              <a:buNone/>
            </a:pPr>
            <a:r>
              <a:rPr lang="zh-TW" altLang="en-US" sz="4200" dirty="0" smtClean="0">
                <a:solidFill>
                  <a:srgbClr val="FFFF00"/>
                </a:solidFill>
                <a:ea typeface="全真細隸書" panose="02010609000101010101" pitchFamily="49" charset="-120"/>
              </a:rPr>
              <a:t>七、壇主的涵養</a:t>
            </a:r>
            <a:endParaRPr lang="en-US" altLang="zh-TW" sz="4200" dirty="0" smtClean="0">
              <a:solidFill>
                <a:srgbClr val="FFFF00"/>
              </a:solidFill>
              <a:ea typeface="全真細隸書" panose="02010609000101010101" pitchFamily="49" charset="-120"/>
            </a:endParaRPr>
          </a:p>
          <a:p>
            <a:r>
              <a:rPr lang="zh-TW" altLang="en-US" sz="4200" dirty="0" smtClean="0">
                <a:solidFill>
                  <a:srgbClr val="FFC000"/>
                </a:solidFill>
                <a:ea typeface="全真細隸書" panose="02010609000101010101" pitchFamily="49" charset="-120"/>
              </a:rPr>
              <a:t>壇主愿文說：</a:t>
            </a:r>
            <a:r>
              <a:rPr lang="zh-TW" altLang="en-US" sz="4200" dirty="0" smtClean="0">
                <a:ea typeface="全真細隸書" panose="02010609000101010101" pitchFamily="49" charset="-120"/>
              </a:rPr>
              <a:t>清</a:t>
            </a:r>
            <a:r>
              <a:rPr lang="zh-TW" altLang="en-US" sz="4200" dirty="0">
                <a:ea typeface="全真細隸書" panose="02010609000101010101" pitchFamily="49" charset="-120"/>
              </a:rPr>
              <a:t>口茹</a:t>
            </a:r>
            <a:r>
              <a:rPr lang="zh-TW" altLang="en-US" sz="4200" dirty="0" smtClean="0">
                <a:ea typeface="全真細隸書" panose="02010609000101010101" pitchFamily="49" charset="-120"/>
              </a:rPr>
              <a:t>素，改毛病，去脾氣，三</a:t>
            </a:r>
            <a:r>
              <a:rPr lang="zh-TW" altLang="en-US" sz="4200" dirty="0">
                <a:ea typeface="全真細隸書" panose="02010609000101010101" pitchFamily="49" charset="-120"/>
              </a:rPr>
              <a:t>清</a:t>
            </a:r>
            <a:r>
              <a:rPr lang="zh-TW" altLang="en-US" sz="4200" dirty="0" smtClean="0">
                <a:ea typeface="全真細隸書" panose="02010609000101010101" pitchFamily="49" charset="-120"/>
              </a:rPr>
              <a:t>四正。</a:t>
            </a:r>
            <a:endParaRPr lang="en-US" altLang="zh-TW" sz="4200" dirty="0" smtClean="0">
              <a:ea typeface="全真細隸書" panose="02010609000101010101" pitchFamily="49" charset="-120"/>
            </a:endParaRPr>
          </a:p>
          <a:p>
            <a:r>
              <a:rPr lang="zh-TW" altLang="en-US" sz="4200" dirty="0" smtClean="0">
                <a:solidFill>
                  <a:srgbClr val="FFC000"/>
                </a:solidFill>
                <a:ea typeface="全真細隸書" panose="02010609000101010101" pitchFamily="49" charset="-120"/>
              </a:rPr>
              <a:t>壇主負有普渡眾生的大責任</a:t>
            </a:r>
            <a:r>
              <a:rPr lang="zh-TW" altLang="en-US" sz="4200" dirty="0" smtClean="0">
                <a:ea typeface="全真細隸書" panose="02010609000101010101" pitchFamily="49" charset="-120"/>
              </a:rPr>
              <a:t>，</a:t>
            </a:r>
            <a:r>
              <a:rPr lang="zh-TW" altLang="en-US" sz="4200" dirty="0">
                <a:ea typeface="全真細隸書" panose="02010609000101010101" pitchFamily="49" charset="-120"/>
              </a:rPr>
              <a:t>標竿要立好</a:t>
            </a:r>
            <a:r>
              <a:rPr lang="zh-TW" altLang="en-US" sz="4200" dirty="0" smtClean="0">
                <a:ea typeface="全真細隸書" panose="02010609000101010101" pitchFamily="49" charset="-120"/>
              </a:rPr>
              <a:t>，要清</a:t>
            </a:r>
            <a:r>
              <a:rPr lang="zh-TW" altLang="en-US" sz="4200" dirty="0">
                <a:ea typeface="全真細隸書" panose="02010609000101010101" pitchFamily="49" charset="-120"/>
              </a:rPr>
              <a:t>口茹素</a:t>
            </a:r>
            <a:r>
              <a:rPr lang="zh-TW" altLang="en-US" sz="4200" dirty="0" smtClean="0">
                <a:ea typeface="全真細隸書" panose="02010609000101010101" pitchFamily="49" charset="-120"/>
              </a:rPr>
              <a:t>，要改</a:t>
            </a:r>
            <a:r>
              <a:rPr lang="zh-TW" altLang="en-US" sz="4200" dirty="0">
                <a:ea typeface="全真細隸書" panose="02010609000101010101" pitchFamily="49" charset="-120"/>
              </a:rPr>
              <a:t>毛病</a:t>
            </a:r>
            <a:r>
              <a:rPr lang="zh-TW" altLang="en-US" sz="4200" dirty="0" smtClean="0">
                <a:ea typeface="全真細隸書" panose="02010609000101010101" pitchFamily="49" charset="-120"/>
              </a:rPr>
              <a:t>，要去</a:t>
            </a:r>
            <a:r>
              <a:rPr lang="zh-TW" altLang="en-US" sz="4200" dirty="0">
                <a:ea typeface="全真細隸書" panose="02010609000101010101" pitchFamily="49" charset="-120"/>
              </a:rPr>
              <a:t>脾氣</a:t>
            </a:r>
            <a:r>
              <a:rPr lang="zh-TW" altLang="en-US" sz="4200" dirty="0" smtClean="0">
                <a:ea typeface="全真細隸書" panose="02010609000101010101" pitchFamily="49" charset="-120"/>
              </a:rPr>
              <a:t>，要三</a:t>
            </a:r>
            <a:r>
              <a:rPr lang="zh-TW" altLang="en-US" sz="4200" dirty="0">
                <a:ea typeface="全真細隸書" panose="02010609000101010101" pitchFamily="49" charset="-120"/>
              </a:rPr>
              <a:t>清</a:t>
            </a:r>
            <a:r>
              <a:rPr lang="zh-TW" altLang="en-US" sz="4200" dirty="0" smtClean="0">
                <a:ea typeface="全真細隸書" panose="02010609000101010101" pitchFamily="49" charset="-120"/>
              </a:rPr>
              <a:t>四正，</a:t>
            </a:r>
            <a:r>
              <a:rPr lang="zh-TW" altLang="en-US" sz="4200" dirty="0">
                <a:ea typeface="全真細隸書" panose="02010609000101010101" pitchFamily="49" charset="-120"/>
              </a:rPr>
              <a:t>這是內聖的</a:t>
            </a:r>
            <a:r>
              <a:rPr lang="zh-TW" altLang="en-US" sz="4200" dirty="0" smtClean="0">
                <a:ea typeface="全真細隸書" panose="02010609000101010101" pitchFamily="49" charset="-120"/>
              </a:rPr>
              <a:t>功夫。</a:t>
            </a:r>
            <a:endParaRPr lang="en-US" altLang="zh-TW" sz="4200" dirty="0" smtClean="0">
              <a:ea typeface="全真細隸書" panose="02010609000101010101" pitchFamily="49" charset="-120"/>
            </a:endParaRPr>
          </a:p>
          <a:p>
            <a:r>
              <a:rPr lang="zh-TW" altLang="en-US" sz="4200" dirty="0" smtClean="0">
                <a:solidFill>
                  <a:srgbClr val="FFC000"/>
                </a:solidFill>
                <a:ea typeface="全真細隸書" panose="02010609000101010101" pitchFamily="49" charset="-120"/>
              </a:rPr>
              <a:t>對</a:t>
            </a:r>
            <a:r>
              <a:rPr lang="zh-TW" altLang="en-US" sz="4200" dirty="0">
                <a:solidFill>
                  <a:srgbClr val="FFC000"/>
                </a:solidFill>
                <a:ea typeface="全真細隸書" panose="02010609000101010101" pitchFamily="49" charset="-120"/>
              </a:rPr>
              <a:t>上要尊敬，對同修要真誠</a:t>
            </a:r>
            <a:r>
              <a:rPr lang="zh-TW" altLang="en-US" sz="4200" dirty="0">
                <a:ea typeface="全真細隸書" panose="02010609000101010101" pitchFamily="49" charset="-120"/>
              </a:rPr>
              <a:t>，對後學要慈悲；對眾生要想辦法渡他們上岸</a:t>
            </a:r>
            <a:r>
              <a:rPr lang="zh-TW" altLang="en-US" sz="4200" dirty="0" smtClean="0">
                <a:ea typeface="全真細隸書" panose="02010609000101010101" pitchFamily="49" charset="-120"/>
              </a:rPr>
              <a:t>，這</a:t>
            </a:r>
            <a:r>
              <a:rPr lang="zh-TW" altLang="en-US" sz="4200" dirty="0">
                <a:ea typeface="全真細隸書" panose="02010609000101010101" pitchFamily="49" charset="-120"/>
              </a:rPr>
              <a:t>是外</a:t>
            </a:r>
            <a:r>
              <a:rPr lang="zh-TW" altLang="en-US" sz="4200" dirty="0" smtClean="0">
                <a:ea typeface="全真細隸書" panose="02010609000101010101" pitchFamily="49" charset="-120"/>
              </a:rPr>
              <a:t>王之道</a:t>
            </a:r>
            <a:r>
              <a:rPr lang="zh-TW" altLang="en-US" sz="4200" dirty="0">
                <a:ea typeface="全真細隸書" panose="02010609000101010101" pitchFamily="49" charset="-120"/>
              </a:rPr>
              <a:t>。</a:t>
            </a:r>
            <a:endParaRPr lang="en-US" altLang="zh-TW" sz="3600" dirty="0">
              <a:ea typeface="全真細隸書" panose="02010609000101010101" pitchFamily="49" charset="-120"/>
            </a:endParaRPr>
          </a:p>
        </p:txBody>
      </p:sp>
    </p:spTree>
    <p:extLst>
      <p:ext uri="{BB962C8B-B14F-4D97-AF65-F5344CB8AC3E}">
        <p14:creationId xmlns:p14="http://schemas.microsoft.com/office/powerpoint/2010/main" val="1452685995"/>
      </p:ext>
    </p:extLst>
  </p:cSld>
  <p:clrMapOvr>
    <a:masterClrMapping/>
  </p:clrMapOvr>
</p:sld>
</file>

<file path=ppt/theme/theme1.xml><?xml version="1.0" encoding="utf-8"?>
<a:theme xmlns:a="http://schemas.openxmlformats.org/drawingml/2006/main" name="科技">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375</TotalTime>
  <Words>912</Words>
  <Application>Microsoft Office PowerPoint</Application>
  <PresentationFormat>如螢幕大小 (16:9)</PresentationFormat>
  <Paragraphs>66</Paragraphs>
  <Slides>15</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15</vt:i4>
      </vt:variant>
    </vt:vector>
  </HeadingPairs>
  <TitlesOfParts>
    <vt:vector size="21" baseType="lpstr">
      <vt:lpstr>Franklin Gothic Book</vt:lpstr>
      <vt:lpstr>全真細隸書</vt:lpstr>
      <vt:lpstr>微軟正黑體</vt:lpstr>
      <vt:lpstr>Arial</vt:lpstr>
      <vt:lpstr>Wingdings 2</vt:lpstr>
      <vt:lpstr>科技</vt:lpstr>
      <vt:lpstr>淺說壇主愿文   悟見講                  </vt:lpstr>
      <vt:lpstr>淺說壇主愿文   悟見講                  </vt:lpstr>
      <vt:lpstr>淺說壇主愿文   悟見講                  </vt:lpstr>
      <vt:lpstr>淺說壇主愿文   悟見講                  </vt:lpstr>
      <vt:lpstr>淺說壇主愿文   悟見講                  </vt:lpstr>
      <vt:lpstr>淺說壇主愿文   悟見講                  </vt:lpstr>
      <vt:lpstr>淺說壇主愿文   悟見講                  </vt:lpstr>
      <vt:lpstr>淺說壇主愿文   悟見講                  </vt:lpstr>
      <vt:lpstr>淺說壇主愿文   悟見講                  </vt:lpstr>
      <vt:lpstr>淺說壇主愿文   悟見講                  </vt:lpstr>
      <vt:lpstr>淺說壇主愿文   悟見講                  </vt:lpstr>
      <vt:lpstr>淺說壇主愿文   悟見講                  </vt:lpstr>
      <vt:lpstr>淺說壇主愿文   悟見講                  </vt:lpstr>
      <vt:lpstr>淺說壇主愿文   悟見講                  </vt:lpstr>
      <vt:lpstr>淺說壇主愿文   悟見講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v345</dc:creator>
  <cp:lastModifiedBy>悟見老兄</cp:lastModifiedBy>
  <cp:revision>118</cp:revision>
  <dcterms:created xsi:type="dcterms:W3CDTF">2014-02-15T05:50:45Z</dcterms:created>
  <dcterms:modified xsi:type="dcterms:W3CDTF">2016-05-22T17:51:32Z</dcterms:modified>
</cp:coreProperties>
</file>