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9" r:id="rId11"/>
    <p:sldId id="300" r:id="rId12"/>
    <p:sldId id="301" r:id="rId13"/>
    <p:sldId id="302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88%8C" TargetMode="External"/><Relationship Id="rId13" Type="http://schemas.openxmlformats.org/officeDocument/2006/relationships/hyperlink" Target="https://zh.wikipedia.org/w/index.php?title=%E6%84%8F%E6%AC%B2&amp;action=edit&amp;redlink=1" TargetMode="External"/><Relationship Id="rId3" Type="http://schemas.openxmlformats.org/officeDocument/2006/relationships/hyperlink" Target="https://zh.wikipedia.org/w/index.php?title=%E8%A6%8B%E6%AC%B2&amp;action=edit&amp;redlink=1" TargetMode="External"/><Relationship Id="rId7" Type="http://schemas.openxmlformats.org/officeDocument/2006/relationships/hyperlink" Target="https://zh.wikipedia.org/w/index.php?title=%E9%A6%99%E6%AC%B2&amp;action=edit&amp;redlink=1" TargetMode="External"/><Relationship Id="rId12" Type="http://schemas.openxmlformats.org/officeDocument/2006/relationships/hyperlink" Target="https://zh.wikipedia.org/wiki/%E6%84%8F" TargetMode="External"/><Relationship Id="rId2" Type="http://schemas.openxmlformats.org/officeDocument/2006/relationships/hyperlink" Target="https://zh.wikipedia.org/wiki/%E7%9C%BC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zh.wikipedia.org/wiki/%E9%BC%BB" TargetMode="External"/><Relationship Id="rId11" Type="http://schemas.openxmlformats.org/officeDocument/2006/relationships/hyperlink" Target="https://zh.wikipedia.org/w/index.php?title=%E8%A7%B8%E6%AC%B2&amp;action=edit&amp;redlink=1" TargetMode="External"/><Relationship Id="rId5" Type="http://schemas.openxmlformats.org/officeDocument/2006/relationships/hyperlink" Target="https://zh.wikipedia.org/w/index.php?title=%E8%81%BD%E6%AC%B2&amp;action=edit&amp;redlink=1" TargetMode="External"/><Relationship Id="rId10" Type="http://schemas.openxmlformats.org/officeDocument/2006/relationships/hyperlink" Target="https://zh.wikipedia.org/wiki/%E8%BA%AB" TargetMode="External"/><Relationship Id="rId4" Type="http://schemas.openxmlformats.org/officeDocument/2006/relationships/hyperlink" Target="https://zh.wikipedia.org/wiki/%E8%80%B3" TargetMode="External"/><Relationship Id="rId9" Type="http://schemas.openxmlformats.org/officeDocument/2006/relationships/hyperlink" Target="https://zh.wikipedia.org/w/index.php?title=%E5%91%B3%E6%AC%B2&amp;action=edit&amp;redlink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天道三寶玄妙意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人壽世人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                      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海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闊天空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悲天救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今共鑑善共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惡                      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聚首樂聚修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   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乃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南海古佛  今夜盛緣  奉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 慈命  到臨濟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                     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共聚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法雨共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沾                 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眾誠敬 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示訓篇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5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四種威儀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：行如風、坐如鐘、禮如恭、貌如庸</a:t>
            </a:r>
            <a:endParaRPr lang="en-US" altLang="zh-TW" sz="5800" dirty="0" smtClean="0">
              <a:solidFill>
                <a:srgbClr val="FFFF00"/>
              </a:solidFill>
            </a:endParaRPr>
          </a:p>
          <a:p>
            <a:r>
              <a:rPr lang="zh-TW" altLang="en-US" sz="5800" dirty="0" smtClean="0">
                <a:solidFill>
                  <a:srgbClr val="FFFF00"/>
                </a:solidFill>
              </a:rPr>
              <a:t>五</a:t>
            </a:r>
            <a:r>
              <a:rPr lang="zh-TW" altLang="en-US" sz="5800" dirty="0">
                <a:solidFill>
                  <a:srgbClr val="FFFF00"/>
                </a:solidFill>
              </a:rPr>
              <a:t>勿</a:t>
            </a:r>
            <a:r>
              <a:rPr lang="zh-TW" altLang="en-US" sz="5800" dirty="0" smtClean="0">
                <a:solidFill>
                  <a:srgbClr val="FFFF00"/>
                </a:solidFill>
              </a:rPr>
              <a:t>犯</a:t>
            </a:r>
            <a:r>
              <a:rPr lang="en-US" altLang="zh-TW" sz="5800" dirty="0" smtClean="0"/>
              <a:t>:</a:t>
            </a:r>
            <a:r>
              <a:rPr lang="zh-TW" altLang="en-US" sz="5800" dirty="0" smtClean="0"/>
              <a:t>                       </a:t>
            </a:r>
            <a:r>
              <a:rPr lang="zh-TW" altLang="en-US" sz="5800" dirty="0" smtClean="0">
                <a:solidFill>
                  <a:srgbClr val="FFC000"/>
                </a:solidFill>
              </a:rPr>
              <a:t>勿</a:t>
            </a:r>
            <a:r>
              <a:rPr lang="zh-TW" altLang="en-US" sz="5800" dirty="0">
                <a:solidFill>
                  <a:srgbClr val="FFC000"/>
                </a:solidFill>
              </a:rPr>
              <a:t>說</a:t>
            </a:r>
            <a:r>
              <a:rPr lang="zh-TW" altLang="en-US" sz="5800" dirty="0"/>
              <a:t>無益身心之語</a:t>
            </a:r>
            <a:r>
              <a:rPr lang="zh-TW" altLang="en-US" sz="5800" dirty="0" smtClean="0"/>
              <a:t>。               </a:t>
            </a:r>
            <a:r>
              <a:rPr lang="zh-TW" altLang="en-US" sz="5800" dirty="0" smtClean="0">
                <a:solidFill>
                  <a:srgbClr val="FFC000"/>
                </a:solidFill>
              </a:rPr>
              <a:t>勿</a:t>
            </a:r>
            <a:r>
              <a:rPr lang="zh-TW" altLang="en-US" sz="5800" dirty="0">
                <a:solidFill>
                  <a:srgbClr val="FFC000"/>
                </a:solidFill>
              </a:rPr>
              <a:t>為</a:t>
            </a:r>
            <a:r>
              <a:rPr lang="zh-TW" altLang="en-US" sz="5800" dirty="0"/>
              <a:t>無益身心之事</a:t>
            </a:r>
            <a:r>
              <a:rPr lang="zh-TW" altLang="en-US" sz="5800" dirty="0" smtClean="0"/>
              <a:t>。               </a:t>
            </a:r>
            <a:r>
              <a:rPr lang="zh-TW" altLang="en-US" sz="5800" dirty="0" smtClean="0">
                <a:solidFill>
                  <a:srgbClr val="FFC000"/>
                </a:solidFill>
              </a:rPr>
              <a:t>勿</a:t>
            </a:r>
            <a:r>
              <a:rPr lang="zh-TW" altLang="en-US" sz="5800" dirty="0">
                <a:solidFill>
                  <a:srgbClr val="FFC000"/>
                </a:solidFill>
              </a:rPr>
              <a:t>近</a:t>
            </a:r>
            <a:r>
              <a:rPr lang="zh-TW" altLang="en-US" sz="5800" dirty="0"/>
              <a:t>無益身心之人</a:t>
            </a:r>
            <a:r>
              <a:rPr lang="zh-TW" altLang="en-US" sz="5800" dirty="0" smtClean="0"/>
              <a:t>。                 </a:t>
            </a:r>
            <a:r>
              <a:rPr lang="zh-TW" altLang="en-US" sz="5800" dirty="0" smtClean="0">
                <a:solidFill>
                  <a:srgbClr val="FFC000"/>
                </a:solidFill>
              </a:rPr>
              <a:t>勿</a:t>
            </a:r>
            <a:r>
              <a:rPr lang="zh-TW" altLang="en-US" sz="5800" dirty="0">
                <a:solidFill>
                  <a:srgbClr val="FFC000"/>
                </a:solidFill>
              </a:rPr>
              <a:t>入</a:t>
            </a:r>
            <a:r>
              <a:rPr lang="zh-TW" altLang="en-US" sz="5800" dirty="0"/>
              <a:t>無益身心之境</a:t>
            </a:r>
            <a:r>
              <a:rPr lang="zh-TW" altLang="en-US" sz="5800" dirty="0" smtClean="0"/>
              <a:t>。             </a:t>
            </a:r>
            <a:r>
              <a:rPr lang="zh-TW" altLang="en-US" sz="5800" dirty="0" smtClean="0">
                <a:solidFill>
                  <a:srgbClr val="FFC000"/>
                </a:solidFill>
              </a:rPr>
              <a:t>勿</a:t>
            </a:r>
            <a:r>
              <a:rPr lang="zh-TW" altLang="en-US" sz="5800" dirty="0">
                <a:solidFill>
                  <a:srgbClr val="FFC000"/>
                </a:solidFill>
              </a:rPr>
              <a:t>展</a:t>
            </a:r>
            <a:r>
              <a:rPr lang="zh-TW" altLang="en-US" sz="5800" dirty="0"/>
              <a:t>無益身心之書</a:t>
            </a:r>
            <a:r>
              <a:rPr lang="zh-TW" altLang="en-US" sz="5800" dirty="0" smtClean="0"/>
              <a:t>。</a:t>
            </a:r>
            <a:endParaRPr lang="en-US" altLang="zh-TW" sz="5800" dirty="0" smtClean="0"/>
          </a:p>
          <a:p>
            <a:r>
              <a:rPr lang="zh-TW" altLang="en-US" sz="5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五求誠</a:t>
            </a:r>
            <a:r>
              <a:rPr lang="en-US" altLang="zh-TW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=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博學、審問、慎思、明辨、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篤行</a:t>
            </a:r>
            <a:endParaRPr lang="en-US" altLang="zh-TW" sz="5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5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五鍊</a:t>
            </a:r>
            <a:r>
              <a:rPr lang="zh-TW" altLang="en-US" sz="5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其心</a:t>
            </a:r>
            <a:r>
              <a:rPr lang="en-US" altLang="zh-TW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-</a:t>
            </a:r>
            <a:r>
              <a:rPr lang="zh-TW" altLang="en-US" sz="5800" dirty="0">
                <a:solidFill>
                  <a:srgbClr val="FFC000"/>
                </a:solidFill>
                <a:latin typeface="+mj-ea"/>
                <a:ea typeface="+mj-ea"/>
              </a:rPr>
              <a:t>大其心</a:t>
            </a:r>
            <a:r>
              <a:rPr lang="zh-TW" altLang="en-US" sz="5800" dirty="0">
                <a:latin typeface="+mj-ea"/>
                <a:ea typeface="+mj-ea"/>
              </a:rPr>
              <a:t>─容天下之物</a:t>
            </a:r>
            <a:r>
              <a:rPr lang="zh-TW" altLang="en-US" sz="5800" dirty="0" smtClean="0">
                <a:latin typeface="+mj-ea"/>
                <a:ea typeface="+mj-ea"/>
              </a:rPr>
              <a:t>。</a:t>
            </a:r>
            <a:r>
              <a:rPr lang="zh-TW" altLang="en-US" sz="5800" dirty="0" smtClean="0">
                <a:solidFill>
                  <a:srgbClr val="FFC000"/>
                </a:solidFill>
                <a:latin typeface="+mj-ea"/>
                <a:ea typeface="+mj-ea"/>
              </a:rPr>
              <a:t>平</a:t>
            </a:r>
            <a:r>
              <a:rPr lang="zh-TW" altLang="en-US" sz="5800" dirty="0">
                <a:solidFill>
                  <a:srgbClr val="FFC000"/>
                </a:solidFill>
                <a:latin typeface="+mj-ea"/>
                <a:ea typeface="+mj-ea"/>
              </a:rPr>
              <a:t>其心</a:t>
            </a:r>
            <a:r>
              <a:rPr lang="zh-TW" altLang="en-US" sz="5800" dirty="0">
                <a:latin typeface="+mj-ea"/>
                <a:ea typeface="+mj-ea"/>
              </a:rPr>
              <a:t>─論天下之事</a:t>
            </a:r>
            <a:r>
              <a:rPr lang="zh-TW" altLang="en-US" sz="5800" dirty="0" smtClean="0">
                <a:latin typeface="+mj-ea"/>
                <a:ea typeface="+mj-ea"/>
              </a:rPr>
              <a:t>。</a:t>
            </a:r>
            <a:r>
              <a:rPr lang="zh-TW" altLang="en-US" sz="5800" dirty="0" smtClean="0">
                <a:solidFill>
                  <a:srgbClr val="FFC000"/>
                </a:solidFill>
                <a:latin typeface="+mj-ea"/>
                <a:ea typeface="+mj-ea"/>
              </a:rPr>
              <a:t>定</a:t>
            </a:r>
            <a:r>
              <a:rPr lang="zh-TW" altLang="en-US" sz="5800" dirty="0">
                <a:solidFill>
                  <a:srgbClr val="FFC000"/>
                </a:solidFill>
                <a:latin typeface="+mj-ea"/>
                <a:ea typeface="+mj-ea"/>
              </a:rPr>
              <a:t>其心</a:t>
            </a:r>
            <a:r>
              <a:rPr lang="zh-TW" altLang="en-US" sz="5800" dirty="0">
                <a:latin typeface="+mj-ea"/>
                <a:ea typeface="+mj-ea"/>
              </a:rPr>
              <a:t>─應天下之變。　</a:t>
            </a:r>
            <a:br>
              <a:rPr lang="zh-TW" altLang="en-US" sz="5800" dirty="0">
                <a:latin typeface="+mj-ea"/>
                <a:ea typeface="+mj-ea"/>
              </a:rPr>
            </a:br>
            <a:r>
              <a:rPr lang="zh-TW" altLang="en-US" sz="5800" dirty="0">
                <a:solidFill>
                  <a:srgbClr val="FFC000"/>
                </a:solidFill>
                <a:latin typeface="+mj-ea"/>
                <a:ea typeface="+mj-ea"/>
              </a:rPr>
              <a:t>虛其心</a:t>
            </a:r>
            <a:r>
              <a:rPr lang="zh-TW" altLang="en-US" sz="5800" dirty="0">
                <a:latin typeface="+mj-ea"/>
                <a:ea typeface="+mj-ea"/>
              </a:rPr>
              <a:t>─受天下之善</a:t>
            </a:r>
            <a:r>
              <a:rPr lang="zh-TW" altLang="en-US" sz="5800" dirty="0" smtClean="0">
                <a:latin typeface="+mj-ea"/>
                <a:ea typeface="+mj-ea"/>
              </a:rPr>
              <a:t>。</a:t>
            </a:r>
            <a:r>
              <a:rPr lang="zh-TW" altLang="en-US" sz="5800" dirty="0" smtClean="0">
                <a:solidFill>
                  <a:srgbClr val="FFC000"/>
                </a:solidFill>
                <a:latin typeface="+mj-ea"/>
                <a:ea typeface="+mj-ea"/>
              </a:rPr>
              <a:t>潛</a:t>
            </a:r>
            <a:r>
              <a:rPr lang="zh-TW" altLang="en-US" sz="5800" dirty="0">
                <a:solidFill>
                  <a:srgbClr val="FFC000"/>
                </a:solidFill>
                <a:latin typeface="+mj-ea"/>
                <a:ea typeface="+mj-ea"/>
              </a:rPr>
              <a:t>其心</a:t>
            </a:r>
            <a:r>
              <a:rPr lang="zh-TW" altLang="en-US" sz="5800" dirty="0">
                <a:latin typeface="+mj-ea"/>
                <a:ea typeface="+mj-ea"/>
              </a:rPr>
              <a:t>─觀天下之理</a:t>
            </a:r>
            <a:r>
              <a:rPr lang="zh-TW" altLang="en-US" sz="5800" dirty="0" smtClean="0">
                <a:latin typeface="+mj-ea"/>
                <a:ea typeface="+mj-ea"/>
              </a:rPr>
              <a:t>。</a:t>
            </a:r>
            <a:endParaRPr lang="en-US" altLang="zh-TW" sz="5800" dirty="0" smtClean="0">
              <a:latin typeface="+mj-ea"/>
              <a:ea typeface="+mj-ea"/>
            </a:endParaRPr>
          </a:p>
          <a:p>
            <a:pPr marL="36576" indent="0">
              <a:buNone/>
            </a:pP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>                       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65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六欲</a:t>
            </a:r>
            <a:r>
              <a:rPr lang="en-US" altLang="zh-TW" dirty="0">
                <a:solidFill>
                  <a:srgbClr val="FFFF00"/>
                </a:solidFill>
              </a:rPr>
              <a:t>--</a:t>
            </a:r>
            <a:r>
              <a:rPr lang="zh-TW" altLang="en-US" dirty="0" smtClean="0"/>
              <a:t>一般</a:t>
            </a:r>
            <a:r>
              <a:rPr lang="zh-TW" altLang="en-US" dirty="0"/>
              <a:t>指</a:t>
            </a:r>
            <a:r>
              <a:rPr lang="zh-TW" altLang="en-US" dirty="0">
                <a:hlinkClick r:id="rId2" tooltip="眼"/>
              </a:rPr>
              <a:t>眼</a:t>
            </a:r>
            <a:r>
              <a:rPr lang="zh-TW" altLang="en-US" dirty="0"/>
              <a:t>（</a:t>
            </a:r>
            <a:r>
              <a:rPr lang="zh-TW" altLang="en-US" dirty="0">
                <a:hlinkClick r:id="rId3" tooltip="見欲 (頁面不存在)"/>
              </a:rPr>
              <a:t>見欲</a:t>
            </a:r>
            <a:r>
              <a:rPr lang="zh-TW" altLang="en-US" dirty="0"/>
              <a:t>，貪美色奇物）、</a:t>
            </a:r>
            <a:r>
              <a:rPr lang="zh-TW" altLang="en-US" dirty="0">
                <a:hlinkClick r:id="rId4" tooltip="耳"/>
              </a:rPr>
              <a:t>耳</a:t>
            </a:r>
            <a:r>
              <a:rPr lang="zh-TW" altLang="en-US" dirty="0"/>
              <a:t>（</a:t>
            </a:r>
            <a:r>
              <a:rPr lang="zh-TW" altLang="en-US" dirty="0">
                <a:hlinkClick r:id="rId5" tooltip="聽欲 (頁面不存在)"/>
              </a:rPr>
              <a:t>聽欲</a:t>
            </a:r>
            <a:r>
              <a:rPr lang="zh-TW" altLang="en-US" dirty="0"/>
              <a:t>，貪美音讚言）、</a:t>
            </a:r>
            <a:r>
              <a:rPr lang="zh-TW" altLang="en-US" dirty="0">
                <a:hlinkClick r:id="rId6" tooltip="鼻"/>
              </a:rPr>
              <a:t>鼻</a:t>
            </a:r>
            <a:r>
              <a:rPr lang="zh-TW" altLang="en-US" dirty="0"/>
              <a:t>（</a:t>
            </a:r>
            <a:r>
              <a:rPr lang="zh-TW" altLang="en-US" dirty="0">
                <a:hlinkClick r:id="rId7" tooltip="香欲 (頁面不存在)"/>
              </a:rPr>
              <a:t>香欲</a:t>
            </a:r>
            <a:r>
              <a:rPr lang="zh-TW" altLang="en-US" dirty="0"/>
              <a:t>，貪香味）、</a:t>
            </a:r>
            <a:r>
              <a:rPr lang="zh-TW" altLang="en-US" dirty="0">
                <a:hlinkClick r:id="rId8" tooltip="舌"/>
              </a:rPr>
              <a:t>舌</a:t>
            </a:r>
            <a:r>
              <a:rPr lang="zh-TW" altLang="en-US" dirty="0"/>
              <a:t>（</a:t>
            </a:r>
            <a:r>
              <a:rPr lang="zh-TW" altLang="en-US" dirty="0">
                <a:hlinkClick r:id="rId9" tooltip="味欲 (頁面不存在)"/>
              </a:rPr>
              <a:t>味欲</a:t>
            </a:r>
            <a:r>
              <a:rPr lang="zh-TW" altLang="en-US" dirty="0"/>
              <a:t>，貪美食口快）、</a:t>
            </a:r>
            <a:r>
              <a:rPr lang="zh-TW" altLang="en-US" dirty="0">
                <a:hlinkClick r:id="rId10" tooltip="身"/>
              </a:rPr>
              <a:t>身</a:t>
            </a:r>
            <a:r>
              <a:rPr lang="zh-TW" altLang="en-US" dirty="0"/>
              <a:t>（</a:t>
            </a:r>
            <a:r>
              <a:rPr lang="zh-TW" altLang="en-US" dirty="0">
                <a:hlinkClick r:id="rId11" tooltip="觸欲 (頁面不存在)"/>
              </a:rPr>
              <a:t>觸欲</a:t>
            </a:r>
            <a:r>
              <a:rPr lang="zh-TW" altLang="en-US" dirty="0"/>
              <a:t>，貪舒適享受）、</a:t>
            </a:r>
            <a:r>
              <a:rPr lang="zh-TW" altLang="en-US" dirty="0">
                <a:hlinkClick r:id="rId12" tooltip="意"/>
              </a:rPr>
              <a:t>意</a:t>
            </a:r>
            <a:r>
              <a:rPr lang="zh-TW" altLang="en-US" dirty="0"/>
              <a:t>（</a:t>
            </a:r>
            <a:r>
              <a:rPr lang="zh-TW" altLang="en-US" dirty="0">
                <a:hlinkClick r:id="rId13" tooltip="意欲 (頁面不存在)"/>
              </a:rPr>
              <a:t>意欲</a:t>
            </a:r>
            <a:r>
              <a:rPr lang="zh-TW" altLang="en-US" dirty="0"/>
              <a:t>，貪聲色、名利、恩愛）</a:t>
            </a:r>
          </a:p>
          <a:p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六言者</a:t>
            </a:r>
            <a:r>
              <a:rPr lang="zh-TW" altLang="en-US" dirty="0">
                <a:latin typeface="+mj-ea"/>
                <a:ea typeface="+mj-ea"/>
              </a:rPr>
              <a:t>－仁、知、信、直、勇、剛是六種善的品德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六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蔽者</a:t>
            </a:r>
            <a:r>
              <a:rPr lang="zh-TW" altLang="en-US" dirty="0">
                <a:latin typeface="+mj-ea"/>
                <a:ea typeface="+mj-ea"/>
              </a:rPr>
              <a:t>－愚、蕩、賊、絞、亂、狂是六種蔽的害處</a:t>
            </a:r>
            <a:r>
              <a:rPr lang="zh-TW" altLang="en-US" b="1" dirty="0"/>
              <a:t>。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dirty="0">
                <a:solidFill>
                  <a:srgbClr val="FFFF00"/>
                </a:solidFill>
              </a:rPr>
              <a:t>六必行</a:t>
            </a:r>
            <a:r>
              <a:rPr lang="zh-TW" altLang="en-US" dirty="0"/>
              <a:t>：鐘不敲不響、人不勸不善、飯不食不飽、路不行不到、事不為不成、道不修不成。</a:t>
            </a:r>
            <a:endParaRPr lang="en-US" altLang="zh-TW" dirty="0"/>
          </a:p>
          <a:p>
            <a:r>
              <a:rPr lang="zh-TW" altLang="en-US" sz="3200" b="1" dirty="0"/>
              <a:t>                        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934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七真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—</a:t>
            </a:r>
            <a:r>
              <a:rPr lang="zh-TW" altLang="en-US" sz="3200" dirty="0" smtClean="0">
                <a:latin typeface="+mj-ea"/>
                <a:ea typeface="+mj-ea"/>
              </a:rPr>
              <a:t>馬 鈺，譚</a:t>
            </a:r>
            <a:r>
              <a:rPr lang="zh-TW" altLang="en-US" sz="3200" dirty="0">
                <a:latin typeface="+mj-ea"/>
                <a:ea typeface="+mj-ea"/>
              </a:rPr>
              <a:t>處</a:t>
            </a:r>
            <a:r>
              <a:rPr lang="zh-TW" altLang="en-US" sz="3200" dirty="0" smtClean="0">
                <a:latin typeface="+mj-ea"/>
                <a:ea typeface="+mj-ea"/>
              </a:rPr>
              <a:t>端，</a:t>
            </a:r>
            <a:r>
              <a:rPr lang="zh-TW" altLang="en-US" sz="3200" dirty="0">
                <a:latin typeface="+mj-ea"/>
                <a:ea typeface="+mj-ea"/>
              </a:rPr>
              <a:t/>
            </a:r>
            <a:br>
              <a:rPr lang="zh-TW" altLang="en-US" sz="3200" dirty="0">
                <a:latin typeface="+mj-ea"/>
                <a:ea typeface="+mj-ea"/>
              </a:rPr>
            </a:br>
            <a:r>
              <a:rPr lang="zh-TW" altLang="en-US" sz="3200" dirty="0">
                <a:latin typeface="+mj-ea"/>
                <a:ea typeface="+mj-ea"/>
              </a:rPr>
              <a:t>劉處</a:t>
            </a:r>
            <a:r>
              <a:rPr lang="zh-TW" altLang="en-US" sz="3200" dirty="0" smtClean="0">
                <a:latin typeface="+mj-ea"/>
                <a:ea typeface="+mj-ea"/>
              </a:rPr>
              <a:t>玄，丘</a:t>
            </a:r>
            <a:r>
              <a:rPr lang="zh-TW" altLang="en-US" sz="3200" dirty="0">
                <a:latin typeface="+mj-ea"/>
                <a:ea typeface="+mj-ea"/>
              </a:rPr>
              <a:t>處</a:t>
            </a:r>
            <a:r>
              <a:rPr lang="zh-TW" altLang="en-US" sz="3200" dirty="0" smtClean="0">
                <a:latin typeface="+mj-ea"/>
                <a:ea typeface="+mj-ea"/>
              </a:rPr>
              <a:t>機，王</a:t>
            </a:r>
            <a:r>
              <a:rPr lang="zh-TW" altLang="en-US" sz="3200" dirty="0">
                <a:latin typeface="+mj-ea"/>
                <a:ea typeface="+mj-ea"/>
              </a:rPr>
              <a:t>處</a:t>
            </a:r>
            <a:r>
              <a:rPr lang="zh-TW" altLang="en-US" sz="3200" dirty="0" smtClean="0">
                <a:latin typeface="+mj-ea"/>
                <a:ea typeface="+mj-ea"/>
              </a:rPr>
              <a:t>一，郝大通，</a:t>
            </a:r>
            <a:r>
              <a:rPr lang="zh-TW" altLang="en-US" sz="3200" dirty="0">
                <a:latin typeface="+mj-ea"/>
                <a:ea typeface="+mj-ea"/>
              </a:rPr>
              <a:t>孫不</a:t>
            </a:r>
            <a:r>
              <a:rPr lang="zh-TW" altLang="en-US" sz="3200" dirty="0" smtClean="0">
                <a:latin typeface="+mj-ea"/>
                <a:ea typeface="+mj-ea"/>
              </a:rPr>
              <a:t>二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善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—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水有七善，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居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善地，心善淵，與善仁，言善信，正善治，事善能，動善時。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身教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--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上敬老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─下民知孝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上尊長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─下民知悌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上好施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─下民寬裕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上親賢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─下民擇友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上好德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─下民從善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上惡貪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─下民少爭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上廉讓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─下民羞恥。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dirty="0">
                <a:latin typeface="+mj-ea"/>
                <a:ea typeface="+mj-ea"/>
              </a:rPr>
              <a:t>                        </a:t>
            </a:r>
          </a:p>
        </p:txBody>
      </p:sp>
    </p:spTree>
    <p:extLst>
      <p:ext uri="{BB962C8B-B14F-4D97-AF65-F5344CB8AC3E}">
        <p14:creationId xmlns:p14="http://schemas.microsoft.com/office/powerpoint/2010/main" val="24296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+mj-ea"/>
              </a:rPr>
              <a:t>八德</a:t>
            </a:r>
            <a:r>
              <a:rPr lang="en-US" altLang="zh-TW" sz="3200" dirty="0" smtClean="0">
                <a:latin typeface="+mj-ea"/>
                <a:ea typeface="+mj-ea"/>
              </a:rPr>
              <a:t>—</a:t>
            </a:r>
            <a:r>
              <a:rPr lang="zh-TW" altLang="en-US" sz="3200" dirty="0" smtClean="0">
                <a:latin typeface="+mj-ea"/>
                <a:ea typeface="+mj-ea"/>
              </a:rPr>
              <a:t>孝悌忠信禮義廉恥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+mj-ea"/>
                <a:ea typeface="+mj-ea"/>
              </a:rPr>
              <a:t>八</a:t>
            </a:r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+mj-ea"/>
              </a:rPr>
              <a:t>條目</a:t>
            </a:r>
            <a:r>
              <a:rPr lang="en-US" altLang="zh-TW" sz="3200" dirty="0" smtClean="0">
                <a:latin typeface="+mj-ea"/>
                <a:ea typeface="+mj-ea"/>
              </a:rPr>
              <a:t>—</a:t>
            </a:r>
            <a:r>
              <a:rPr lang="zh-TW" altLang="en-US" sz="3200" dirty="0" smtClean="0">
                <a:latin typeface="+mj-ea"/>
                <a:ea typeface="+mj-ea"/>
              </a:rPr>
              <a:t>格物致知誠意正心修身齊家治國平天下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風</a:t>
            </a:r>
            <a:r>
              <a:rPr lang="en-US" altLang="zh-TW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、衰、譭、譽、稱、譏、苦、樂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solidFill>
                  <a:srgbClr val="FFC000"/>
                </a:solidFill>
              </a:rPr>
              <a:t>九</a:t>
            </a:r>
            <a:r>
              <a:rPr lang="zh-TW" altLang="en-US" sz="3200" dirty="0" smtClean="0">
                <a:solidFill>
                  <a:srgbClr val="FFC000"/>
                </a:solidFill>
              </a:rPr>
              <a:t>思</a:t>
            </a:r>
            <a:r>
              <a:rPr lang="en-US" altLang="zh-TW" sz="3200" dirty="0" smtClean="0">
                <a:solidFill>
                  <a:srgbClr val="FFC000"/>
                </a:solidFill>
              </a:rPr>
              <a:t>--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r>
              <a:rPr lang="zh-TW" altLang="en-US" sz="3200" dirty="0" smtClean="0"/>
              <a:t>視</a:t>
            </a:r>
            <a:r>
              <a:rPr lang="zh-TW" altLang="en-US" sz="3200" dirty="0"/>
              <a:t>思明、聽思聰、色思溫、貌思恭、言思忠、事思敬、疑思問、忿思難、見得思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95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劫重重世間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               水患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頻頻將土掩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地震怒怒動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山河                火苗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星星盡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燎原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風勁旋旋毀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萬物                 性命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渺渺無保險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生態漸漸起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變化                       世俗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人人難自然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因果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由來由人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做               罪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業共造共承擔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天非不慈不救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挽                    惡行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自作自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償還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冤親討債討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公道                 迴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向功德功果補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理所當然當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懺悔                    勤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修善道善回報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訓語言句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            勉勵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大眾齊共勉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得道授記玄妙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                     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道奉行赤誠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抱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悟卻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本來真性悟                終身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弗失有始終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大乘法藥何謂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                     如是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我聞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覺真如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關竅門示妙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               指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破一竅明師指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口訣默唸清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心口                 慈心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三昧學佛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合同抱穩赤子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合                 子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亥相交乃原子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銘記三寶刻骨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銘                    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受恆誠憑忠信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>    </a:t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轉機筆再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叮嚀            善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與人同善導之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本是同源本份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                 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己成人正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身心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一理貫通一指</a:t>
            </a:r>
            <a:r>
              <a:rPr lang="zh-TW" alt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禪                     一日千里一正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二目守玄二氣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靜                    二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人同心二福修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後行三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不朽            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曹普渡三天事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四弘誓願四正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四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種威儀四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教訓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五常固守五勿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犯             五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鍊其心五求誠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六道輪迴六慾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種            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言六蔽六必行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情欲滅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七真效                 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善若水七身教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八德遵循八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條目               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風不動八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考驗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九死一生九九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               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思定過九陽天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十方觀照十自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勵                    十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佛天元十收圓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天道三寶玄妙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意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南海古佛慈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此一段言未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盡                 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長時短話別矣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早修至道早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歸根                    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誤光陰莫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遲延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覺悟自性覺為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                         修道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立德修心田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辭叩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 座辭駕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禮                                回首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道別回故苑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>                       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</TotalTime>
  <Words>457</Words>
  <Application>Microsoft Office PowerPoint</Application>
  <PresentationFormat>如螢幕大小 (16:9)</PresentationFormat>
  <Paragraphs>62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科技</vt:lpstr>
      <vt:lpstr>天道三寶玄妙意1</vt:lpstr>
      <vt:lpstr>天道三寶玄妙意2</vt:lpstr>
      <vt:lpstr>天道三寶玄妙意3</vt:lpstr>
      <vt:lpstr>天道三寶玄妙意4</vt:lpstr>
      <vt:lpstr>天道三寶玄妙意5</vt:lpstr>
      <vt:lpstr>天道三寶玄妙意6</vt:lpstr>
      <vt:lpstr>天道三寶玄妙意7</vt:lpstr>
      <vt:lpstr>天道三寶玄妙意8</vt:lpstr>
      <vt:lpstr>天道三寶玄妙意9</vt:lpstr>
      <vt:lpstr>天道三寶玄妙意10</vt:lpstr>
      <vt:lpstr>天道三寶玄妙意11</vt:lpstr>
      <vt:lpstr>天道三寶玄妙意12</vt:lpstr>
      <vt:lpstr>天道三寶玄妙意13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78</cp:revision>
  <dcterms:created xsi:type="dcterms:W3CDTF">2014-02-15T05:50:45Z</dcterms:created>
  <dcterms:modified xsi:type="dcterms:W3CDTF">2015-10-09T04:10:38Z</dcterms:modified>
</cp:coreProperties>
</file>