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4" r:id="rId3"/>
    <p:sldId id="311" r:id="rId4"/>
    <p:sldId id="310" r:id="rId5"/>
    <p:sldId id="295" r:id="rId6"/>
    <p:sldId id="303" r:id="rId7"/>
    <p:sldId id="298" r:id="rId8"/>
    <p:sldId id="305" r:id="rId9"/>
    <p:sldId id="297" r:id="rId10"/>
    <p:sldId id="306" r:id="rId11"/>
    <p:sldId id="302" r:id="rId12"/>
    <p:sldId id="301" r:id="rId13"/>
    <p:sldId id="300" r:id="rId14"/>
    <p:sldId id="299" r:id="rId15"/>
    <p:sldId id="309" r:id="rId16"/>
    <p:sldId id="308" r:id="rId17"/>
    <p:sldId id="312" r:id="rId18"/>
    <p:sldId id="307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51470"/>
            <a:ext cx="8136904" cy="504056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solidFill>
                  <a:srgbClr val="FFFF00"/>
                </a:solidFill>
                <a:latin typeface="+mn-ea"/>
                <a:ea typeface="全真細隸書" panose="02010609000101010101" pitchFamily="49" charset="-120"/>
              </a:rPr>
              <a:t>前言：道</a:t>
            </a:r>
            <a:r>
              <a:rPr lang="zh-TW" altLang="en-US" sz="3400" dirty="0" smtClean="0">
                <a:solidFill>
                  <a:srgbClr val="FFFF00"/>
                </a:solidFill>
                <a:latin typeface="+mn-ea"/>
                <a:ea typeface="全真細隸書" panose="02010609000101010101" pitchFamily="49" charset="-120"/>
              </a:rPr>
              <a:t>之宗旨</a:t>
            </a:r>
            <a:endParaRPr lang="en-US" altLang="zh-TW" sz="3400" dirty="0" smtClean="0">
              <a:solidFill>
                <a:srgbClr val="FFFF00"/>
              </a:solidFill>
              <a:latin typeface="+mn-ea"/>
              <a:ea typeface="全真細隸書" panose="02010609000101010101" pitchFamily="49" charset="-120"/>
            </a:endParaRPr>
          </a:p>
          <a:p>
            <a:r>
              <a:rPr lang="zh-TW" altLang="en-US" sz="3400" dirty="0">
                <a:latin typeface="+mn-ea"/>
                <a:ea typeface="全真細隸書" panose="02010609000101010101" pitchFamily="49" charset="-120"/>
              </a:rPr>
              <a:t>敬天地，禮神明，愛國忠事，敦品崇禮，孝父母，重師尊，信朋友，和鄉鄰，改惡向善，講明五倫八德，</a:t>
            </a:r>
            <a:r>
              <a:rPr lang="zh-TW" altLang="en-US" sz="3400" dirty="0">
                <a:solidFill>
                  <a:srgbClr val="FFFF00"/>
                </a:solidFill>
                <a:latin typeface="+mn-ea"/>
                <a:ea typeface="全真細隸書" panose="02010609000101010101" pitchFamily="49" charset="-120"/>
              </a:rPr>
              <a:t>闡發五教聖人之奧旨</a:t>
            </a:r>
            <a:r>
              <a:rPr lang="zh-TW" altLang="en-US" sz="3400" dirty="0">
                <a:latin typeface="+mn-ea"/>
                <a:ea typeface="全真細隸書" panose="02010609000101010101" pitchFamily="49" charset="-120"/>
              </a:rPr>
              <a:t>，恪遵四維綱常之古禮，洗心滌慮，借假修真，恢復本性之自然，啟發良知良能之至善，己立立人，己達達人，挽世界為清平，化人心為良善，冀世界為大同。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路加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福音：耶穌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對眾人說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你們</a:t>
            </a:r>
            <a:r>
              <a:rPr lang="zh-TW" altLang="en-US" sz="3600" dirty="0">
                <a:ea typeface="全真細隸書" panose="02010609000101010101" pitchFamily="49" charset="-120"/>
              </a:rPr>
              <a:t>要努力進窄門。我告訴你們：將來有許多人想要進去，卻是不能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約翰福音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：耶穌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我</a:t>
            </a:r>
            <a:r>
              <a:rPr lang="zh-TW" altLang="en-US" sz="3600" dirty="0">
                <a:ea typeface="全真細隸書" panose="02010609000101010101" pitchFamily="49" charset="-120"/>
              </a:rPr>
              <a:t>就是道路、真理、生命。若不藉著我，沒有人能到父那裡去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耶穌說：</a:t>
            </a:r>
            <a:r>
              <a:rPr lang="zh-TW" altLang="en-US" sz="3600" dirty="0">
                <a:ea typeface="全真細隸書" panose="02010609000101010101" pitchFamily="49" charset="-120"/>
              </a:rPr>
              <a:t>天國近了，你們應當悔改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耶穌說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</a:t>
            </a:r>
            <a:r>
              <a:rPr lang="zh-TW" altLang="en-US" sz="3600" dirty="0">
                <a:ea typeface="全真細隸書" panose="02010609000101010101" pitchFamily="49" charset="-120"/>
              </a:rPr>
              <a:t>若不重生，就不能見上帝的國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103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五、回教聖人穆罕默德的天道思想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穆罕默德拜天神迦伯列為師，求了天道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穆聖</a:t>
            </a:r>
            <a:r>
              <a:rPr lang="zh-TW" altLang="en-US" sz="3600" dirty="0">
                <a:ea typeface="全真細隸書" panose="02010609000101010101" pitchFamily="49" charset="-120"/>
              </a:rPr>
              <a:t>是一個從沒有讀過任何經，寫過任何語言文字的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文盲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古蘭經說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加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百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列</a:t>
            </a:r>
            <a:r>
              <a:rPr lang="zh-TW" altLang="en-US" sz="3600" dirty="0" smtClean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全真細隸書" panose="02010609000101010101" pitchFamily="49" charset="-120"/>
              </a:rPr>
              <a:t>吉卜利勒</a:t>
            </a:r>
            <a:r>
              <a:rPr lang="zh-TW" altLang="en-US" sz="3600" dirty="0" smtClean="0">
                <a:latin typeface="+mj-ea"/>
                <a:ea typeface="+mj-ea"/>
              </a:rPr>
              <a:t>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為</a:t>
            </a:r>
            <a:r>
              <a:rPr lang="zh-TW" altLang="en-US" sz="3600" dirty="0">
                <a:ea typeface="全真細隸書" panose="02010609000101010101" pitchFamily="49" charset="-120"/>
              </a:rPr>
              <a:t>古蘭經的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使者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穆罕默德口述的</a:t>
            </a:r>
            <a:r>
              <a:rPr lang="en-US" altLang="zh-TW" sz="3600" dirty="0">
                <a:latin typeface="+mj-ea"/>
                <a:ea typeface="+mj-ea"/>
              </a:rPr>
              <a:t>《</a:t>
            </a:r>
            <a:r>
              <a:rPr lang="zh-TW" altLang="en-US" sz="3600" dirty="0">
                <a:ea typeface="全真細隸書" panose="02010609000101010101" pitchFamily="49" charset="-120"/>
              </a:rPr>
              <a:t>古蘭經</a:t>
            </a:r>
            <a:r>
              <a:rPr lang="en-US" altLang="zh-TW" sz="3600" dirty="0">
                <a:latin typeface="+mj-ea"/>
                <a:ea typeface="+mj-ea"/>
              </a:rPr>
              <a:t>》</a:t>
            </a:r>
            <a:r>
              <a:rPr lang="zh-TW" altLang="en-US" sz="3600" dirty="0">
                <a:ea typeface="全真細隸書" panose="02010609000101010101" pitchFamily="49" charset="-120"/>
              </a:rPr>
              <a:t>，是安拉通過大天使加百列所傳授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2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天園是</a:t>
            </a:r>
            <a:r>
              <a:rPr lang="zh-TW" altLang="en-US" sz="3600" dirty="0">
                <a:ea typeface="全真細隸書" panose="02010609000101010101" pitchFamily="49" charset="-120"/>
              </a:rPr>
              <a:t>伊斯蘭教所說報償行善者的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極樂世界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古蘭經中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曾稱天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園為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：和平</a:t>
            </a:r>
            <a:r>
              <a:rPr lang="zh-TW" altLang="en-US" sz="3600" dirty="0">
                <a:ea typeface="全真細隸書" panose="02010609000101010101" pitchFamily="49" charset="-120"/>
              </a:rPr>
              <a:t>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宅、永久</a:t>
            </a:r>
            <a:r>
              <a:rPr lang="zh-TW" altLang="en-US" sz="3600" dirty="0">
                <a:ea typeface="全真細隸書" panose="02010609000101010101" pitchFamily="49" charset="-120"/>
              </a:rPr>
              <a:t>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宅、樂園、歸宿園、永</a:t>
            </a:r>
            <a:r>
              <a:rPr lang="zh-TW" altLang="en-US" sz="3600" dirty="0">
                <a:ea typeface="全真細隸書" panose="02010609000101010101" pitchFamily="49" charset="-120"/>
              </a:rPr>
              <a:t>居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園、恩澤園等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古蘭經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不是人的作品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這是一部節文精確而且詳明的經典。是從至睿的、徹知的主降示的。</a:t>
            </a:r>
            <a:r>
              <a:rPr lang="zh-TW" altLang="en-US" sz="3600" dirty="0">
                <a:latin typeface="+mj-ea"/>
                <a:ea typeface="+mj-ea"/>
              </a:rPr>
              <a:t>」（</a:t>
            </a:r>
            <a:r>
              <a:rPr lang="zh-TW" altLang="en-US" sz="3600" dirty="0">
                <a:ea typeface="全真細隸書" panose="02010609000101010101" pitchFamily="49" charset="-120"/>
              </a:rPr>
              <a:t>古蘭經</a:t>
            </a:r>
            <a:r>
              <a:rPr lang="en-US" altLang="zh-TW" sz="3600" dirty="0">
                <a:ea typeface="全真細隸書" panose="02010609000101010101" pitchFamily="49" charset="-120"/>
              </a:rPr>
              <a:t>11</a:t>
            </a:r>
            <a:r>
              <a:rPr lang="zh-TW" altLang="en-US" sz="3600" dirty="0">
                <a:ea typeface="全真細隸書" panose="02010609000101010101" pitchFamily="49" charset="-120"/>
              </a:rPr>
              <a:t>章</a:t>
            </a:r>
            <a:r>
              <a:rPr lang="en-US" altLang="zh-TW" sz="3600" dirty="0">
                <a:ea typeface="全真細隸書" panose="02010609000101010101" pitchFamily="49" charset="-120"/>
              </a:rPr>
              <a:t>1</a:t>
            </a:r>
            <a:r>
              <a:rPr lang="zh-TW" altLang="en-US" sz="3600" dirty="0">
                <a:ea typeface="全真細隸書" panose="02010609000101010101" pitchFamily="49" charset="-120"/>
              </a:rPr>
              <a:t>節</a:t>
            </a:r>
            <a:r>
              <a:rPr lang="zh-TW" altLang="en-US" sz="3600" dirty="0">
                <a:latin typeface="+mj-ea"/>
                <a:ea typeface="+mj-ea"/>
              </a:rPr>
              <a:t>）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60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你看大地是乾枯的，當我降下雨水的時候，它便活動而膨脹起來，這是祂的蹟象。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能使大地復活者，必能使死人復活，祂對於萬事，確是全能的。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latin typeface="+mj-ea"/>
                <a:ea typeface="+mj-ea"/>
              </a:rPr>
              <a:t>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古蘭經</a:t>
            </a:r>
            <a:r>
              <a:rPr lang="en-US" altLang="zh-TW" sz="3600" dirty="0">
                <a:ea typeface="全真細隸書" panose="02010609000101010101" pitchFamily="49" charset="-120"/>
              </a:rPr>
              <a:t>41</a:t>
            </a:r>
            <a:r>
              <a:rPr lang="zh-TW" altLang="en-US" sz="3600" dirty="0">
                <a:ea typeface="全真細隸書" panose="02010609000101010101" pitchFamily="49" charset="-120"/>
              </a:rPr>
              <a:t>章</a:t>
            </a:r>
            <a:r>
              <a:rPr lang="en-US" altLang="zh-TW" sz="3600" dirty="0">
                <a:ea typeface="全真細隸書" panose="02010609000101010101" pitchFamily="49" charset="-120"/>
              </a:rPr>
              <a:t>39</a:t>
            </a:r>
            <a:r>
              <a:rPr lang="zh-TW" altLang="en-US" sz="3600" dirty="0">
                <a:ea typeface="全真細隸書" panose="02010609000101010101" pitchFamily="49" charset="-120"/>
              </a:rPr>
              <a:t>節</a:t>
            </a:r>
            <a:r>
              <a:rPr lang="zh-TW" altLang="en-US" sz="3600" dirty="0" smtClean="0">
                <a:latin typeface="+mj-ea"/>
                <a:ea typeface="+mj-ea"/>
              </a:rPr>
              <a:t>）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審判的日子來到時</a:t>
            </a:r>
            <a:r>
              <a:rPr lang="zh-TW" altLang="en-US" sz="3600" dirty="0">
                <a:ea typeface="全真細隸書" panose="02010609000101010101" pitchFamily="49" charset="-120"/>
              </a:rPr>
              <a:t>，阿拉將手拿天秤，衡量個人在地上的行為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644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回教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的禱告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詞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奉至仁至慈的安拉之名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阿里夫，兩目</a:t>
            </a:r>
            <a:r>
              <a:rPr lang="zh-TW" altLang="en-US" sz="3600" dirty="0">
                <a:ea typeface="全真細隸書" panose="02010609000101010101" pitchFamily="49" charset="-120"/>
              </a:rPr>
              <a:t>，米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目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註一：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阿里夫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阿拉，兩目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天使迦伯列，米目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穆聖。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註二：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阿里夫是阿乃，，是我的</a:t>
            </a:r>
            <a:r>
              <a:rPr lang="zh-TW" altLang="en-US" sz="3600" dirty="0">
                <a:ea typeface="全真細隸書" panose="02010609000101010101" pitchFamily="49" charset="-120"/>
              </a:rPr>
              <a:t>意思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，倆目代表</a:t>
            </a:r>
            <a:r>
              <a:rPr lang="zh-TW" altLang="en-US" sz="3600" dirty="0">
                <a:ea typeface="全真細隸書" panose="02010609000101010101" pitchFamily="49" charset="-120"/>
              </a:rPr>
              <a:t>“安拉”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，米目代表</a:t>
            </a:r>
            <a:r>
              <a:rPr lang="zh-TW" altLang="en-US" sz="3600" dirty="0">
                <a:ea typeface="全真細隸書" panose="02010609000101010101" pitchFamily="49" charset="-120"/>
              </a:rPr>
              <a:t>“額林”是“有學問或是博識者”的意思。三個字合起來，便是“我是無所不知的主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”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阿里夫兩目米目：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是比喻要回上帝的天園，</a:t>
            </a: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就要拜明師求道。</a:t>
            </a:r>
            <a:r>
              <a:rPr lang="zh-TW" altLang="en-US" sz="3900" dirty="0">
                <a:ea typeface="全真細隸書" panose="02010609000101010101" pitchFamily="49" charset="-120"/>
              </a:rPr>
              <a:t/>
            </a:r>
            <a:br>
              <a:rPr lang="zh-TW" altLang="en-US" sz="3900" dirty="0">
                <a:ea typeface="全真細隸書" panose="02010609000101010101" pitchFamily="49" charset="-120"/>
              </a:rPr>
            </a:br>
            <a:endParaRPr lang="zh-TW" altLang="en-US" sz="39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09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五教聖人的奧旨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：勸眾生要拜明師求道，才能得解脫。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求道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就是找回生命的真我。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求道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就是要回復本來靈性的光明、清靜、純真、純善、純美的性靈。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求道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就是找到回天的路。</a:t>
            </a: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97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41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7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89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28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一、儒家聖人孔子的天道思想</a:t>
            </a:r>
            <a:endParaRPr lang="en-US" altLang="zh-TW" sz="128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12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孔子拜老子為師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，求得了天道。</a:t>
            </a:r>
            <a:endParaRPr lang="en-US" altLang="zh-TW" sz="12800" dirty="0" smtClean="0">
              <a:latin typeface="+mj-ea"/>
              <a:ea typeface="+mj-ea"/>
            </a:endParaRPr>
          </a:p>
          <a:p>
            <a:r>
              <a:rPr lang="zh-TW" altLang="en-US" sz="12800" dirty="0">
                <a:solidFill>
                  <a:srgbClr val="FFC000"/>
                </a:solidFill>
                <a:ea typeface="全真細隸書" panose="02010609000101010101" pitchFamily="49" charset="-120"/>
              </a:rPr>
              <a:t>子曰</a:t>
            </a:r>
            <a:r>
              <a:rPr lang="zh-TW" altLang="en-US" sz="12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朝</a:t>
            </a:r>
            <a:r>
              <a:rPr lang="zh-TW" altLang="en-US" sz="12800" dirty="0">
                <a:ea typeface="全真細隸書" panose="02010609000101010101" pitchFamily="49" charset="-120"/>
              </a:rPr>
              <a:t>聞道，夕死可矣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。</a:t>
            </a:r>
            <a:endParaRPr lang="en-US" altLang="zh-TW" sz="12800" dirty="0" smtClean="0">
              <a:ea typeface="全真細隸書" panose="02010609000101010101" pitchFamily="49" charset="-120"/>
            </a:endParaRPr>
          </a:p>
          <a:p>
            <a:r>
              <a:rPr lang="zh-TW" altLang="en-US" sz="12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詩云：</a:t>
            </a:r>
            <a:r>
              <a:rPr lang="zh-TW" altLang="en-US" sz="12800" dirty="0">
                <a:latin typeface="+mj-ea"/>
                <a:ea typeface="+mj-ea"/>
              </a:rPr>
              <a:t>「</a:t>
            </a:r>
            <a:r>
              <a:rPr lang="zh-TW" altLang="en-US" sz="12800" dirty="0">
                <a:ea typeface="全真細隸書" panose="02010609000101010101" pitchFamily="49" charset="-120"/>
              </a:rPr>
              <a:t>邦畿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千里，</a:t>
            </a:r>
            <a:r>
              <a:rPr lang="zh-TW" altLang="en-US" sz="12800" dirty="0">
                <a:ea typeface="全真細隸書" panose="02010609000101010101" pitchFamily="49" charset="-120"/>
              </a:rPr>
              <a:t>惟民所止。</a:t>
            </a:r>
            <a:r>
              <a:rPr lang="zh-TW" altLang="en-US" sz="12800" dirty="0">
                <a:latin typeface="+mj-ea"/>
                <a:ea typeface="+mj-ea"/>
              </a:rPr>
              <a:t>」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詩云：</a:t>
            </a:r>
            <a:r>
              <a:rPr lang="zh-TW" altLang="en-US" sz="12800" dirty="0">
                <a:latin typeface="+mj-ea"/>
                <a:ea typeface="+mj-ea"/>
              </a:rPr>
              <a:t>「</a:t>
            </a:r>
            <a:r>
              <a:rPr lang="zh-TW" altLang="en-US" sz="12800" dirty="0">
                <a:ea typeface="全真細隸書" panose="02010609000101010101" pitchFamily="49" charset="-120"/>
              </a:rPr>
              <a:t>緡蠻黃鳥，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止於</a:t>
            </a:r>
            <a:r>
              <a:rPr lang="zh-TW" altLang="en-US" sz="12800" dirty="0">
                <a:ea typeface="全真細隸書" panose="02010609000101010101" pitchFamily="49" charset="-120"/>
              </a:rPr>
              <a:t>丘隅。</a:t>
            </a:r>
            <a:r>
              <a:rPr lang="zh-TW" altLang="en-US" sz="12800" dirty="0" smtClean="0">
                <a:latin typeface="+mj-ea"/>
                <a:ea typeface="+mj-ea"/>
              </a:rPr>
              <a:t>」</a:t>
            </a:r>
            <a:endParaRPr lang="en-US" altLang="zh-TW" sz="12800" dirty="0" smtClean="0">
              <a:latin typeface="+mj-ea"/>
              <a:ea typeface="+mj-ea"/>
            </a:endParaRPr>
          </a:p>
          <a:p>
            <a:r>
              <a:rPr lang="zh-TW" altLang="en-US" sz="12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子</a:t>
            </a:r>
            <a:r>
              <a:rPr lang="zh-TW" altLang="en-US" sz="12800" dirty="0">
                <a:solidFill>
                  <a:srgbClr val="FFC000"/>
                </a:solidFill>
                <a:ea typeface="全真細隸書" panose="02010609000101010101" pitchFamily="49" charset="-120"/>
              </a:rPr>
              <a:t>曰：</a:t>
            </a:r>
            <a:r>
              <a:rPr lang="zh-TW" altLang="en-US" sz="12800" dirty="0">
                <a:latin typeface="+mj-ea"/>
                <a:ea typeface="+mj-ea"/>
              </a:rPr>
              <a:t>「</a:t>
            </a:r>
            <a:r>
              <a:rPr lang="zh-TW" altLang="en-US" sz="12800" dirty="0">
                <a:ea typeface="全真細隸書" panose="02010609000101010101" pitchFamily="49" charset="-120"/>
              </a:rPr>
              <a:t>於止，知其所止，可以人而不如鳥乎？</a:t>
            </a:r>
            <a:r>
              <a:rPr lang="zh-TW" altLang="en-US" sz="12800" dirty="0" smtClean="0">
                <a:latin typeface="+mj-ea"/>
                <a:ea typeface="+mj-ea"/>
              </a:rPr>
              <a:t>」</a:t>
            </a:r>
            <a:endParaRPr lang="en-US" altLang="zh-TW" sz="12800" dirty="0" smtClean="0">
              <a:latin typeface="+mj-ea"/>
              <a:ea typeface="+mj-ea"/>
            </a:endParaRPr>
          </a:p>
          <a:p>
            <a:r>
              <a:rPr lang="zh-TW" altLang="en-US" sz="12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子</a:t>
            </a:r>
            <a:r>
              <a:rPr lang="zh-TW" altLang="en-US" sz="12800" dirty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12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誰</a:t>
            </a:r>
            <a:r>
              <a:rPr lang="zh-TW" altLang="en-US" sz="12800" dirty="0">
                <a:ea typeface="全真細隸書" panose="02010609000101010101" pitchFamily="49" charset="-120"/>
              </a:rPr>
              <a:t>能出不由戶？何莫由斯道也</a:t>
            </a:r>
            <a:r>
              <a:rPr lang="zh-TW" altLang="en-US" sz="12800" dirty="0" smtClean="0">
                <a:ea typeface="全真細隸書" panose="02010609000101010101" pitchFamily="49" charset="-120"/>
              </a:rPr>
              <a:t>？</a:t>
            </a:r>
            <a:endParaRPr lang="en-US" altLang="zh-TW" sz="12800" dirty="0" smtClean="0">
              <a:ea typeface="全真細隸書" panose="02010609000101010101" pitchFamily="49" charset="-120"/>
            </a:endParaRPr>
          </a:p>
          <a:p>
            <a:r>
              <a:rPr lang="zh-TW" altLang="en-US" sz="12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以上是孔子勸人要拜明師求道</a:t>
            </a:r>
            <a:r>
              <a:rPr lang="zh-TW" altLang="en-US" sz="12800" dirty="0">
                <a:ea typeface="全真細隸書" panose="02010609000101010101" pitchFamily="49" charset="-120"/>
              </a:rPr>
              <a:t/>
            </a:r>
            <a:br>
              <a:rPr lang="zh-TW" altLang="en-US" sz="12800" dirty="0">
                <a:ea typeface="全真細隸書" panose="02010609000101010101" pitchFamily="49" charset="-120"/>
              </a:rPr>
            </a:br>
            <a:r>
              <a:rPr lang="zh-TW" altLang="en-US" sz="12800" dirty="0">
                <a:ea typeface="全真細隸書" panose="02010609000101010101" pitchFamily="49" charset="-120"/>
              </a:rPr>
              <a:t/>
            </a:r>
            <a:br>
              <a:rPr lang="zh-TW" altLang="en-US" sz="128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7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子曰：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吾十有五而志于學，三十而立，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四十</a:t>
            </a:r>
            <a:r>
              <a:rPr lang="zh-TW" altLang="en-US" sz="3600" dirty="0">
                <a:ea typeface="全真細隸書" panose="02010609000101010101" pitchFamily="49" charset="-120"/>
              </a:rPr>
              <a:t>而不惑，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五十而知天命，</a:t>
            </a:r>
            <a:r>
              <a:rPr lang="zh-TW" altLang="en-US" sz="3600" dirty="0">
                <a:ea typeface="全真細隸書" panose="02010609000101010101" pitchFamily="49" charset="-120"/>
              </a:rPr>
              <a:t>六十而耳順，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七十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而從心所欲，不踰矩。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大學之道．在明明德．在親民．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在止於至善</a:t>
            </a:r>
            <a:r>
              <a:rPr lang="zh-TW" altLang="en-US" sz="3600" dirty="0">
                <a:ea typeface="全真細隸書" panose="02010609000101010101" pitchFamily="49" charset="-120"/>
              </a:rPr>
              <a:t>．知止而後有定．定而後能靜．靜而後能安．安而後能慮．慮而後能得．物有本末．事有終始．知所先後．則近道矣．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83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中庸：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天命</a:t>
            </a:r>
            <a:r>
              <a:rPr lang="zh-TW" altLang="en-US" sz="3600" dirty="0">
                <a:ea typeface="全真細隸書" panose="02010609000101010101" pitchFamily="49" charset="-120"/>
              </a:rPr>
              <a:t>之謂性，率性之謂道，修道之謂教。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ea typeface="全真細隸書" panose="02010609000101010101" pitchFamily="49" charset="-120"/>
              </a:rPr>
              <a:t>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者，</a:t>
            </a:r>
            <a:r>
              <a:rPr lang="zh-TW" altLang="en-US" sz="3600" dirty="0">
                <a:ea typeface="全真細隸書" panose="02010609000101010101" pitchFamily="49" charset="-120"/>
              </a:rPr>
              <a:t>不可須臾離也；可離，非道也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中庸：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喜怒哀樂</a:t>
            </a:r>
            <a:r>
              <a:rPr lang="zh-TW" altLang="en-US" sz="3600" dirty="0">
                <a:ea typeface="全真細隸書" panose="02010609000101010101" pitchFamily="49" charset="-120"/>
              </a:rPr>
              <a:t>之未發，謂之中；發而皆中節，謂之和。中也者，天下之大本也；和也者，天下之達道也。致中和，天地位焉，萬物育焉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4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二、道家聖人老子的天道思想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拜太乙真人為師，得了天道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道德經第六章谷神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章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谷神不死，是謂玄牝。玄牝之門，是謂天地根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老子之清靜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老君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曰：</a:t>
            </a:r>
            <a:r>
              <a:rPr lang="en-US" altLang="zh-TW" sz="3600" dirty="0" smtClean="0">
                <a:latin typeface="+mj-ea"/>
                <a:ea typeface="+mj-ea"/>
              </a:rPr>
              <a:t>〔</a:t>
            </a:r>
            <a:r>
              <a:rPr lang="zh-TW" altLang="en-US" sz="3600" dirty="0">
                <a:ea typeface="全真細隸書" panose="02010609000101010101" pitchFamily="49" charset="-120"/>
              </a:rPr>
              <a:t>大道無形，生育天地。大道無情，運行日月。大道無名，長養萬物。吾不知其名，強名曰道。</a:t>
            </a:r>
            <a:r>
              <a:rPr lang="en-US" altLang="zh-TW" sz="3600" dirty="0">
                <a:latin typeface="+mj-ea"/>
                <a:ea typeface="+mj-ea"/>
              </a:rPr>
              <a:t>〕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道德經第四十二章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：道</a:t>
            </a:r>
            <a:r>
              <a:rPr lang="zh-TW" altLang="en-US" sz="3600" dirty="0">
                <a:ea typeface="全真細隸書" panose="02010609000101010101" pitchFamily="49" charset="-120"/>
              </a:rPr>
              <a:t>生一，一生二，二生三，三生萬物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老子道德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第三十九章 昔之得一者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)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/>
            </a:r>
            <a:b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天</a:t>
            </a:r>
            <a:r>
              <a:rPr lang="zh-TW" altLang="en-US" sz="3600" dirty="0">
                <a:ea typeface="全真細隸書" panose="02010609000101010101" pitchFamily="49" charset="-120"/>
              </a:rPr>
              <a:t>得一以清，地得一以寧，神得一以靈，谷得一以盈，萬物得一以生，侯王得一以爲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天下</a:t>
            </a:r>
            <a:r>
              <a:rPr lang="zh-TW" altLang="en-US" sz="3600" dirty="0">
                <a:ea typeface="全真細隸書" panose="02010609000101010101" pitchFamily="49" charset="-120"/>
              </a:rPr>
              <a:t>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太上老君 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谷神不死藏玄牝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可道可名</a:t>
            </a:r>
            <a:r>
              <a:rPr lang="zh-TW" altLang="en-US" sz="3600">
                <a:ea typeface="全真細隸書" panose="02010609000101010101" pitchFamily="49" charset="-120"/>
              </a:rPr>
              <a:t>即</a:t>
            </a:r>
            <a:r>
              <a:rPr lang="zh-TW" altLang="en-US" sz="3600" smtClean="0">
                <a:ea typeface="全真細隸書" panose="02010609000101010101" pitchFamily="49" charset="-120"/>
              </a:rPr>
              <a:t>非真</a:t>
            </a:r>
            <a:r>
              <a:rPr lang="en-US" altLang="zh-TW" sz="3600" dirty="0">
                <a:ea typeface="全真細隸書" panose="02010609000101010101" pitchFamily="49" charset="-120"/>
              </a:rPr>
              <a:t> 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道德五千未言盡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速拜天眞早歸根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73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三、佛教聖人釋迦牟尼佛的天道思想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佛陀在燃燈佛所授記，得了天道。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世尊說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奇</a:t>
            </a:r>
            <a:r>
              <a:rPr lang="zh-TW" altLang="en-US" sz="3600" dirty="0">
                <a:ea typeface="全真細隸書" panose="02010609000101010101" pitchFamily="49" charset="-120"/>
              </a:rPr>
              <a:t>哉奇哉，一切眾生，皆具如來智慧德相，但因妄想執著，不能證得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佛曰：</a:t>
            </a:r>
            <a:r>
              <a:rPr lang="zh-TW" altLang="en-US" sz="3600" dirty="0"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吾有正法眼藏，涅槃妙心，實相無相，微妙法門，不立文字，教外別傳，付囑摩訶迦葉。</a:t>
            </a:r>
            <a:r>
              <a:rPr lang="zh-TW" altLang="en-US" sz="3600" dirty="0">
                <a:latin typeface="+mj-ea"/>
              </a:rPr>
              <a:t>」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99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佛教的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宇宙觀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分三界，分別</a:t>
            </a:r>
            <a:r>
              <a:rPr lang="zh-TW" altLang="en-US" sz="3600" dirty="0">
                <a:ea typeface="全真細隸書" panose="02010609000101010101" pitchFamily="49" charset="-120"/>
              </a:rPr>
              <a:t>為欲界、色界、無色界。三界共有二十八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法華經譬喻品說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三界無安，猶如火宅，眾苦充滿，甚可怖畏。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佛陀講</a:t>
            </a:r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+mj-ea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法華經</a:t>
            </a:r>
            <a:r>
              <a:rPr lang="en-US" altLang="zh-TW" sz="3600" dirty="0">
                <a:solidFill>
                  <a:srgbClr val="FFC000"/>
                </a:solidFill>
                <a:latin typeface="+mj-ea"/>
                <a:ea typeface="+mj-ea"/>
              </a:rPr>
              <a:t>》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和</a:t>
            </a:r>
            <a:r>
              <a:rPr lang="en-US" altLang="zh-TW" sz="3600" dirty="0">
                <a:solidFill>
                  <a:srgbClr val="FFC000"/>
                </a:solidFill>
                <a:latin typeface="+mj-ea"/>
                <a:ea typeface="+mj-ea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涅槃經</a:t>
            </a:r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+mj-ea"/>
              </a:rPr>
              <a:t>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，要眾生得解脫涅槃。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要得涅槃就要得法華授記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，即是拜明師求道。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涅槃就是靈性回理天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，超脫生死輪迴。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en-US" altLang="zh-TW" sz="3600" dirty="0" smtClean="0"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3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細隸書" panose="02010609000101010101" pitchFamily="49" charset="-120"/>
              </a:rPr>
              <a:t>五教聖人之奧旨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﻿﻿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四、基督教聖人耶穌的天道思想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耶穌拜施洗約翰為師，得了天道。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約翰福音：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ea typeface="全真細隸書" panose="02010609000101010101" pitchFamily="49" charset="-120"/>
              </a:rPr>
              <a:t>太初有道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，道與</a:t>
            </a:r>
            <a:r>
              <a:rPr lang="zh-TW" altLang="en-US" sz="3600" dirty="0">
                <a:ea typeface="全真細隸書" panose="02010609000101010101" pitchFamily="49" charset="-120"/>
              </a:rPr>
              <a:t>神同在，道就是神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馬太福音：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耶穌</a:t>
            </a:r>
            <a:r>
              <a:rPr lang="zh-TW" altLang="en-US" sz="3600" dirty="0">
                <a:ea typeface="全真細隸書" panose="02010609000101010101" pitchFamily="49" charset="-120"/>
              </a:rPr>
              <a:t>一開始傳教便宣講天主的福音說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：時期</a:t>
            </a:r>
            <a:r>
              <a:rPr lang="zh-TW" altLang="en-US" sz="3600" dirty="0">
                <a:ea typeface="全真細隸書" panose="02010609000101010101" pitchFamily="49" charset="-120"/>
              </a:rPr>
              <a:t>已滿，天主的國臨近了，你們悔改，信從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福音吧！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加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福音：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耶穌又對眾人說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若</a:t>
            </a:r>
            <a:r>
              <a:rPr lang="zh-TW" altLang="en-US" sz="3600" dirty="0">
                <a:ea typeface="全真細隸書" panose="02010609000101010101" pitchFamily="49" charset="-120"/>
              </a:rPr>
              <a:t>有人要跟從我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，就</a:t>
            </a:r>
            <a:r>
              <a:rPr lang="zh-TW" altLang="en-US" sz="3600" dirty="0">
                <a:ea typeface="全真細隸書" panose="02010609000101010101" pitchFamily="49" charset="-120"/>
              </a:rPr>
              <a:t>當捨己，天天背起他的十字架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353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</TotalTime>
  <Words>1033</Words>
  <Application>Microsoft Office PowerPoint</Application>
  <PresentationFormat>如螢幕大小 (16:9)</PresentationFormat>
  <Paragraphs>76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Franklin Gothic Book</vt:lpstr>
      <vt:lpstr>全真細隸書</vt:lpstr>
      <vt:lpstr>微軟正黑體</vt:lpstr>
      <vt:lpstr>Arial</vt:lpstr>
      <vt:lpstr>Wingdings 2</vt:lpstr>
      <vt:lpstr>科技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  <vt:lpstr>五教聖人之奧旨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89</cp:revision>
  <dcterms:created xsi:type="dcterms:W3CDTF">2014-02-15T05:50:45Z</dcterms:created>
  <dcterms:modified xsi:type="dcterms:W3CDTF">2016-04-04T03:54:47Z</dcterms:modified>
</cp:coreProperties>
</file>