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81" r:id="rId2"/>
    <p:sldId id="293" r:id="rId3"/>
    <p:sldId id="278" r:id="rId4"/>
    <p:sldId id="279" r:id="rId5"/>
    <p:sldId id="307" r:id="rId6"/>
    <p:sldId id="276" r:id="rId7"/>
    <p:sldId id="303" r:id="rId8"/>
    <p:sldId id="271" r:id="rId9"/>
    <p:sldId id="306" r:id="rId10"/>
    <p:sldId id="299" r:id="rId11"/>
    <p:sldId id="305" r:id="rId12"/>
    <p:sldId id="300" r:id="rId13"/>
    <p:sldId id="301" r:id="rId14"/>
    <p:sldId id="304" r:id="rId15"/>
    <p:sldId id="302" r:id="rId16"/>
  </p:sldIdLst>
  <p:sldSz cx="9144000" cy="5143500" type="screen16x9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2593" autoAdjust="0"/>
  </p:normalViewPr>
  <p:slideViewPr>
    <p:cSldViewPr>
      <p:cViewPr varScale="1">
        <p:scale>
          <a:sx n="92" d="100"/>
          <a:sy n="92" d="100"/>
        </p:scale>
        <p:origin x="738" y="7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6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手繪多邊形 7"/>
          <p:cNvSpPr>
            <a:spLocks/>
          </p:cNvSpPr>
          <p:nvPr/>
        </p:nvSpPr>
        <p:spPr bwMode="auto">
          <a:xfrm>
            <a:off x="6105526" y="0"/>
            <a:ext cx="3038475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標題 8"/>
          <p:cNvSpPr>
            <a:spLocks noGrp="1"/>
          </p:cNvSpPr>
          <p:nvPr>
            <p:ph type="ctrTitle"/>
          </p:nvPr>
        </p:nvSpPr>
        <p:spPr>
          <a:xfrm>
            <a:off x="429064" y="2503170"/>
            <a:ext cx="6480048" cy="172593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17" name="副標題 16"/>
          <p:cNvSpPr>
            <a:spLocks noGrp="1"/>
          </p:cNvSpPr>
          <p:nvPr>
            <p:ph type="subTitle" idx="1"/>
          </p:nvPr>
        </p:nvSpPr>
        <p:spPr>
          <a:xfrm>
            <a:off x="433050" y="1158609"/>
            <a:ext cx="6480048" cy="131445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zh-TW" altLang="en-US" smtClean="0"/>
              <a:t>按一下以編輯母片副標題樣式</a:t>
            </a:r>
            <a:endParaRPr kumimoji="0" lang="en-US"/>
          </a:p>
        </p:txBody>
      </p:sp>
      <p:sp>
        <p:nvSpPr>
          <p:cNvPr id="30" name="日期版面配置區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2016/5/1</a:t>
            </a:fld>
            <a:endParaRPr lang="zh-TW" altLang="en-US"/>
          </a:p>
        </p:txBody>
      </p:sp>
      <p:sp>
        <p:nvSpPr>
          <p:cNvPr id="19" name="頁尾版面配置區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27" name="投影片編號版面配置區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2016/5/1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2016/5/1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2016/5/1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6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手繪多邊形 8"/>
          <p:cNvSpPr>
            <a:spLocks/>
          </p:cNvSpPr>
          <p:nvPr/>
        </p:nvSpPr>
        <p:spPr bwMode="auto">
          <a:xfrm>
            <a:off x="6105526" y="0"/>
            <a:ext cx="3038475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85800" y="2687878"/>
            <a:ext cx="6629400" cy="1369772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85800" y="1864350"/>
            <a:ext cx="6629400" cy="800016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2016/5/1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7467600" cy="857250"/>
          </a:xfrm>
        </p:spPr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3657600" cy="3394472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267200" y="1200151"/>
            <a:ext cx="3657600" cy="3394472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2016/5/1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8229600" cy="8572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4114800"/>
            <a:ext cx="4040188" cy="62865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3"/>
          </p:nvPr>
        </p:nvSpPr>
        <p:spPr>
          <a:xfrm>
            <a:off x="4645026" y="4114800"/>
            <a:ext cx="4041775" cy="62865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5" name="內容版面配置區 4"/>
          <p:cNvSpPr>
            <a:spLocks noGrp="1"/>
          </p:cNvSpPr>
          <p:nvPr>
            <p:ph sz="quarter" idx="2"/>
          </p:nvPr>
        </p:nvSpPr>
        <p:spPr>
          <a:xfrm>
            <a:off x="457200" y="1137685"/>
            <a:ext cx="4040188" cy="29563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6" y="1137685"/>
            <a:ext cx="4041775" cy="29563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2016/5/1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5740"/>
            <a:ext cx="7470648" cy="85725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2016/5/1</a:t>
            </a:fld>
            <a:endParaRPr lang="zh-TW" altLang="en-US"/>
          </a:p>
        </p:txBody>
      </p:sp>
      <p:sp>
        <p:nvSpPr>
          <p:cNvPr id="8" name="投影片編號版面配置區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9" name="頁尾版面配置區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2016/5/1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889146"/>
            <a:ext cx="3200400" cy="547688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2"/>
          </p:nvPr>
        </p:nvSpPr>
        <p:spPr>
          <a:xfrm>
            <a:off x="457200" y="160818"/>
            <a:ext cx="2743200" cy="6858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1"/>
          </p:nvPr>
        </p:nvSpPr>
        <p:spPr>
          <a:xfrm>
            <a:off x="457200" y="1485900"/>
            <a:ext cx="7086600" cy="2857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2016/5/1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8156448" y="4816548"/>
            <a:ext cx="762000" cy="273844"/>
          </a:xfrm>
        </p:spPr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556732" y="1279282"/>
            <a:ext cx="3053868" cy="940356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065628" y="764930"/>
            <a:ext cx="4114800" cy="30861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zh-TW" altLang="en-US" smtClean="0"/>
              <a:t>按一下圖示以新增圖片</a:t>
            </a:r>
            <a:endParaRPr kumimoji="0" lang="en-US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5556734" y="2249074"/>
            <a:ext cx="3053866" cy="199761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457200" y="4816548"/>
            <a:ext cx="2133600" cy="273844"/>
          </a:xfrm>
        </p:spPr>
        <p:txBody>
          <a:bodyPr/>
          <a:lstStyle/>
          <a:p>
            <a:fld id="{6EFB7D30-6152-4307-A58E-046766A68531}" type="datetimeFigureOut">
              <a:rPr lang="zh-TW" altLang="en-US" smtClean="0"/>
              <a:t>2016/5/1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手繪多邊形 11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手繪多邊形 15"/>
          <p:cNvSpPr>
            <a:spLocks/>
          </p:cNvSpPr>
          <p:nvPr/>
        </p:nvSpPr>
        <p:spPr bwMode="auto">
          <a:xfrm>
            <a:off x="7315200" y="0"/>
            <a:ext cx="1828800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標題版面配置區 8"/>
          <p:cNvSpPr>
            <a:spLocks noGrp="1"/>
          </p:cNvSpPr>
          <p:nvPr>
            <p:ph type="title"/>
          </p:nvPr>
        </p:nvSpPr>
        <p:spPr>
          <a:xfrm>
            <a:off x="457200" y="205979"/>
            <a:ext cx="7467600" cy="85725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0" name="文字版面配置區 29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7467600" cy="339447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  <a:p>
            <a:pPr lvl="1" eaLnBrk="1" latinLnBrk="0" hangingPunct="1"/>
            <a:r>
              <a:rPr kumimoji="0" lang="zh-TW" altLang="en-US" smtClean="0"/>
              <a:t>第二層</a:t>
            </a:r>
          </a:p>
          <a:p>
            <a:pPr lvl="2" eaLnBrk="1" latinLnBrk="0" hangingPunct="1"/>
            <a:r>
              <a:rPr kumimoji="0" lang="zh-TW" altLang="en-US" smtClean="0"/>
              <a:t>第三層</a:t>
            </a:r>
          </a:p>
          <a:p>
            <a:pPr lvl="3" eaLnBrk="1" latinLnBrk="0" hangingPunct="1"/>
            <a:r>
              <a:rPr kumimoji="0" lang="zh-TW" altLang="en-US" smtClean="0"/>
              <a:t>第四層</a:t>
            </a:r>
          </a:p>
          <a:p>
            <a:pPr lvl="4" eaLnBrk="1" latinLnBrk="0" hangingPunct="1"/>
            <a:r>
              <a:rPr kumimoji="0" lang="zh-TW" altLang="en-US" smtClean="0"/>
              <a:t>第五層</a:t>
            </a:r>
            <a:endParaRPr kumimoji="0" lang="en-US"/>
          </a:p>
        </p:txBody>
      </p:sp>
      <p:sp>
        <p:nvSpPr>
          <p:cNvPr id="10" name="日期版面配置區 9"/>
          <p:cNvSpPr>
            <a:spLocks noGrp="1"/>
          </p:cNvSpPr>
          <p:nvPr>
            <p:ph type="dt" sz="half" idx="2"/>
          </p:nvPr>
        </p:nvSpPr>
        <p:spPr>
          <a:xfrm>
            <a:off x="457200" y="4816548"/>
            <a:ext cx="2133600" cy="273844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6EFB7D30-6152-4307-A58E-046766A68531}" type="datetimeFigureOut">
              <a:rPr lang="zh-TW" altLang="en-US" smtClean="0"/>
              <a:t>2016/5/1</a:t>
            </a:fld>
            <a:endParaRPr lang="zh-TW" altLang="en-US"/>
          </a:p>
        </p:txBody>
      </p:sp>
      <p:sp>
        <p:nvSpPr>
          <p:cNvPr id="22" name="頁尾版面配置區 21"/>
          <p:cNvSpPr>
            <a:spLocks noGrp="1"/>
          </p:cNvSpPr>
          <p:nvPr>
            <p:ph type="ftr" sz="quarter" idx="3"/>
          </p:nvPr>
        </p:nvSpPr>
        <p:spPr>
          <a:xfrm>
            <a:off x="3124200" y="4816548"/>
            <a:ext cx="2895600" cy="273844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18" name="投影片編號版面配置區 17"/>
          <p:cNvSpPr>
            <a:spLocks noGrp="1"/>
          </p:cNvSpPr>
          <p:nvPr>
            <p:ph type="sldNum" sz="quarter" idx="4"/>
          </p:nvPr>
        </p:nvSpPr>
        <p:spPr>
          <a:xfrm>
            <a:off x="8153400" y="4816548"/>
            <a:ext cx="762000" cy="273844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244408" y="267494"/>
            <a:ext cx="730424" cy="4680520"/>
          </a:xfrm>
        </p:spPr>
        <p:txBody>
          <a:bodyPr>
            <a:normAutofit/>
          </a:bodyPr>
          <a:lstStyle/>
          <a:p>
            <a:r>
              <a:rPr lang="zh-TW" altLang="en-US" sz="3600" dirty="0" smtClean="0">
                <a:solidFill>
                  <a:srgbClr val="FF0000"/>
                </a:solidFill>
                <a:ea typeface="全真細隸書" panose="02010609000101010101" pitchFamily="49" charset="-120"/>
              </a:rPr>
              <a:t>聖經解密       悟見講</a:t>
            </a:r>
            <a:endParaRPr lang="zh-TW" altLang="en-US" sz="3600" dirty="0">
              <a:solidFill>
                <a:srgbClr val="FF0000"/>
              </a:solidFill>
              <a:ea typeface="全真細隸書" panose="02010609000101010101" pitchFamily="49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23478"/>
            <a:ext cx="7920880" cy="4896544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TW" altLang="en-US" sz="3600" dirty="0" smtClean="0">
                <a:solidFill>
                  <a:srgbClr val="FFFF00"/>
                </a:solidFill>
                <a:ea typeface="全真細隸書" panose="02010609000101010101" pitchFamily="49" charset="-120"/>
              </a:rPr>
              <a:t>一、太初有道的真意</a:t>
            </a:r>
            <a:endParaRPr lang="en-US" altLang="zh-TW" sz="3600" dirty="0" smtClean="0">
              <a:solidFill>
                <a:srgbClr val="FFFF00"/>
              </a:solidFill>
              <a:ea typeface="全真細隸書" panose="02010609000101010101" pitchFamily="49" charset="-120"/>
            </a:endParaRPr>
          </a:p>
          <a:p>
            <a:r>
              <a:rPr lang="zh-TW" altLang="en-US" sz="3600" dirty="0">
                <a:solidFill>
                  <a:srgbClr val="FFC000"/>
                </a:solidFill>
                <a:ea typeface="全真細隸書" panose="02010609000101010101" pitchFamily="49" charset="-120"/>
              </a:rPr>
              <a:t>聖經上說：</a:t>
            </a:r>
            <a:r>
              <a:rPr lang="zh-TW" altLang="en-US" sz="3600" dirty="0">
                <a:ea typeface="全真細隸書" panose="02010609000101010101" pitchFamily="49" charset="-120"/>
              </a:rPr>
              <a:t>太初有道，道與上帝同在，道就是上帝的光，顯現在人的身上，就是人的生命</a:t>
            </a:r>
            <a:r>
              <a:rPr lang="zh-TW" altLang="en-US" sz="3600" dirty="0" smtClean="0">
                <a:ea typeface="全真細隸書" panose="02010609000101010101" pitchFamily="49" charset="-120"/>
              </a:rPr>
              <a:t>。</a:t>
            </a:r>
            <a:endParaRPr lang="en-US" altLang="zh-TW" sz="3600" dirty="0" smtClean="0">
              <a:ea typeface="全真細隸書" panose="02010609000101010101" pitchFamily="49" charset="-120"/>
            </a:endParaRPr>
          </a:p>
          <a:p>
            <a:r>
              <a:rPr lang="zh-TW" altLang="en-US" sz="3600" dirty="0">
                <a:solidFill>
                  <a:srgbClr val="FFC000"/>
                </a:solidFill>
                <a:ea typeface="全真細隸書" panose="02010609000101010101" pitchFamily="49" charset="-120"/>
              </a:rPr>
              <a:t>註</a:t>
            </a:r>
            <a:r>
              <a:rPr lang="zh-TW" altLang="en-US" sz="3600" dirty="0" smtClean="0">
                <a:solidFill>
                  <a:srgbClr val="FFC000"/>
                </a:solidFill>
                <a:ea typeface="全真細隸書" panose="02010609000101010101" pitchFamily="49" charset="-120"/>
              </a:rPr>
              <a:t>：太初，</a:t>
            </a:r>
            <a:r>
              <a:rPr lang="zh-TW" altLang="en-US" sz="3600" dirty="0" smtClean="0">
                <a:ea typeface="全真細隸書" panose="02010609000101010101" pitchFamily="49" charset="-120"/>
              </a:rPr>
              <a:t>就是天地未生成的世界，就是無極理天。</a:t>
            </a:r>
            <a:endParaRPr lang="en-US" altLang="zh-TW" sz="3600" dirty="0" smtClean="0">
              <a:ea typeface="全真細隸書" panose="02010609000101010101" pitchFamily="49" charset="-120"/>
            </a:endParaRPr>
          </a:p>
          <a:p>
            <a:r>
              <a:rPr lang="zh-TW" altLang="en-US" sz="3600" dirty="0" smtClean="0">
                <a:solidFill>
                  <a:srgbClr val="FFC000"/>
                </a:solidFill>
                <a:ea typeface="全真細隸書" panose="02010609000101010101" pitchFamily="49" charset="-120"/>
              </a:rPr>
              <a:t>道在人的身上</a:t>
            </a:r>
            <a:r>
              <a:rPr lang="zh-TW" altLang="en-US" sz="3600" dirty="0" smtClean="0">
                <a:ea typeface="全真細隸書" panose="02010609000101010101" pitchFamily="49" charset="-120"/>
              </a:rPr>
              <a:t>，就是人的靈性。</a:t>
            </a:r>
            <a:endParaRPr lang="en-US" altLang="zh-TW" sz="3600" dirty="0" smtClean="0">
              <a:ea typeface="全真細隸書" panose="02010609000101010101" pitchFamily="49" charset="-120"/>
            </a:endParaRPr>
          </a:p>
          <a:p>
            <a:r>
              <a:rPr lang="zh-TW" altLang="en-US" sz="3600" dirty="0">
                <a:ea typeface="全真細隸書" panose="02010609000101010101" pitchFamily="49" charset="-120"/>
              </a:rPr>
              <a:t>道就是上帝的光</a:t>
            </a:r>
            <a:endParaRPr lang="en-US" altLang="zh-TW" sz="3600" dirty="0" smtClean="0">
              <a:ea typeface="全真細隸書" panose="02010609000101010101" pitchFamily="49" charset="-120"/>
            </a:endParaRPr>
          </a:p>
          <a:p>
            <a:endParaRPr lang="en-US" altLang="zh-TW" sz="3600" dirty="0" smtClean="0">
              <a:ea typeface="全真細隸書" panose="02010609000101010101" pitchFamily="49" charset="-120"/>
            </a:endParaRPr>
          </a:p>
          <a:p>
            <a:endParaRPr lang="zh-TW" altLang="en-US" sz="3600" dirty="0">
              <a:ea typeface="全真細隸書" panose="02010609000101010101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7596192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244408" y="267494"/>
            <a:ext cx="730424" cy="4680520"/>
          </a:xfrm>
        </p:spPr>
        <p:txBody>
          <a:bodyPr>
            <a:normAutofit/>
          </a:bodyPr>
          <a:lstStyle/>
          <a:p>
            <a:r>
              <a:rPr lang="zh-TW" altLang="en-US" sz="3600" dirty="0">
                <a:solidFill>
                  <a:srgbClr val="FF0000"/>
                </a:solidFill>
                <a:ea typeface="全真細隸書" panose="02010609000101010101" pitchFamily="49" charset="-120"/>
              </a:rPr>
              <a:t>聖經解密       悟見講</a:t>
            </a:r>
            <a:endParaRPr lang="zh-TW" altLang="en-US" sz="3600" dirty="0">
              <a:solidFill>
                <a:srgbClr val="FF0000"/>
              </a:solidFill>
              <a:ea typeface="全真顏體" pitchFamily="49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23478"/>
            <a:ext cx="7920880" cy="4896544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TW" altLang="en-US" sz="3600" dirty="0" smtClean="0">
                <a:solidFill>
                  <a:srgbClr val="FFFF00"/>
                </a:solidFill>
                <a:ea typeface="全真細隸書" panose="02010609000101010101" pitchFamily="49" charset="-120"/>
              </a:rPr>
              <a:t>九、神愛世人的真意</a:t>
            </a:r>
            <a:endParaRPr lang="en-US" altLang="zh-TW" sz="3600" dirty="0" smtClean="0">
              <a:solidFill>
                <a:srgbClr val="FFFF00"/>
              </a:solidFill>
              <a:ea typeface="全真細隸書" panose="02010609000101010101" pitchFamily="49" charset="-120"/>
            </a:endParaRPr>
          </a:p>
          <a:p>
            <a:r>
              <a:rPr lang="zh-TW" altLang="en-US" sz="3600" dirty="0" smtClean="0">
                <a:solidFill>
                  <a:srgbClr val="FFC000"/>
                </a:solidFill>
                <a:latin typeface="+mj-ea"/>
                <a:ea typeface="全真細隸書" panose="02010609000101010101" pitchFamily="49" charset="-120"/>
              </a:rPr>
              <a:t>聖經上說：</a:t>
            </a:r>
            <a:r>
              <a:rPr lang="zh-TW" altLang="en-US" sz="3600" dirty="0" smtClean="0">
                <a:ea typeface="全真細隸書" panose="02010609000101010101" pitchFamily="49" charset="-120"/>
              </a:rPr>
              <a:t>神</a:t>
            </a:r>
            <a:r>
              <a:rPr lang="zh-TW" altLang="en-US" sz="3600" dirty="0">
                <a:ea typeface="全真細隸書" panose="02010609000101010101" pitchFamily="49" charset="-120"/>
              </a:rPr>
              <a:t>愛世人，</a:t>
            </a:r>
            <a:r>
              <a:rPr lang="zh-TW" altLang="en-US" sz="3600" dirty="0" smtClean="0">
                <a:ea typeface="全真細隸書" panose="02010609000101010101" pitchFamily="49" charset="-120"/>
              </a:rPr>
              <a:t>甚至將</a:t>
            </a:r>
            <a:r>
              <a:rPr lang="zh-TW" altLang="en-US" sz="3600" dirty="0">
                <a:ea typeface="全真細隸書" panose="02010609000101010101" pitchFamily="49" charset="-120"/>
              </a:rPr>
              <a:t>他的獨生子賜給他們，叫一切信他的不致滅亡，反得永生</a:t>
            </a:r>
            <a:r>
              <a:rPr lang="zh-TW" altLang="en-US" sz="3600" dirty="0" smtClean="0">
                <a:ea typeface="全真細隸書" panose="02010609000101010101" pitchFamily="49" charset="-120"/>
              </a:rPr>
              <a:t>。</a:t>
            </a:r>
            <a:r>
              <a:rPr lang="zh-TW" altLang="en-US" sz="3600" dirty="0" smtClean="0">
                <a:latin typeface="+mj-ea"/>
                <a:ea typeface="+mj-ea"/>
              </a:rPr>
              <a:t>（</a:t>
            </a:r>
            <a:r>
              <a:rPr lang="zh-TW" altLang="en-US" sz="3600" dirty="0" smtClean="0">
                <a:solidFill>
                  <a:srgbClr val="FFC000"/>
                </a:solidFill>
                <a:ea typeface="全真細隸書" panose="02010609000101010101" pitchFamily="49" charset="-120"/>
              </a:rPr>
              <a:t>約翰</a:t>
            </a:r>
            <a:r>
              <a:rPr lang="zh-TW" altLang="en-US" sz="3600" dirty="0">
                <a:solidFill>
                  <a:srgbClr val="FFC000"/>
                </a:solidFill>
                <a:ea typeface="全真細隸書" panose="02010609000101010101" pitchFamily="49" charset="-120"/>
              </a:rPr>
              <a:t>福音 </a:t>
            </a:r>
            <a:r>
              <a:rPr lang="en-US" altLang="zh-TW" sz="3600" dirty="0" smtClean="0">
                <a:solidFill>
                  <a:srgbClr val="FFC000"/>
                </a:solidFill>
                <a:ea typeface="全真細隸書" panose="02010609000101010101" pitchFamily="49" charset="-120"/>
              </a:rPr>
              <a:t>3:16</a:t>
            </a:r>
            <a:r>
              <a:rPr lang="zh-TW" altLang="en-US" sz="3600" dirty="0" smtClean="0">
                <a:solidFill>
                  <a:srgbClr val="FFC000"/>
                </a:solidFill>
                <a:latin typeface="+mj-ea"/>
                <a:ea typeface="+mj-ea"/>
              </a:rPr>
              <a:t>）</a:t>
            </a:r>
            <a:endParaRPr lang="en-US" altLang="zh-TW" sz="3600" dirty="0" smtClean="0">
              <a:solidFill>
                <a:srgbClr val="FFC000"/>
              </a:solidFill>
              <a:latin typeface="+mj-ea"/>
              <a:ea typeface="+mj-ea"/>
            </a:endParaRPr>
          </a:p>
          <a:p>
            <a:r>
              <a:rPr lang="zh-TW" altLang="en-US" sz="3600" dirty="0">
                <a:solidFill>
                  <a:srgbClr val="FFC000"/>
                </a:solidFill>
                <a:latin typeface="+mj-ea"/>
                <a:ea typeface="全真細隸書" panose="02010609000101010101" pitchFamily="49" charset="-120"/>
              </a:rPr>
              <a:t>註</a:t>
            </a:r>
            <a:r>
              <a:rPr lang="zh-TW" altLang="en-US" sz="3600" dirty="0" smtClean="0">
                <a:solidFill>
                  <a:srgbClr val="FFC000"/>
                </a:solidFill>
                <a:latin typeface="+mj-ea"/>
                <a:ea typeface="全真細隸書" panose="02010609000101010101" pitchFamily="49" charset="-120"/>
              </a:rPr>
              <a:t>：獨生子</a:t>
            </a:r>
            <a:r>
              <a:rPr lang="zh-TW" altLang="en-US" sz="3600" dirty="0" smtClean="0">
                <a:latin typeface="+mj-ea"/>
                <a:ea typeface="全真細隸書" panose="02010609000101010101" pitchFamily="49" charset="-120"/>
              </a:rPr>
              <a:t>，不是指耶穌，而是人的靈性。</a:t>
            </a:r>
            <a:endParaRPr lang="en-US" altLang="zh-TW" sz="3600" dirty="0" smtClean="0">
              <a:latin typeface="+mj-ea"/>
              <a:ea typeface="全真細隸書" panose="02010609000101010101" pitchFamily="49" charset="-120"/>
            </a:endParaRPr>
          </a:p>
          <a:p>
            <a:r>
              <a:rPr lang="zh-TW" altLang="en-US" sz="3600" dirty="0">
                <a:solidFill>
                  <a:srgbClr val="FFC000"/>
                </a:solidFill>
                <a:latin typeface="+mj-ea"/>
                <a:ea typeface="全真細隸書" panose="02010609000101010101" pitchFamily="49" charset="-120"/>
              </a:rPr>
              <a:t>註</a:t>
            </a:r>
            <a:r>
              <a:rPr lang="zh-TW" altLang="en-US" sz="3600" dirty="0" smtClean="0">
                <a:solidFill>
                  <a:srgbClr val="FFC000"/>
                </a:solidFill>
                <a:latin typeface="+mj-ea"/>
                <a:ea typeface="全真細隸書" panose="02010609000101010101" pitchFamily="49" charset="-120"/>
              </a:rPr>
              <a:t>：信他</a:t>
            </a:r>
            <a:r>
              <a:rPr lang="zh-TW" altLang="en-US" sz="3600" dirty="0" smtClean="0">
                <a:latin typeface="+mj-ea"/>
                <a:ea typeface="全真細隸書" panose="02010609000101010101" pitchFamily="49" charset="-120"/>
              </a:rPr>
              <a:t>，就是求道，就是認母歸根認母。</a:t>
            </a:r>
            <a:endParaRPr lang="en-US" altLang="zh-TW" sz="3600" dirty="0" smtClean="0">
              <a:latin typeface="+mj-ea"/>
              <a:ea typeface="全真細隸書" panose="02010609000101010101" pitchFamily="49" charset="-120"/>
            </a:endParaRPr>
          </a:p>
          <a:p>
            <a:r>
              <a:rPr lang="zh-TW" altLang="en-US" sz="3600" dirty="0">
                <a:solidFill>
                  <a:srgbClr val="FFC000"/>
                </a:solidFill>
                <a:latin typeface="+mj-ea"/>
                <a:ea typeface="全真細隸書" panose="02010609000101010101" pitchFamily="49" charset="-120"/>
              </a:rPr>
              <a:t>求道才能得永生</a:t>
            </a:r>
            <a:r>
              <a:rPr lang="zh-TW" altLang="en-US" sz="3600" dirty="0">
                <a:solidFill>
                  <a:srgbClr val="FFC000"/>
                </a:solidFill>
                <a:ea typeface="全真細隸書" panose="02010609000101010101" pitchFamily="49" charset="-120"/>
              </a:rPr>
              <a:t/>
            </a:r>
            <a:br>
              <a:rPr lang="zh-TW" altLang="en-US" sz="3600" dirty="0">
                <a:solidFill>
                  <a:srgbClr val="FFC000"/>
                </a:solidFill>
                <a:ea typeface="全真細隸書" panose="02010609000101010101" pitchFamily="49" charset="-120"/>
              </a:rPr>
            </a:br>
            <a:endParaRPr lang="en-US" altLang="zh-TW" sz="3600" dirty="0" smtClean="0">
              <a:solidFill>
                <a:srgbClr val="FFC000"/>
              </a:solidFill>
              <a:ea typeface="全真細隸書" panose="02010609000101010101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1244263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244408" y="267494"/>
            <a:ext cx="730424" cy="4680520"/>
          </a:xfrm>
        </p:spPr>
        <p:txBody>
          <a:bodyPr>
            <a:normAutofit/>
          </a:bodyPr>
          <a:lstStyle/>
          <a:p>
            <a:r>
              <a:rPr lang="zh-TW" altLang="en-US" sz="3600" dirty="0">
                <a:solidFill>
                  <a:srgbClr val="FF0000"/>
                </a:solidFill>
                <a:ea typeface="全真細隸書" panose="02010609000101010101" pitchFamily="49" charset="-120"/>
              </a:rPr>
              <a:t>聖經解密       悟見講</a:t>
            </a:r>
            <a:endParaRPr lang="zh-TW" altLang="en-US" sz="3600" dirty="0"/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205978"/>
            <a:ext cx="7920880" cy="4742035"/>
          </a:xfrm>
        </p:spPr>
        <p:txBody>
          <a:bodyPr/>
          <a:lstStyle/>
          <a:p>
            <a:pPr marL="36576" indent="0">
              <a:buNone/>
            </a:pPr>
            <a:r>
              <a:rPr lang="zh-TW" altLang="en-US" sz="3200" dirty="0" smtClean="0">
                <a:solidFill>
                  <a:srgbClr val="FFFF00"/>
                </a:solidFill>
                <a:ea typeface="全真細隸書" panose="02010609000101010101" pitchFamily="49" charset="-120"/>
              </a:rPr>
              <a:t>十、背起十字架是求道</a:t>
            </a:r>
            <a:endParaRPr lang="en-US" altLang="zh-TW" sz="3200" dirty="0" smtClean="0">
              <a:solidFill>
                <a:srgbClr val="FFFF00"/>
              </a:solidFill>
              <a:ea typeface="全真細隸書" panose="02010609000101010101" pitchFamily="49" charset="-120"/>
            </a:endParaRPr>
          </a:p>
          <a:p>
            <a:r>
              <a:rPr lang="zh-TW" altLang="en-US" sz="3600" dirty="0" smtClean="0">
                <a:solidFill>
                  <a:srgbClr val="FFC000"/>
                </a:solidFill>
                <a:latin typeface="+mj-ea"/>
                <a:ea typeface="全真細隸書" panose="02010609000101010101" pitchFamily="49" charset="-120"/>
              </a:rPr>
              <a:t>耶穌說：</a:t>
            </a:r>
            <a:r>
              <a:rPr lang="zh-TW" altLang="en-US" sz="3600" dirty="0" smtClean="0">
                <a:ea typeface="全真細隸書" panose="02010609000101010101" pitchFamily="49" charset="-120"/>
              </a:rPr>
              <a:t>凡是</a:t>
            </a:r>
            <a:r>
              <a:rPr lang="zh-TW" altLang="en-US" sz="3600" dirty="0">
                <a:ea typeface="全真細隸書" panose="02010609000101010101" pitchFamily="49" charset="-120"/>
              </a:rPr>
              <a:t>不背著自己的十字架來跟從我的，也不能做我的門徒</a:t>
            </a:r>
            <a:r>
              <a:rPr lang="zh-TW" altLang="en-US" sz="3600" dirty="0" smtClean="0">
                <a:ea typeface="全真細隸書" panose="02010609000101010101" pitchFamily="49" charset="-120"/>
              </a:rPr>
              <a:t>。</a:t>
            </a:r>
            <a:r>
              <a:rPr lang="zh-TW" altLang="en-US" sz="3600" dirty="0" smtClean="0">
                <a:solidFill>
                  <a:srgbClr val="FFC000"/>
                </a:solidFill>
                <a:latin typeface="+mj-ea"/>
                <a:ea typeface="+mj-ea"/>
              </a:rPr>
              <a:t>（</a:t>
            </a:r>
            <a:r>
              <a:rPr lang="zh-TW" altLang="en-US" sz="3600" dirty="0" smtClean="0">
                <a:solidFill>
                  <a:srgbClr val="FFC000"/>
                </a:solidFill>
                <a:ea typeface="全真細隸書" panose="02010609000101010101" pitchFamily="49" charset="-120"/>
              </a:rPr>
              <a:t>路</a:t>
            </a:r>
            <a:r>
              <a:rPr lang="zh-TW" altLang="en-US" sz="3600" dirty="0">
                <a:solidFill>
                  <a:srgbClr val="FFC000"/>
                </a:solidFill>
                <a:ea typeface="全真細隸書" panose="02010609000101010101" pitchFamily="49" charset="-120"/>
              </a:rPr>
              <a:t>加福音 </a:t>
            </a:r>
            <a:r>
              <a:rPr lang="en-US" altLang="zh-TW" sz="3600" dirty="0" smtClean="0">
                <a:solidFill>
                  <a:srgbClr val="FFC000"/>
                </a:solidFill>
                <a:ea typeface="全真細隸書" panose="02010609000101010101" pitchFamily="49" charset="-120"/>
              </a:rPr>
              <a:t>14:27</a:t>
            </a:r>
            <a:r>
              <a:rPr lang="zh-TW" altLang="en-US" sz="3600" dirty="0" smtClean="0">
                <a:solidFill>
                  <a:srgbClr val="FFC000"/>
                </a:solidFill>
                <a:latin typeface="+mj-ea"/>
                <a:ea typeface="+mj-ea"/>
              </a:rPr>
              <a:t>）</a:t>
            </a:r>
            <a:endParaRPr lang="en-US" altLang="zh-TW" sz="3600" dirty="0" smtClean="0">
              <a:solidFill>
                <a:srgbClr val="FFC000"/>
              </a:solidFill>
              <a:latin typeface="+mj-ea"/>
              <a:ea typeface="+mj-ea"/>
            </a:endParaRPr>
          </a:p>
          <a:p>
            <a:r>
              <a:rPr lang="zh-TW" altLang="en-US" sz="3600" dirty="0" smtClean="0">
                <a:latin typeface="+mj-ea"/>
                <a:ea typeface="全真細隸書" panose="02010609000101010101" pitchFamily="49" charset="-120"/>
              </a:rPr>
              <a:t>註解：</a:t>
            </a:r>
            <a:endParaRPr lang="en-US" altLang="zh-TW" sz="3600" dirty="0" smtClean="0">
              <a:latin typeface="+mj-ea"/>
              <a:ea typeface="全真細隸書" panose="02010609000101010101" pitchFamily="49" charset="-120"/>
            </a:endParaRPr>
          </a:p>
          <a:p>
            <a:r>
              <a:rPr lang="zh-TW" altLang="en-US" sz="3600" dirty="0" smtClean="0">
                <a:solidFill>
                  <a:srgbClr val="FFC000"/>
                </a:solidFill>
                <a:latin typeface="+mj-ea"/>
                <a:ea typeface="全真細隸書" panose="02010609000101010101" pitchFamily="49" charset="-120"/>
              </a:rPr>
              <a:t>十字架：</a:t>
            </a:r>
            <a:r>
              <a:rPr lang="zh-TW" altLang="en-US" sz="3600" dirty="0" smtClean="0">
                <a:latin typeface="+mj-ea"/>
                <a:ea typeface="全真細隸書" panose="02010609000101010101" pitchFamily="49" charset="-120"/>
              </a:rPr>
              <a:t>是指玄關竅</a:t>
            </a:r>
            <a:endParaRPr lang="en-US" altLang="zh-TW" sz="3600" dirty="0" smtClean="0">
              <a:latin typeface="+mj-ea"/>
              <a:ea typeface="全真細隸書" panose="02010609000101010101" pitchFamily="49" charset="-120"/>
            </a:endParaRPr>
          </a:p>
          <a:p>
            <a:r>
              <a:rPr lang="zh-TW" altLang="en-US" sz="3600" dirty="0">
                <a:solidFill>
                  <a:srgbClr val="FFC000"/>
                </a:solidFill>
                <a:latin typeface="+mj-ea"/>
                <a:ea typeface="全真細隸書" panose="02010609000101010101" pitchFamily="49" charset="-120"/>
              </a:rPr>
              <a:t>背著</a:t>
            </a:r>
            <a:r>
              <a:rPr lang="zh-TW" altLang="en-US" sz="3600" dirty="0" smtClean="0">
                <a:latin typeface="+mj-ea"/>
                <a:ea typeface="全真細隸書" panose="02010609000101010101" pitchFamily="49" charset="-120"/>
              </a:rPr>
              <a:t>：去求道</a:t>
            </a:r>
            <a:endParaRPr lang="en-US" altLang="zh-TW" sz="3600" dirty="0" smtClean="0">
              <a:latin typeface="+mj-ea"/>
              <a:ea typeface="全真細隸書" panose="02010609000101010101" pitchFamily="49" charset="-120"/>
            </a:endParaRPr>
          </a:p>
          <a:p>
            <a:r>
              <a:rPr lang="zh-TW" altLang="en-US" sz="3600" dirty="0">
                <a:solidFill>
                  <a:srgbClr val="FFC000"/>
                </a:solidFill>
                <a:latin typeface="+mj-ea"/>
                <a:ea typeface="全真細隸書" panose="02010609000101010101" pitchFamily="49" charset="-120"/>
              </a:rPr>
              <a:t>能去求道的</a:t>
            </a:r>
            <a:r>
              <a:rPr lang="zh-TW" altLang="en-US" sz="3600" dirty="0" smtClean="0">
                <a:solidFill>
                  <a:srgbClr val="FFC000"/>
                </a:solidFill>
                <a:latin typeface="+mj-ea"/>
                <a:ea typeface="全真細隸書" panose="02010609000101010101" pitchFamily="49" charset="-120"/>
              </a:rPr>
              <a:t>人</a:t>
            </a:r>
            <a:r>
              <a:rPr lang="zh-TW" altLang="en-US" sz="3600" dirty="0" smtClean="0">
                <a:latin typeface="+mj-ea"/>
                <a:ea typeface="全真細隸書" panose="02010609000101010101" pitchFamily="49" charset="-120"/>
              </a:rPr>
              <a:t>，才是耶穌真正的門徒。</a:t>
            </a:r>
            <a:endParaRPr lang="en-US" altLang="zh-TW" sz="3600" dirty="0">
              <a:latin typeface="+mj-ea"/>
              <a:ea typeface="全真細隸書" panose="02010609000101010101" pitchFamily="49" charset="-120"/>
            </a:endParaRPr>
          </a:p>
          <a:p>
            <a:endParaRPr lang="zh-TW" altLang="en-US" sz="3600" dirty="0"/>
          </a:p>
        </p:txBody>
      </p:sp>
    </p:spTree>
    <p:extLst>
      <p:ext uri="{BB962C8B-B14F-4D97-AF65-F5344CB8AC3E}">
        <p14:creationId xmlns:p14="http://schemas.microsoft.com/office/powerpoint/2010/main" val="5016498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244408" y="267494"/>
            <a:ext cx="730424" cy="4680520"/>
          </a:xfrm>
        </p:spPr>
        <p:txBody>
          <a:bodyPr>
            <a:normAutofit/>
          </a:bodyPr>
          <a:lstStyle/>
          <a:p>
            <a:r>
              <a:rPr lang="zh-TW" altLang="en-US" sz="3600" dirty="0">
                <a:solidFill>
                  <a:srgbClr val="FF0000"/>
                </a:solidFill>
                <a:ea typeface="全真細隸書" panose="02010609000101010101" pitchFamily="49" charset="-120"/>
              </a:rPr>
              <a:t>聖經解密       悟見講</a:t>
            </a:r>
            <a:endParaRPr lang="zh-TW" altLang="en-US" sz="3600" dirty="0">
              <a:solidFill>
                <a:srgbClr val="FF0000"/>
              </a:solidFill>
              <a:ea typeface="全真顏體" pitchFamily="49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205978"/>
            <a:ext cx="7920880" cy="4742035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TW" altLang="en-US" sz="3600" dirty="0" smtClean="0">
                <a:solidFill>
                  <a:srgbClr val="FFFF00"/>
                </a:solidFill>
                <a:ea typeface="全真細隸書" panose="02010609000101010101" pitchFamily="49" charset="-120"/>
              </a:rPr>
              <a:t>十一、永生神的封印</a:t>
            </a:r>
            <a:endParaRPr lang="en-US" altLang="zh-TW" sz="3600" dirty="0" smtClean="0">
              <a:solidFill>
                <a:srgbClr val="FFFF00"/>
              </a:solidFill>
              <a:ea typeface="全真細隸書" panose="02010609000101010101" pitchFamily="49" charset="-120"/>
            </a:endParaRPr>
          </a:p>
          <a:p>
            <a:r>
              <a:rPr lang="zh-TW" altLang="en-US" sz="3600" dirty="0" smtClean="0">
                <a:solidFill>
                  <a:srgbClr val="FFC000"/>
                </a:solidFill>
                <a:ea typeface="全真細隸書" panose="02010609000101010101" pitchFamily="49" charset="-120"/>
              </a:rPr>
              <a:t>啟示錄上說：</a:t>
            </a:r>
            <a:r>
              <a:rPr lang="zh-TW" altLang="en-US" sz="3600" dirty="0" smtClean="0">
                <a:ea typeface="全真細隸書" panose="02010609000101010101" pitchFamily="49" charset="-120"/>
              </a:rPr>
              <a:t>我</a:t>
            </a:r>
            <a:r>
              <a:rPr lang="zh-TW" altLang="en-US" sz="3600" dirty="0">
                <a:ea typeface="全真細隸書" panose="02010609000101010101" pitchFamily="49" charset="-120"/>
              </a:rPr>
              <a:t>看見另一位</a:t>
            </a:r>
            <a:r>
              <a:rPr lang="zh-TW" altLang="en-US" sz="3600" dirty="0">
                <a:solidFill>
                  <a:srgbClr val="FFC000"/>
                </a:solidFill>
                <a:ea typeface="全真細隸書" panose="02010609000101010101" pitchFamily="49" charset="-120"/>
              </a:rPr>
              <a:t>天使，拿著永生神的封印，從東方上來。</a:t>
            </a:r>
            <a:r>
              <a:rPr lang="zh-TW" altLang="en-US" sz="3600" dirty="0">
                <a:ea typeface="全真細隸書" panose="02010609000101010101" pitchFamily="49" charset="-120"/>
              </a:rPr>
              <a:t>他對那些被准許傷害大地和海洋的四位天使大聲呼喊</a:t>
            </a:r>
            <a:r>
              <a:rPr lang="zh-TW" altLang="en-US" sz="3600" dirty="0" smtClean="0">
                <a:ea typeface="全真細隸書" panose="02010609000101010101" pitchFamily="49" charset="-120"/>
              </a:rPr>
              <a:t>，</a:t>
            </a:r>
            <a:endParaRPr lang="en-US" altLang="zh-TW" sz="3600" dirty="0" smtClean="0">
              <a:ea typeface="全真細隸書" panose="02010609000101010101" pitchFamily="49" charset="-120"/>
            </a:endParaRPr>
          </a:p>
          <a:p>
            <a:r>
              <a:rPr lang="zh-TW" altLang="en-US" sz="3600" dirty="0" smtClean="0">
                <a:ea typeface="全真細隸書" panose="02010609000101010101" pitchFamily="49" charset="-120"/>
              </a:rPr>
              <a:t>說</a:t>
            </a:r>
            <a:r>
              <a:rPr lang="zh-TW" altLang="en-US" sz="3600" dirty="0" smtClean="0">
                <a:ea typeface="全真細隸書" panose="02010609000101010101" pitchFamily="49" charset="-120"/>
              </a:rPr>
              <a:t>：不要</a:t>
            </a:r>
            <a:r>
              <a:rPr lang="zh-TW" altLang="en-US" sz="3600" dirty="0">
                <a:ea typeface="全真細隸書" panose="02010609000101010101" pitchFamily="49" charset="-120"/>
              </a:rPr>
              <a:t>傷害大地、海洋和樹木，</a:t>
            </a:r>
            <a:r>
              <a:rPr lang="zh-TW" altLang="en-US" sz="3600" dirty="0" smtClean="0">
                <a:ea typeface="全真細隸書" panose="02010609000101010101" pitchFamily="49" charset="-120"/>
              </a:rPr>
              <a:t>直到</a:t>
            </a:r>
            <a:r>
              <a:rPr lang="zh-TW" altLang="en-US" sz="3600" dirty="0">
                <a:ea typeface="全真細隸書" panose="02010609000101010101" pitchFamily="49" charset="-120"/>
              </a:rPr>
              <a:t>我們在</a:t>
            </a:r>
            <a:r>
              <a:rPr lang="zh-TW" altLang="en-US" sz="3600" dirty="0">
                <a:solidFill>
                  <a:srgbClr val="FFFF00"/>
                </a:solidFill>
                <a:ea typeface="全真細隸書" panose="02010609000101010101" pitchFamily="49" charset="-120"/>
              </a:rPr>
              <a:t>我們神的奴僕們額上蓋了印</a:t>
            </a:r>
            <a:r>
              <a:rPr lang="zh-TW" altLang="en-US" sz="3600" dirty="0" smtClean="0">
                <a:solidFill>
                  <a:srgbClr val="FFFF00"/>
                </a:solidFill>
                <a:ea typeface="全真細隸書" panose="02010609000101010101" pitchFamily="49" charset="-120"/>
              </a:rPr>
              <a:t>。</a:t>
            </a:r>
            <a:r>
              <a:rPr lang="zh-TW" altLang="en-US" sz="3600" dirty="0" smtClean="0">
                <a:solidFill>
                  <a:srgbClr val="FFC000"/>
                </a:solidFill>
                <a:latin typeface="+mj-ea"/>
                <a:ea typeface="+mj-ea"/>
              </a:rPr>
              <a:t>（</a:t>
            </a:r>
            <a:r>
              <a:rPr lang="zh-TW" altLang="en-US" sz="3600" dirty="0" smtClean="0">
                <a:solidFill>
                  <a:srgbClr val="FFC000"/>
                </a:solidFill>
                <a:ea typeface="全真細隸書" panose="02010609000101010101" pitchFamily="49" charset="-120"/>
              </a:rPr>
              <a:t>啟示錄 </a:t>
            </a:r>
            <a:r>
              <a:rPr lang="en-US" altLang="zh-TW" sz="3600" dirty="0" smtClean="0">
                <a:solidFill>
                  <a:srgbClr val="FFC000"/>
                </a:solidFill>
                <a:ea typeface="全真細隸書" panose="02010609000101010101" pitchFamily="49" charset="-120"/>
              </a:rPr>
              <a:t>7</a:t>
            </a:r>
            <a:r>
              <a:rPr lang="zh-TW" altLang="en-US" sz="3600" dirty="0" smtClean="0">
                <a:solidFill>
                  <a:srgbClr val="FFC000"/>
                </a:solidFill>
                <a:latin typeface="+mj-ea"/>
                <a:ea typeface="+mj-ea"/>
              </a:rPr>
              <a:t>）</a:t>
            </a:r>
            <a:endParaRPr lang="en-US" altLang="zh-TW" sz="3600" dirty="0" smtClean="0">
              <a:solidFill>
                <a:srgbClr val="FFC000"/>
              </a:solidFill>
              <a:latin typeface="+mj-ea"/>
              <a:ea typeface="+mj-ea"/>
            </a:endParaRPr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0604116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244408" y="267494"/>
            <a:ext cx="730424" cy="4680520"/>
          </a:xfrm>
        </p:spPr>
        <p:txBody>
          <a:bodyPr>
            <a:normAutofit/>
          </a:bodyPr>
          <a:lstStyle/>
          <a:p>
            <a:r>
              <a:rPr lang="zh-TW" altLang="en-US" sz="3600" dirty="0">
                <a:solidFill>
                  <a:srgbClr val="FF0000"/>
                </a:solidFill>
                <a:ea typeface="全真細隸書" panose="02010609000101010101" pitchFamily="49" charset="-120"/>
              </a:rPr>
              <a:t>聖經解密       悟見講</a:t>
            </a:r>
            <a:endParaRPr lang="zh-TW" altLang="en-US" sz="3600" dirty="0"/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205978"/>
            <a:ext cx="7920880" cy="4742035"/>
          </a:xfrm>
        </p:spPr>
        <p:txBody>
          <a:bodyPr>
            <a:normAutofit lnSpcReduction="10000"/>
          </a:bodyPr>
          <a:lstStyle/>
          <a:p>
            <a:r>
              <a:rPr lang="zh-TW" altLang="en-US" sz="3600" dirty="0" smtClean="0">
                <a:ea typeface="全真細隸書" panose="02010609000101010101" pitchFamily="49" charset="-120"/>
              </a:rPr>
              <a:t>並且</a:t>
            </a:r>
            <a:r>
              <a:rPr lang="zh-TW" altLang="en-US" sz="3600" dirty="0" smtClean="0">
                <a:ea typeface="全真細隸書" panose="02010609000101010101" pitchFamily="49" charset="-120"/>
              </a:rPr>
              <a:t>吩咐它們</a:t>
            </a:r>
            <a:r>
              <a:rPr lang="zh-TW" altLang="en-US" sz="3600" dirty="0">
                <a:ea typeface="全真細隸書" panose="02010609000101010101" pitchFamily="49" charset="-120"/>
              </a:rPr>
              <a:t>說，不可傷害地上的草和各樣青物，並一切樹木，</a:t>
            </a:r>
            <a:r>
              <a:rPr lang="zh-TW" altLang="en-US" sz="3600" dirty="0">
                <a:solidFill>
                  <a:srgbClr val="FFC000"/>
                </a:solidFill>
                <a:ea typeface="全真細隸書" panose="02010609000101010101" pitchFamily="49" charset="-120"/>
              </a:rPr>
              <a:t>惟獨要傷害額上沒有神印記的人</a:t>
            </a:r>
            <a:r>
              <a:rPr lang="zh-TW" altLang="en-US" sz="3600" dirty="0" smtClean="0">
                <a:ea typeface="全真細隸書" panose="02010609000101010101" pitchFamily="49" charset="-120"/>
              </a:rPr>
              <a:t>。</a:t>
            </a:r>
            <a:r>
              <a:rPr lang="zh-TW" altLang="en-US" sz="3600" dirty="0" smtClean="0">
                <a:latin typeface="+mj-ea"/>
                <a:ea typeface="+mj-ea"/>
              </a:rPr>
              <a:t>（</a:t>
            </a:r>
            <a:r>
              <a:rPr lang="zh-TW" altLang="en-US" sz="3600" dirty="0" smtClean="0">
                <a:ea typeface="全真細隸書" panose="02010609000101010101" pitchFamily="49" charset="-120"/>
              </a:rPr>
              <a:t>啟示錄</a:t>
            </a:r>
            <a:r>
              <a:rPr lang="en-US" altLang="zh-TW" sz="3600" dirty="0" smtClean="0">
                <a:ea typeface="全真細隸書" panose="02010609000101010101" pitchFamily="49" charset="-120"/>
              </a:rPr>
              <a:t>9</a:t>
            </a:r>
            <a:r>
              <a:rPr lang="zh-TW" altLang="en-US" sz="3600" dirty="0" smtClean="0">
                <a:latin typeface="+mj-ea"/>
                <a:ea typeface="+mj-ea"/>
              </a:rPr>
              <a:t>）</a:t>
            </a:r>
            <a:endParaRPr lang="en-US" altLang="zh-TW" sz="3600" dirty="0" smtClean="0">
              <a:latin typeface="+mj-ea"/>
              <a:ea typeface="+mj-ea"/>
            </a:endParaRPr>
          </a:p>
          <a:p>
            <a:r>
              <a:rPr lang="zh-TW" altLang="en-US" sz="3600" dirty="0" smtClean="0">
                <a:latin typeface="+mj-ea"/>
                <a:ea typeface="全真細隸書" panose="02010609000101010101" pitchFamily="49" charset="-120"/>
              </a:rPr>
              <a:t>註解：</a:t>
            </a:r>
            <a:endParaRPr lang="en-US" altLang="zh-TW" sz="3600" dirty="0" smtClean="0">
              <a:latin typeface="+mj-ea"/>
              <a:ea typeface="全真細隸書" panose="02010609000101010101" pitchFamily="49" charset="-120"/>
            </a:endParaRPr>
          </a:p>
          <a:p>
            <a:r>
              <a:rPr lang="zh-TW" altLang="en-US" sz="3600" dirty="0">
                <a:solidFill>
                  <a:srgbClr val="FFC000"/>
                </a:solidFill>
                <a:latin typeface="+mj-ea"/>
                <a:ea typeface="全真細隸書" panose="02010609000101010101" pitchFamily="49" charset="-120"/>
              </a:rPr>
              <a:t>天使：</a:t>
            </a:r>
            <a:r>
              <a:rPr lang="zh-TW" altLang="en-US" sz="3600" dirty="0">
                <a:latin typeface="+mj-ea"/>
                <a:ea typeface="全真細隸書" panose="02010609000101010101" pitchFamily="49" charset="-120"/>
              </a:rPr>
              <a:t>天命明師</a:t>
            </a:r>
            <a:r>
              <a:rPr lang="zh-TW" altLang="en-US" sz="3600" dirty="0" smtClean="0">
                <a:latin typeface="+mj-ea"/>
                <a:ea typeface="全真細隸書" panose="02010609000101010101" pitchFamily="49" charset="-120"/>
              </a:rPr>
              <a:t>；</a:t>
            </a:r>
            <a:endParaRPr lang="en-US" altLang="zh-TW" sz="3600" dirty="0" smtClean="0">
              <a:latin typeface="+mj-ea"/>
              <a:ea typeface="全真細隸書" panose="02010609000101010101" pitchFamily="49" charset="-120"/>
            </a:endParaRPr>
          </a:p>
          <a:p>
            <a:r>
              <a:rPr lang="zh-TW" altLang="en-US" sz="3600" dirty="0" smtClean="0">
                <a:solidFill>
                  <a:srgbClr val="FFC000"/>
                </a:solidFill>
                <a:latin typeface="+mj-ea"/>
                <a:ea typeface="全真細隸書" panose="02010609000101010101" pitchFamily="49" charset="-120"/>
              </a:rPr>
              <a:t>永生</a:t>
            </a:r>
            <a:r>
              <a:rPr lang="zh-TW" altLang="en-US" sz="3600" dirty="0">
                <a:solidFill>
                  <a:srgbClr val="FFC000"/>
                </a:solidFill>
                <a:latin typeface="+mj-ea"/>
                <a:ea typeface="全真細隸書" panose="02010609000101010101" pitchFamily="49" charset="-120"/>
              </a:rPr>
              <a:t>神</a:t>
            </a:r>
            <a:r>
              <a:rPr lang="zh-TW" altLang="en-US" sz="3600" dirty="0">
                <a:latin typeface="+mj-ea"/>
                <a:ea typeface="全真細隸書" panose="02010609000101010101" pitchFamily="49" charset="-120"/>
              </a:rPr>
              <a:t>：是上帝</a:t>
            </a:r>
            <a:r>
              <a:rPr lang="zh-TW" altLang="en-US" sz="3600" dirty="0" smtClean="0">
                <a:latin typeface="+mj-ea"/>
                <a:ea typeface="全真細隸書" panose="02010609000101010101" pitchFamily="49" charset="-120"/>
              </a:rPr>
              <a:t>；</a:t>
            </a:r>
            <a:endParaRPr lang="en-US" altLang="zh-TW" sz="3600" dirty="0" smtClean="0">
              <a:latin typeface="+mj-ea"/>
              <a:ea typeface="全真細隸書" panose="02010609000101010101" pitchFamily="49" charset="-120"/>
            </a:endParaRPr>
          </a:p>
          <a:p>
            <a:r>
              <a:rPr lang="zh-TW" altLang="en-US" sz="3600" dirty="0" smtClean="0">
                <a:solidFill>
                  <a:srgbClr val="FFC000"/>
                </a:solidFill>
                <a:latin typeface="+mj-ea"/>
                <a:ea typeface="全真細隸書" panose="02010609000101010101" pitchFamily="49" charset="-120"/>
              </a:rPr>
              <a:t>封印</a:t>
            </a:r>
            <a:r>
              <a:rPr lang="zh-TW" altLang="en-US" sz="3600" dirty="0">
                <a:latin typeface="+mj-ea"/>
                <a:ea typeface="全真細隸書" panose="02010609000101010101" pitchFamily="49" charset="-120"/>
              </a:rPr>
              <a:t>：上天的天命</a:t>
            </a:r>
            <a:r>
              <a:rPr lang="zh-TW" altLang="en-US" sz="3600" dirty="0" smtClean="0">
                <a:latin typeface="+mj-ea"/>
                <a:ea typeface="全真細隸書" panose="02010609000101010101" pitchFamily="49" charset="-120"/>
              </a:rPr>
              <a:t>；</a:t>
            </a:r>
            <a:endParaRPr lang="en-US" altLang="zh-TW" sz="3600" dirty="0" smtClean="0">
              <a:latin typeface="+mj-ea"/>
              <a:ea typeface="全真細隸書" panose="02010609000101010101" pitchFamily="49" charset="-120"/>
            </a:endParaRPr>
          </a:p>
          <a:p>
            <a:r>
              <a:rPr lang="zh-TW" altLang="en-US" sz="3600" dirty="0" smtClean="0">
                <a:solidFill>
                  <a:srgbClr val="FFC000"/>
                </a:solidFill>
                <a:latin typeface="+mj-ea"/>
                <a:ea typeface="全真細隸書" panose="02010609000101010101" pitchFamily="49" charset="-120"/>
              </a:rPr>
              <a:t>東方</a:t>
            </a:r>
            <a:r>
              <a:rPr lang="zh-TW" altLang="en-US" sz="3600" dirty="0">
                <a:latin typeface="+mj-ea"/>
                <a:ea typeface="全真細隸書" panose="02010609000101010101" pitchFamily="49" charset="-120"/>
              </a:rPr>
              <a:t>是指</a:t>
            </a:r>
            <a:r>
              <a:rPr lang="zh-TW" altLang="en-US" sz="3600" dirty="0" smtClean="0">
                <a:latin typeface="+mj-ea"/>
                <a:ea typeface="全真細隸書" panose="02010609000101010101" pitchFamily="49" charset="-120"/>
              </a:rPr>
              <a:t>中國</a:t>
            </a:r>
            <a:endParaRPr lang="en-US" altLang="zh-TW" sz="3600" dirty="0" smtClean="0">
              <a:latin typeface="+mj-ea"/>
              <a:ea typeface="全真細隸書" panose="02010609000101010101" pitchFamily="49" charset="-120"/>
            </a:endParaRPr>
          </a:p>
          <a:p>
            <a:r>
              <a:rPr lang="zh-TW" altLang="en-US" sz="3600" dirty="0" smtClean="0">
                <a:solidFill>
                  <a:srgbClr val="FFC000"/>
                </a:solidFill>
                <a:ea typeface="全真細隸書" panose="02010609000101010101" pitchFamily="49" charset="-120"/>
              </a:rPr>
              <a:t>蓋</a:t>
            </a:r>
            <a:r>
              <a:rPr lang="zh-TW" altLang="en-US" sz="3600" dirty="0">
                <a:solidFill>
                  <a:srgbClr val="FFC000"/>
                </a:solidFill>
                <a:ea typeface="全真細隸書" panose="02010609000101010101" pitchFamily="49" charset="-120"/>
              </a:rPr>
              <a:t>了印</a:t>
            </a:r>
            <a:r>
              <a:rPr lang="zh-TW" altLang="en-US" sz="3600" dirty="0">
                <a:ea typeface="全真細隸書" panose="02010609000101010101" pitchFamily="49" charset="-120"/>
              </a:rPr>
              <a:t>是求道。</a:t>
            </a:r>
            <a:r>
              <a:rPr lang="zh-TW" altLang="en-US" sz="3600" dirty="0">
                <a:solidFill>
                  <a:srgbClr val="FFC000"/>
                </a:solidFill>
                <a:ea typeface="全真細隸書" panose="02010609000101010101" pitchFamily="49" charset="-120"/>
              </a:rPr>
              <a:t/>
            </a:r>
            <a:br>
              <a:rPr lang="zh-TW" altLang="en-US" sz="3600" dirty="0">
                <a:solidFill>
                  <a:srgbClr val="FFC000"/>
                </a:solidFill>
                <a:ea typeface="全真細隸書" panose="02010609000101010101" pitchFamily="49" charset="-120"/>
              </a:rPr>
            </a:br>
            <a:endParaRPr lang="zh-TW" altLang="en-US" sz="3600" dirty="0">
              <a:solidFill>
                <a:srgbClr val="FFC000"/>
              </a:solidFill>
              <a:ea typeface="全真細隸書" panose="02010609000101010101" pitchFamily="49" charset="-120"/>
            </a:endParaRPr>
          </a:p>
          <a:p>
            <a:endParaRPr lang="zh-TW" altLang="en-US" sz="4000" dirty="0">
              <a:ea typeface="全真顏體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5899661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244408" y="267494"/>
            <a:ext cx="730424" cy="4680520"/>
          </a:xfrm>
        </p:spPr>
        <p:txBody>
          <a:bodyPr>
            <a:normAutofit/>
          </a:bodyPr>
          <a:lstStyle/>
          <a:p>
            <a:r>
              <a:rPr lang="zh-TW" altLang="en-US" sz="3600" dirty="0">
                <a:solidFill>
                  <a:srgbClr val="FF0000"/>
                </a:solidFill>
                <a:ea typeface="全真細隸書" panose="02010609000101010101" pitchFamily="49" charset="-120"/>
              </a:rPr>
              <a:t>聖經解密       悟見講</a:t>
            </a:r>
            <a:endParaRPr lang="zh-TW" altLang="en-US" sz="3600" dirty="0"/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205978"/>
            <a:ext cx="7920880" cy="4742035"/>
          </a:xfrm>
        </p:spPr>
        <p:txBody>
          <a:bodyPr/>
          <a:lstStyle/>
          <a:p>
            <a:pPr marL="36576" indent="0">
              <a:buNone/>
            </a:pPr>
            <a:r>
              <a:rPr lang="zh-TW" altLang="en-US" sz="3200" dirty="0" smtClean="0">
                <a:solidFill>
                  <a:srgbClr val="FFFF00"/>
                </a:solidFill>
                <a:ea typeface="全真細隸書" panose="02010609000101010101" pitchFamily="49" charset="-120"/>
              </a:rPr>
              <a:t>十二、靈性是在玄關處</a:t>
            </a:r>
            <a:endParaRPr lang="en-US" altLang="zh-TW" sz="3200" dirty="0" smtClean="0">
              <a:solidFill>
                <a:srgbClr val="FFFF00"/>
              </a:solidFill>
              <a:ea typeface="全真細隸書" panose="02010609000101010101" pitchFamily="49" charset="-120"/>
            </a:endParaRPr>
          </a:p>
          <a:p>
            <a:r>
              <a:rPr lang="zh-TW" altLang="en-US" sz="3600" dirty="0" smtClean="0">
                <a:solidFill>
                  <a:srgbClr val="FFC000"/>
                </a:solidFill>
                <a:ea typeface="全真細隸書" panose="02010609000101010101" pitchFamily="49" charset="-120"/>
              </a:rPr>
              <a:t>創世</a:t>
            </a:r>
            <a:r>
              <a:rPr lang="zh-TW" altLang="en-US" sz="3600" dirty="0">
                <a:solidFill>
                  <a:srgbClr val="FFC000"/>
                </a:solidFill>
                <a:ea typeface="全真細隸書" panose="02010609000101010101" pitchFamily="49" charset="-120"/>
              </a:rPr>
              <a:t>記二</a:t>
            </a:r>
            <a:r>
              <a:rPr lang="en-US" altLang="zh-TW" sz="3600" dirty="0">
                <a:solidFill>
                  <a:srgbClr val="FFC000"/>
                </a:solidFill>
                <a:ea typeface="全真細隸書" panose="02010609000101010101" pitchFamily="49" charset="-120"/>
              </a:rPr>
              <a:t>--</a:t>
            </a:r>
            <a:r>
              <a:rPr lang="zh-TW" altLang="en-US" sz="3600" dirty="0">
                <a:ea typeface="全真細隸書" panose="02010609000101010101" pitchFamily="49" charset="-120"/>
              </a:rPr>
              <a:t>耶和華神用地上的塵土造人，將生氣吹在他鼻孔裡，他就成了有靈的活人。</a:t>
            </a:r>
            <a:endParaRPr lang="en-US" altLang="zh-TW" sz="3600" dirty="0">
              <a:ea typeface="全真細隸書" panose="02010609000101010101" pitchFamily="49" charset="-120"/>
            </a:endParaRPr>
          </a:p>
          <a:p>
            <a:r>
              <a:rPr lang="zh-TW" altLang="en-US" sz="3600" dirty="0" smtClean="0">
                <a:solidFill>
                  <a:srgbClr val="FFC000"/>
                </a:solidFill>
                <a:ea typeface="全真細隸書" panose="02010609000101010101" pitchFamily="49" charset="-120"/>
              </a:rPr>
              <a:t>註解：</a:t>
            </a:r>
            <a:endParaRPr lang="en-US" altLang="zh-TW" sz="3600" dirty="0" smtClean="0">
              <a:solidFill>
                <a:srgbClr val="FFC000"/>
              </a:solidFill>
              <a:ea typeface="全真細隸書" panose="02010609000101010101" pitchFamily="49" charset="-120"/>
            </a:endParaRPr>
          </a:p>
          <a:p>
            <a:r>
              <a:rPr lang="zh-TW" altLang="en-US" sz="3600" dirty="0">
                <a:solidFill>
                  <a:srgbClr val="FFC000"/>
                </a:solidFill>
                <a:ea typeface="全真細隸書" panose="02010609000101010101" pitchFamily="49" charset="-120"/>
              </a:rPr>
              <a:t>耶和華</a:t>
            </a:r>
            <a:r>
              <a:rPr lang="zh-TW" altLang="en-US" sz="3600" dirty="0" smtClean="0">
                <a:solidFill>
                  <a:srgbClr val="FFC000"/>
                </a:solidFill>
                <a:ea typeface="全真細隸書" panose="02010609000101010101" pitchFamily="49" charset="-120"/>
              </a:rPr>
              <a:t>神</a:t>
            </a:r>
            <a:r>
              <a:rPr lang="zh-TW" altLang="en-US" sz="3600" dirty="0" smtClean="0">
                <a:ea typeface="全真細隸書" panose="02010609000101010101" pitchFamily="49" charset="-120"/>
              </a:rPr>
              <a:t>：明明上帝</a:t>
            </a:r>
            <a:endParaRPr lang="en-US" altLang="zh-TW" sz="3600" dirty="0" smtClean="0">
              <a:ea typeface="全真細隸書" panose="02010609000101010101" pitchFamily="49" charset="-120"/>
            </a:endParaRPr>
          </a:p>
          <a:p>
            <a:r>
              <a:rPr lang="zh-TW" altLang="en-US" sz="3600" dirty="0" smtClean="0">
                <a:solidFill>
                  <a:srgbClr val="FFC000"/>
                </a:solidFill>
                <a:ea typeface="全真細隸書" panose="02010609000101010101" pitchFamily="49" charset="-120"/>
              </a:rPr>
              <a:t>生氣：</a:t>
            </a:r>
            <a:r>
              <a:rPr lang="zh-TW" altLang="en-US" sz="3600" dirty="0" smtClean="0">
                <a:ea typeface="全真細隸書" panose="02010609000101010101" pitchFamily="49" charset="-120"/>
              </a:rPr>
              <a:t>是指靈性</a:t>
            </a:r>
            <a:endParaRPr lang="en-US" altLang="zh-TW" sz="3600" dirty="0" smtClean="0">
              <a:ea typeface="全真細隸書" panose="02010609000101010101" pitchFamily="49" charset="-120"/>
            </a:endParaRPr>
          </a:p>
          <a:p>
            <a:r>
              <a:rPr lang="zh-TW" altLang="en-US" sz="3600" dirty="0" smtClean="0">
                <a:solidFill>
                  <a:srgbClr val="FFC000"/>
                </a:solidFill>
                <a:ea typeface="全真細隸書" panose="02010609000101010101" pitchFamily="49" charset="-120"/>
              </a:rPr>
              <a:t>鼻孔：</a:t>
            </a:r>
            <a:r>
              <a:rPr lang="zh-TW" altLang="en-US" sz="3600" dirty="0" smtClean="0">
                <a:ea typeface="全真細隸書" panose="02010609000101010101" pitchFamily="49" charset="-120"/>
              </a:rPr>
              <a:t>是指玄關竅</a:t>
            </a:r>
            <a:endParaRPr lang="en-US" altLang="zh-TW" sz="3600" dirty="0" smtClean="0"/>
          </a:p>
          <a:p>
            <a:endParaRPr lang="zh-TW" altLang="en-US" sz="3600" dirty="0"/>
          </a:p>
        </p:txBody>
      </p:sp>
    </p:spTree>
    <p:extLst>
      <p:ext uri="{BB962C8B-B14F-4D97-AF65-F5344CB8AC3E}">
        <p14:creationId xmlns:p14="http://schemas.microsoft.com/office/powerpoint/2010/main" val="10822610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244408" y="267494"/>
            <a:ext cx="730424" cy="4680520"/>
          </a:xfrm>
        </p:spPr>
        <p:txBody>
          <a:bodyPr>
            <a:normAutofit/>
          </a:bodyPr>
          <a:lstStyle/>
          <a:p>
            <a:r>
              <a:rPr lang="zh-TW" altLang="en-US" sz="3600" dirty="0">
                <a:solidFill>
                  <a:srgbClr val="FF0000"/>
                </a:solidFill>
                <a:ea typeface="全真細隸書" panose="02010609000101010101" pitchFamily="49" charset="-120"/>
              </a:rPr>
              <a:t>聖經解密       悟見講</a:t>
            </a:r>
            <a:endParaRPr lang="zh-TW" altLang="en-US" sz="3600" dirty="0"/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205978"/>
            <a:ext cx="7920880" cy="4742035"/>
          </a:xfrm>
        </p:spPr>
        <p:txBody>
          <a:bodyPr/>
          <a:lstStyle/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7772923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244408" y="267494"/>
            <a:ext cx="730424" cy="4680520"/>
          </a:xfrm>
        </p:spPr>
        <p:txBody>
          <a:bodyPr>
            <a:normAutofit/>
          </a:bodyPr>
          <a:lstStyle/>
          <a:p>
            <a:r>
              <a:rPr lang="zh-TW" altLang="en-US" sz="3600" dirty="0">
                <a:solidFill>
                  <a:srgbClr val="FF0000"/>
                </a:solidFill>
                <a:ea typeface="全真細隸書" panose="02010609000101010101" pitchFamily="49" charset="-120"/>
              </a:rPr>
              <a:t>聖經解密       悟見講</a:t>
            </a:r>
            <a:endParaRPr lang="zh-TW" altLang="en-US" sz="3600" dirty="0"/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205978"/>
            <a:ext cx="7920880" cy="4742035"/>
          </a:xfrm>
        </p:spPr>
        <p:txBody>
          <a:bodyPr/>
          <a:lstStyle/>
          <a:p>
            <a:pPr marL="36576" indent="0">
              <a:buNone/>
            </a:pPr>
            <a:r>
              <a:rPr lang="zh-TW" altLang="en-US" sz="3600" dirty="0" smtClean="0">
                <a:solidFill>
                  <a:srgbClr val="FFFF00"/>
                </a:solidFill>
                <a:ea typeface="全真細隸書" panose="02010609000101010101" pitchFamily="49" charset="-120"/>
              </a:rPr>
              <a:t>二、神的國在哪裡</a:t>
            </a:r>
            <a:endParaRPr lang="en-US" altLang="zh-TW" sz="3600" dirty="0" smtClean="0">
              <a:solidFill>
                <a:srgbClr val="FFFF00"/>
              </a:solidFill>
              <a:ea typeface="全真細隸書" panose="02010609000101010101" pitchFamily="49" charset="-120"/>
            </a:endParaRPr>
          </a:p>
          <a:p>
            <a:r>
              <a:rPr lang="zh-TW" altLang="en-US" sz="3600" dirty="0" smtClean="0">
                <a:solidFill>
                  <a:srgbClr val="FFC000"/>
                </a:solidFill>
                <a:ea typeface="全真細隸書" panose="02010609000101010101" pitchFamily="49" charset="-120"/>
              </a:rPr>
              <a:t>耶穌</a:t>
            </a:r>
            <a:r>
              <a:rPr lang="zh-TW" altLang="en-US" sz="3600" dirty="0">
                <a:solidFill>
                  <a:srgbClr val="FFC000"/>
                </a:solidFill>
                <a:ea typeface="全真細隸書" panose="02010609000101010101" pitchFamily="49" charset="-120"/>
              </a:rPr>
              <a:t>說：</a:t>
            </a:r>
            <a:r>
              <a:rPr lang="zh-TW" altLang="en-US" sz="3600" dirty="0">
                <a:ea typeface="全真細隸書" panose="02010609000101010101" pitchFamily="49" charset="-120"/>
              </a:rPr>
              <a:t>神的國來到，不是眼睛所能見的，人也不得說，看哪！在這裡，看哪！在那裡，因為神的國就在你們中間。</a:t>
            </a:r>
            <a:r>
              <a:rPr lang="en-US" altLang="zh-TW" sz="3600" dirty="0">
                <a:solidFill>
                  <a:srgbClr val="FFFF00"/>
                </a:solidFill>
                <a:ea typeface="全真細隸書" panose="02010609000101010101" pitchFamily="49" charset="-120"/>
              </a:rPr>
              <a:t>(</a:t>
            </a:r>
            <a:r>
              <a:rPr lang="zh-TW" altLang="en-US" sz="3600" dirty="0">
                <a:solidFill>
                  <a:srgbClr val="FFFF00"/>
                </a:solidFill>
                <a:ea typeface="全真細隸書" panose="02010609000101010101" pitchFamily="49" charset="-120"/>
              </a:rPr>
              <a:t>路加福音十七</a:t>
            </a:r>
            <a:r>
              <a:rPr lang="en-US" altLang="zh-TW" sz="3600" dirty="0" smtClean="0">
                <a:solidFill>
                  <a:srgbClr val="FFFF00"/>
                </a:solidFill>
                <a:ea typeface="全真細隸書" panose="02010609000101010101" pitchFamily="49" charset="-120"/>
              </a:rPr>
              <a:t>)</a:t>
            </a:r>
          </a:p>
          <a:p>
            <a:r>
              <a:rPr lang="zh-TW" altLang="en-US" sz="3600" dirty="0">
                <a:solidFill>
                  <a:srgbClr val="FFC000"/>
                </a:solidFill>
                <a:ea typeface="全真細隸書" panose="02010609000101010101" pitchFamily="49" charset="-120"/>
              </a:rPr>
              <a:t>註</a:t>
            </a:r>
            <a:r>
              <a:rPr lang="zh-TW" altLang="en-US" sz="3600" dirty="0" smtClean="0">
                <a:solidFill>
                  <a:srgbClr val="FFC000"/>
                </a:solidFill>
                <a:ea typeface="全真細隸書" panose="02010609000101010101" pitchFamily="49" charset="-120"/>
              </a:rPr>
              <a:t>：神的國，在中間</a:t>
            </a:r>
            <a:r>
              <a:rPr lang="zh-TW" altLang="en-US" sz="3600" dirty="0" smtClean="0">
                <a:ea typeface="全真細隸書" panose="02010609000101010101" pitchFamily="49" charset="-120"/>
              </a:rPr>
              <a:t>，中間就是指人身上的玄關竅，這個就是</a:t>
            </a:r>
            <a:r>
              <a:rPr lang="zh-TW" altLang="en-US" sz="3600" dirty="0" smtClean="0">
                <a:latin typeface="+mj-ea"/>
                <a:ea typeface="+mj-ea"/>
              </a:rPr>
              <a:t>「</a:t>
            </a:r>
            <a:r>
              <a:rPr lang="zh-TW" altLang="en-US" sz="3600" dirty="0" smtClean="0">
                <a:ea typeface="全真細隸書" panose="02010609000101010101" pitchFamily="49" charset="-120"/>
              </a:rPr>
              <a:t>道在自身</a:t>
            </a:r>
            <a:r>
              <a:rPr lang="zh-TW" altLang="en-US" sz="3600" dirty="0" smtClean="0">
                <a:latin typeface="+mj-ea"/>
                <a:ea typeface="+mj-ea"/>
              </a:rPr>
              <a:t>」</a:t>
            </a:r>
            <a:r>
              <a:rPr lang="zh-TW" altLang="en-US" sz="3600" dirty="0" smtClean="0">
                <a:ea typeface="全真細隸書" panose="02010609000101010101" pitchFamily="49" charset="-120"/>
              </a:rPr>
              <a:t>。</a:t>
            </a:r>
            <a:endParaRPr lang="zh-TW" altLang="en-US" sz="3600" dirty="0">
              <a:ea typeface="全真細隸書" panose="02010609000101010101" pitchFamily="49" charset="-120"/>
            </a:endParaRPr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7596192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244408" y="267494"/>
            <a:ext cx="730424" cy="4680520"/>
          </a:xfrm>
        </p:spPr>
        <p:txBody>
          <a:bodyPr>
            <a:normAutofit/>
          </a:bodyPr>
          <a:lstStyle/>
          <a:p>
            <a:r>
              <a:rPr lang="zh-TW" altLang="en-US" sz="3600" dirty="0">
                <a:solidFill>
                  <a:srgbClr val="FF0000"/>
                </a:solidFill>
                <a:ea typeface="全真細隸書" panose="02010609000101010101" pitchFamily="49" charset="-120"/>
              </a:rPr>
              <a:t>聖經解密       悟見講</a:t>
            </a:r>
            <a:endParaRPr lang="zh-TW" altLang="en-US" sz="3600" dirty="0"/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205978"/>
            <a:ext cx="7920880" cy="4742035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TW" altLang="en-US" sz="3600" dirty="0">
                <a:solidFill>
                  <a:srgbClr val="FFFF00"/>
                </a:solidFill>
                <a:ea typeface="全真細隸書" panose="02010609000101010101" pitchFamily="49" charset="-120"/>
              </a:rPr>
              <a:t>三</a:t>
            </a:r>
            <a:r>
              <a:rPr lang="zh-TW" altLang="en-US" sz="3600" dirty="0" smtClean="0">
                <a:solidFill>
                  <a:srgbClr val="FFFF00"/>
                </a:solidFill>
                <a:ea typeface="全真細隸書" panose="02010609000101010101" pitchFamily="49" charset="-120"/>
              </a:rPr>
              <a:t>、聖經中的口訣</a:t>
            </a:r>
            <a:endParaRPr lang="en-US" altLang="zh-TW" sz="3600" dirty="0" smtClean="0">
              <a:solidFill>
                <a:srgbClr val="FFFF00"/>
              </a:solidFill>
              <a:ea typeface="全真細隸書" panose="02010609000101010101" pitchFamily="49" charset="-120"/>
            </a:endParaRPr>
          </a:p>
          <a:p>
            <a:r>
              <a:rPr lang="zh-TW" altLang="en-US" sz="3300" dirty="0" smtClean="0">
                <a:solidFill>
                  <a:srgbClr val="FFC000"/>
                </a:solidFill>
                <a:ea typeface="全真細隸書" panose="02010609000101010101" pitchFamily="49" charset="-120"/>
              </a:rPr>
              <a:t>耶穌</a:t>
            </a:r>
            <a:r>
              <a:rPr lang="zh-TW" altLang="en-US" sz="3300" dirty="0">
                <a:solidFill>
                  <a:srgbClr val="FFC000"/>
                </a:solidFill>
                <a:ea typeface="全真細隸書" panose="02010609000101010101" pitchFamily="49" charset="-120"/>
              </a:rPr>
              <a:t>說</a:t>
            </a:r>
            <a:r>
              <a:rPr lang="zh-TW" altLang="en-US" sz="3300" dirty="0" smtClean="0">
                <a:solidFill>
                  <a:srgbClr val="FFC000"/>
                </a:solidFill>
                <a:ea typeface="全真細隸書" panose="02010609000101010101" pitchFamily="49" charset="-120"/>
              </a:rPr>
              <a:t>：</a:t>
            </a:r>
            <a:r>
              <a:rPr lang="zh-TW" altLang="en-US" sz="3300" dirty="0" smtClean="0">
                <a:ea typeface="全真細隸書" panose="02010609000101010101" pitchFamily="49" charset="-120"/>
              </a:rPr>
              <a:t>聖靈</a:t>
            </a:r>
            <a:r>
              <a:rPr lang="zh-TW" altLang="en-US" sz="3300" dirty="0">
                <a:ea typeface="全真細隸書" panose="02010609000101010101" pitchFamily="49" charset="-120"/>
              </a:rPr>
              <a:t>向眾教會所說的話，凡有耳的，就應當聽。得勝的，</a:t>
            </a:r>
            <a:r>
              <a:rPr lang="zh-TW" altLang="en-US" sz="3300" dirty="0" smtClean="0">
                <a:solidFill>
                  <a:srgbClr val="FFC000"/>
                </a:solidFill>
                <a:ea typeface="全真細隸書" panose="02010609000101010101" pitchFamily="49" charset="-120"/>
              </a:rPr>
              <a:t>我必</a:t>
            </a:r>
            <a:r>
              <a:rPr lang="zh-TW" altLang="en-US" sz="3300" dirty="0">
                <a:solidFill>
                  <a:srgbClr val="FFC000"/>
                </a:solidFill>
                <a:ea typeface="全真細隸書" panose="02010609000101010101" pitchFamily="49" charset="-120"/>
              </a:rPr>
              <a:t>將那隱藏的嗎哪賜給他，並賜他一塊白石</a:t>
            </a:r>
            <a:r>
              <a:rPr lang="zh-TW" altLang="en-US" sz="3300" dirty="0">
                <a:ea typeface="全真細隸書" panose="02010609000101010101" pitchFamily="49" charset="-120"/>
              </a:rPr>
              <a:t>，石上寫著新</a:t>
            </a:r>
            <a:r>
              <a:rPr lang="zh-TW" altLang="en-US" sz="3300" dirty="0" smtClean="0">
                <a:ea typeface="全真細隸書" panose="02010609000101010101" pitchFamily="49" charset="-120"/>
              </a:rPr>
              <a:t>名，</a:t>
            </a:r>
            <a:r>
              <a:rPr lang="zh-TW" altLang="en-US" sz="3300" dirty="0">
                <a:ea typeface="全真細隸書" panose="02010609000101010101" pitchFamily="49" charset="-120"/>
              </a:rPr>
              <a:t>除了那領受的以外，沒有人能認識</a:t>
            </a:r>
            <a:r>
              <a:rPr lang="zh-TW" altLang="en-US" sz="3300" dirty="0" smtClean="0">
                <a:ea typeface="全真細隸書" panose="02010609000101010101" pitchFamily="49" charset="-120"/>
              </a:rPr>
              <a:t>。</a:t>
            </a:r>
            <a:r>
              <a:rPr lang="en-US" altLang="zh-TW" sz="3300" dirty="0" smtClean="0">
                <a:ea typeface="全真細隸書" panose="02010609000101010101" pitchFamily="49" charset="-120"/>
              </a:rPr>
              <a:t>(</a:t>
            </a:r>
            <a:r>
              <a:rPr lang="zh-TW" altLang="en-US" sz="3300" dirty="0">
                <a:solidFill>
                  <a:srgbClr val="00B0F0"/>
                </a:solidFill>
                <a:ea typeface="全真細隸書" panose="02010609000101010101" pitchFamily="49" charset="-120"/>
              </a:rPr>
              <a:t>啟示錄</a:t>
            </a:r>
            <a:r>
              <a:rPr lang="zh-TW" altLang="en-US" sz="3300" dirty="0" smtClean="0">
                <a:solidFill>
                  <a:srgbClr val="00B0F0"/>
                </a:solidFill>
                <a:ea typeface="全真細隸書" panose="02010609000101010101" pitchFamily="49" charset="-120"/>
              </a:rPr>
              <a:t>二</a:t>
            </a:r>
            <a:r>
              <a:rPr lang="en-US" altLang="zh-TW" sz="3300" dirty="0" smtClean="0">
                <a:ea typeface="全真細隸書" panose="02010609000101010101" pitchFamily="49" charset="-120"/>
              </a:rPr>
              <a:t>) </a:t>
            </a:r>
            <a:endParaRPr lang="zh-TW" altLang="en-US" sz="3300" dirty="0">
              <a:ea typeface="全真細隸書" panose="02010609000101010101" pitchFamily="49" charset="-120"/>
            </a:endParaRPr>
          </a:p>
          <a:p>
            <a:r>
              <a:rPr lang="zh-TW" altLang="en-US" sz="3300" dirty="0" smtClean="0">
                <a:solidFill>
                  <a:srgbClr val="FFC000"/>
                </a:solidFill>
                <a:ea typeface="全真細隸書" panose="02010609000101010101" pitchFamily="49" charset="-120"/>
              </a:rPr>
              <a:t>嗎</a:t>
            </a:r>
            <a:r>
              <a:rPr lang="zh-TW" altLang="en-US" sz="3300" dirty="0">
                <a:solidFill>
                  <a:srgbClr val="FFC000"/>
                </a:solidFill>
                <a:ea typeface="全真細隸書" panose="02010609000101010101" pitchFamily="49" charset="-120"/>
              </a:rPr>
              <a:t>哪：</a:t>
            </a:r>
            <a:r>
              <a:rPr lang="zh-TW" altLang="en-US" sz="3300" dirty="0">
                <a:ea typeface="全真細隸書" panose="02010609000101010101" pitchFamily="49" charset="-120"/>
              </a:rPr>
              <a:t>是維持生命的糧，是指天道的第一寶。</a:t>
            </a:r>
          </a:p>
          <a:p>
            <a:r>
              <a:rPr lang="zh-TW" altLang="en-US" sz="3300" dirty="0" smtClean="0">
                <a:solidFill>
                  <a:srgbClr val="FFC000"/>
                </a:solidFill>
                <a:ea typeface="全真細隸書" panose="02010609000101010101" pitchFamily="49" charset="-120"/>
              </a:rPr>
              <a:t>白石</a:t>
            </a:r>
            <a:r>
              <a:rPr lang="zh-TW" altLang="en-US" sz="3300" dirty="0">
                <a:solidFill>
                  <a:srgbClr val="FFC000"/>
                </a:solidFill>
                <a:ea typeface="全真細隸書" panose="02010609000101010101" pitchFamily="49" charset="-120"/>
              </a:rPr>
              <a:t>上的新名</a:t>
            </a:r>
            <a:r>
              <a:rPr lang="zh-TW" altLang="en-US" sz="3300" dirty="0">
                <a:ea typeface="全真細隸書" panose="02010609000101010101" pitchFamily="49" charset="-120"/>
              </a:rPr>
              <a:t>：是指天道的第二寶口訣。</a:t>
            </a:r>
            <a:r>
              <a:rPr lang="zh-TW" altLang="en-US" sz="3600" dirty="0">
                <a:ea typeface="全真細隸書" panose="02010609000101010101" pitchFamily="49" charset="-120"/>
              </a:rPr>
              <a:t> </a:t>
            </a:r>
          </a:p>
          <a:p>
            <a:endParaRPr lang="en-US" altLang="zh-TW" sz="3600" dirty="0">
              <a:solidFill>
                <a:srgbClr val="FFC000"/>
              </a:solidFill>
              <a:ea typeface="全真細隸書" panose="02010609000101010101" pitchFamily="49" charset="-120"/>
            </a:endParaRPr>
          </a:p>
          <a:p>
            <a:endParaRPr lang="zh-TW" altLang="en-US" dirty="0">
              <a:ea typeface="全真顏體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7596192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244408" y="267494"/>
            <a:ext cx="730424" cy="4680520"/>
          </a:xfrm>
        </p:spPr>
        <p:txBody>
          <a:bodyPr>
            <a:normAutofit/>
          </a:bodyPr>
          <a:lstStyle/>
          <a:p>
            <a:r>
              <a:rPr lang="zh-TW" altLang="en-US" sz="3600" dirty="0">
                <a:solidFill>
                  <a:srgbClr val="FF0000"/>
                </a:solidFill>
                <a:ea typeface="全真細隸書" panose="02010609000101010101" pitchFamily="49" charset="-120"/>
              </a:rPr>
              <a:t>聖經解密       悟見講</a:t>
            </a:r>
            <a:endParaRPr lang="zh-TW" altLang="en-US" sz="3600" dirty="0"/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23478"/>
            <a:ext cx="7920880" cy="4968552"/>
          </a:xfrm>
        </p:spPr>
        <p:txBody>
          <a:bodyPr>
            <a:normAutofit lnSpcReduction="10000"/>
          </a:bodyPr>
          <a:lstStyle/>
          <a:p>
            <a:pPr marL="36576" indent="0">
              <a:buNone/>
            </a:pPr>
            <a:r>
              <a:rPr lang="zh-TW" altLang="en-US" sz="3600" dirty="0" smtClean="0">
                <a:solidFill>
                  <a:srgbClr val="FFFF00"/>
                </a:solidFill>
                <a:ea typeface="全真細隸書" panose="02010609000101010101" pitchFamily="49" charset="-120"/>
              </a:rPr>
              <a:t>四、聖經中的窄門</a:t>
            </a:r>
            <a:endParaRPr lang="en-US" altLang="zh-TW" sz="3600" dirty="0" smtClean="0">
              <a:solidFill>
                <a:srgbClr val="FFFF00"/>
              </a:solidFill>
              <a:ea typeface="全真細隸書" panose="02010609000101010101" pitchFamily="49" charset="-120"/>
            </a:endParaRPr>
          </a:p>
          <a:p>
            <a:r>
              <a:rPr lang="zh-TW" altLang="en-US" sz="3600" dirty="0" smtClean="0">
                <a:solidFill>
                  <a:srgbClr val="FFC000"/>
                </a:solidFill>
                <a:ea typeface="全真細隸書" panose="02010609000101010101" pitchFamily="49" charset="-120"/>
              </a:rPr>
              <a:t>耶穌說：</a:t>
            </a:r>
            <a:r>
              <a:rPr lang="zh-TW" altLang="en-US" sz="3600" dirty="0" smtClean="0">
                <a:ea typeface="全真細隸書" panose="02010609000101010101" pitchFamily="49" charset="-120"/>
              </a:rPr>
              <a:t>你</a:t>
            </a:r>
            <a:r>
              <a:rPr lang="zh-TW" altLang="en-US" sz="3600" dirty="0">
                <a:ea typeface="全真細隸書" panose="02010609000101010101" pitchFamily="49" charset="-120"/>
              </a:rPr>
              <a:t>門要進窄門，因為引到滅亡，那門是寬的，路是大的</a:t>
            </a:r>
            <a:r>
              <a:rPr lang="zh-TW" altLang="en-US" sz="3600" dirty="0" smtClean="0">
                <a:ea typeface="全真細隸書" panose="02010609000101010101" pitchFamily="49" charset="-120"/>
              </a:rPr>
              <a:t>，進去</a:t>
            </a:r>
            <a:r>
              <a:rPr lang="zh-TW" altLang="en-US" sz="3600" dirty="0">
                <a:ea typeface="全真細隸書" panose="02010609000101010101" pitchFamily="49" charset="-120"/>
              </a:rPr>
              <a:t>的人也多。引到永生，那門是窄的，路是小的，找</a:t>
            </a:r>
            <a:r>
              <a:rPr lang="zh-TW" altLang="en-US" sz="3600" dirty="0" smtClean="0">
                <a:ea typeface="全真細隸書" panose="02010609000101010101" pitchFamily="49" charset="-120"/>
              </a:rPr>
              <a:t>著的</a:t>
            </a:r>
            <a:r>
              <a:rPr lang="zh-TW" altLang="en-US" sz="3600" dirty="0">
                <a:ea typeface="全真細隸書" panose="02010609000101010101" pitchFamily="49" charset="-120"/>
              </a:rPr>
              <a:t>人也少</a:t>
            </a:r>
            <a:r>
              <a:rPr lang="zh-TW" altLang="en-US" sz="3600" dirty="0" smtClean="0">
                <a:ea typeface="全真細隸書" panose="02010609000101010101" pitchFamily="49" charset="-120"/>
              </a:rPr>
              <a:t>。</a:t>
            </a:r>
            <a:r>
              <a:rPr lang="en-US" altLang="zh-TW" sz="3600" dirty="0" smtClean="0">
                <a:solidFill>
                  <a:srgbClr val="FFC000"/>
                </a:solidFill>
                <a:ea typeface="全真細隸書" panose="02010609000101010101" pitchFamily="49" charset="-120"/>
              </a:rPr>
              <a:t>(</a:t>
            </a:r>
            <a:r>
              <a:rPr lang="zh-TW" altLang="en-US" sz="3600" dirty="0">
                <a:solidFill>
                  <a:srgbClr val="FFC000"/>
                </a:solidFill>
                <a:ea typeface="全真細隸書" panose="02010609000101010101" pitchFamily="49" charset="-120"/>
              </a:rPr>
              <a:t>馬太福音</a:t>
            </a:r>
            <a:r>
              <a:rPr lang="zh-TW" altLang="en-US" sz="3600" dirty="0" smtClean="0">
                <a:solidFill>
                  <a:srgbClr val="FFC000"/>
                </a:solidFill>
                <a:ea typeface="全真細隸書" panose="02010609000101010101" pitchFamily="49" charset="-120"/>
              </a:rPr>
              <a:t>七</a:t>
            </a:r>
            <a:r>
              <a:rPr lang="en-US" altLang="zh-TW" sz="3600" dirty="0" smtClean="0">
                <a:solidFill>
                  <a:srgbClr val="FFC000"/>
                </a:solidFill>
                <a:ea typeface="全真細隸書" panose="02010609000101010101" pitchFamily="49" charset="-120"/>
              </a:rPr>
              <a:t>) </a:t>
            </a:r>
          </a:p>
          <a:p>
            <a:r>
              <a:rPr lang="zh-TW" altLang="en-US" sz="3600" dirty="0">
                <a:solidFill>
                  <a:srgbClr val="FFC000"/>
                </a:solidFill>
                <a:ea typeface="全真細隸書" panose="02010609000101010101" pitchFamily="49" charset="-120"/>
              </a:rPr>
              <a:t>窄門</a:t>
            </a:r>
            <a:r>
              <a:rPr lang="zh-TW" altLang="en-US" sz="3600" dirty="0" smtClean="0">
                <a:solidFill>
                  <a:srgbClr val="FFC000"/>
                </a:solidFill>
                <a:ea typeface="全真細隸書" panose="02010609000101010101" pitchFamily="49" charset="-120"/>
              </a:rPr>
              <a:t>，是指人身上的玄關竅</a:t>
            </a:r>
            <a:r>
              <a:rPr lang="zh-TW" altLang="en-US" sz="3600" dirty="0" smtClean="0">
                <a:ea typeface="全真細隸書" panose="02010609000101010101" pitchFamily="49" charset="-120"/>
              </a:rPr>
              <a:t>，進窄門就是要求道。</a:t>
            </a:r>
            <a:endParaRPr lang="en-US" altLang="zh-TW" sz="3600" dirty="0" smtClean="0">
              <a:ea typeface="全真細隸書" panose="02010609000101010101" pitchFamily="49" charset="-120"/>
            </a:endParaRPr>
          </a:p>
          <a:p>
            <a:r>
              <a:rPr lang="zh-TW" altLang="en-US" sz="3600" dirty="0">
                <a:solidFill>
                  <a:srgbClr val="FFC000"/>
                </a:solidFill>
                <a:ea typeface="全真細隸書" panose="02010609000101010101" pitchFamily="49" charset="-120"/>
              </a:rPr>
              <a:t>寬門</a:t>
            </a:r>
            <a:r>
              <a:rPr lang="zh-TW" altLang="en-US" sz="3600" dirty="0" smtClean="0">
                <a:solidFill>
                  <a:srgbClr val="FFC000"/>
                </a:solidFill>
                <a:ea typeface="全真細隸書" panose="02010609000101010101" pitchFamily="49" charset="-120"/>
              </a:rPr>
              <a:t>是靈性出竅的六個旁門</a:t>
            </a:r>
            <a:r>
              <a:rPr lang="zh-TW" altLang="en-US" sz="3600" dirty="0" smtClean="0">
                <a:ea typeface="全真細隸書" panose="02010609000101010101" pitchFamily="49" charset="-120"/>
              </a:rPr>
              <a:t>：泥凡宮、眼、耳、鼻、口、肚臍。</a:t>
            </a:r>
            <a:endParaRPr lang="en-US" altLang="zh-TW" sz="3600" dirty="0" smtClean="0">
              <a:ea typeface="全真細隸書" panose="02010609000101010101" pitchFamily="49" charset="-120"/>
            </a:endParaRPr>
          </a:p>
          <a:p>
            <a:endParaRPr lang="zh-TW" altLang="en-US" sz="3200" dirty="0">
              <a:ea typeface="全真顏體" pitchFamily="49" charset="-120"/>
            </a:endParaRPr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7596192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244408" y="267494"/>
            <a:ext cx="730424" cy="4680520"/>
          </a:xfrm>
        </p:spPr>
        <p:txBody>
          <a:bodyPr>
            <a:normAutofit/>
          </a:bodyPr>
          <a:lstStyle/>
          <a:p>
            <a:r>
              <a:rPr lang="zh-TW" altLang="en-US" sz="3600" dirty="0">
                <a:solidFill>
                  <a:srgbClr val="FF0000"/>
                </a:solidFill>
                <a:ea typeface="全真細隸書" panose="02010609000101010101" pitchFamily="49" charset="-120"/>
              </a:rPr>
              <a:t>聖經解密       悟見講</a:t>
            </a:r>
            <a:endParaRPr lang="zh-TW" altLang="en-US" sz="3600" dirty="0"/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295997"/>
            <a:ext cx="7920880" cy="4742035"/>
          </a:xfrm>
        </p:spPr>
        <p:txBody>
          <a:bodyPr/>
          <a:lstStyle/>
          <a:p>
            <a:pPr marL="36576" indent="0">
              <a:buNone/>
            </a:pPr>
            <a:r>
              <a:rPr lang="zh-TW" altLang="en-US" sz="3600" dirty="0" smtClean="0">
                <a:solidFill>
                  <a:srgbClr val="FFFF00"/>
                </a:solidFill>
                <a:ea typeface="全真細隸書" panose="02010609000101010101" pitchFamily="49" charset="-120"/>
              </a:rPr>
              <a:t>五、聖經上的印</a:t>
            </a:r>
            <a:endParaRPr lang="en-US" altLang="zh-TW" sz="3600" dirty="0" smtClean="0">
              <a:solidFill>
                <a:srgbClr val="FFFF00"/>
              </a:solidFill>
              <a:ea typeface="全真細隸書" panose="02010609000101010101" pitchFamily="49" charset="-120"/>
            </a:endParaRPr>
          </a:p>
          <a:p>
            <a:r>
              <a:rPr lang="zh-TW" altLang="en-US" sz="3600" dirty="0" smtClean="0">
                <a:solidFill>
                  <a:srgbClr val="FFC000"/>
                </a:solidFill>
                <a:ea typeface="全真細隸書" panose="02010609000101010101" pitchFamily="49" charset="-120"/>
              </a:rPr>
              <a:t>施</a:t>
            </a:r>
            <a:r>
              <a:rPr lang="zh-TW" altLang="en-US" sz="3600" dirty="0">
                <a:solidFill>
                  <a:srgbClr val="FFC000"/>
                </a:solidFill>
                <a:ea typeface="全真細隸書" panose="02010609000101010101" pitchFamily="49" charset="-120"/>
              </a:rPr>
              <a:t>洗約翰說：</a:t>
            </a:r>
            <a:r>
              <a:rPr lang="zh-TW" altLang="en-US" sz="3600" dirty="0">
                <a:ea typeface="全真細隸書" panose="02010609000101010101" pitchFamily="49" charset="-120"/>
              </a:rPr>
              <a:t>他</a:t>
            </a:r>
            <a:r>
              <a:rPr lang="en-US" altLang="zh-TW" sz="3600" dirty="0">
                <a:ea typeface="全真細隸書" panose="02010609000101010101" pitchFamily="49" charset="-120"/>
              </a:rPr>
              <a:t>(</a:t>
            </a:r>
            <a:r>
              <a:rPr lang="zh-TW" altLang="en-US" sz="3600" dirty="0">
                <a:ea typeface="全真細隸書" panose="02010609000101010101" pitchFamily="49" charset="-120"/>
              </a:rPr>
              <a:t>指耶穌</a:t>
            </a:r>
            <a:r>
              <a:rPr lang="en-US" altLang="zh-TW" sz="3600" dirty="0">
                <a:ea typeface="全真細隸書" panose="02010609000101010101" pitchFamily="49" charset="-120"/>
              </a:rPr>
              <a:t>)</a:t>
            </a:r>
            <a:r>
              <a:rPr lang="zh-TW" altLang="en-US" sz="3600" dirty="0">
                <a:ea typeface="全真細隸書" panose="02010609000101010101" pitchFamily="49" charset="-120"/>
              </a:rPr>
              <a:t>將所見所聞的見証出來，只是沒有人領受他的見証；那領受他見証的，就印上印，証明神是真的。</a:t>
            </a:r>
            <a:r>
              <a:rPr lang="en-US" altLang="zh-TW" sz="3600" dirty="0">
                <a:solidFill>
                  <a:srgbClr val="FFC000"/>
                </a:solidFill>
                <a:ea typeface="全真細隸書" panose="02010609000101010101" pitchFamily="49" charset="-120"/>
              </a:rPr>
              <a:t>(</a:t>
            </a:r>
            <a:r>
              <a:rPr lang="zh-TW" altLang="en-US" sz="3600" dirty="0">
                <a:solidFill>
                  <a:srgbClr val="FFC000"/>
                </a:solidFill>
                <a:ea typeface="全真細隸書" panose="02010609000101010101" pitchFamily="49" charset="-120"/>
              </a:rPr>
              <a:t>約翰福音三：</a:t>
            </a:r>
            <a:r>
              <a:rPr lang="en-US" altLang="zh-TW" sz="3600" dirty="0" smtClean="0">
                <a:solidFill>
                  <a:srgbClr val="FFC000"/>
                </a:solidFill>
                <a:ea typeface="全真細隸書" panose="02010609000101010101" pitchFamily="49" charset="-120"/>
              </a:rPr>
              <a:t>)</a:t>
            </a:r>
          </a:p>
          <a:p>
            <a:r>
              <a:rPr lang="zh-TW" altLang="en-US" sz="3600" dirty="0">
                <a:solidFill>
                  <a:srgbClr val="FFC000"/>
                </a:solidFill>
                <a:ea typeface="全真細隸書" panose="02010609000101010101" pitchFamily="49" charset="-120"/>
              </a:rPr>
              <a:t>註</a:t>
            </a:r>
            <a:r>
              <a:rPr lang="zh-TW" altLang="en-US" sz="3600" dirty="0" smtClean="0">
                <a:solidFill>
                  <a:srgbClr val="FFC000"/>
                </a:solidFill>
                <a:ea typeface="全真細隸書" panose="02010609000101010101" pitchFamily="49" charset="-120"/>
              </a:rPr>
              <a:t>：印上印</a:t>
            </a:r>
            <a:r>
              <a:rPr lang="zh-TW" altLang="en-US" sz="3600" dirty="0" smtClean="0">
                <a:ea typeface="全真細隸書" panose="02010609000101010101" pitchFamily="49" charset="-120"/>
              </a:rPr>
              <a:t>就是拜明師求道。</a:t>
            </a:r>
            <a:endParaRPr lang="en-US" altLang="zh-TW" sz="3600" dirty="0" smtClean="0">
              <a:ea typeface="全真細隸書" panose="02010609000101010101" pitchFamily="49" charset="-120"/>
            </a:endParaRPr>
          </a:p>
          <a:p>
            <a:r>
              <a:rPr lang="zh-TW" altLang="en-US" sz="3600" dirty="0">
                <a:solidFill>
                  <a:srgbClr val="FFC000"/>
                </a:solidFill>
                <a:ea typeface="全真細隸書" panose="02010609000101010101" pitchFamily="49" charset="-120"/>
              </a:rPr>
              <a:t>神，</a:t>
            </a:r>
            <a:r>
              <a:rPr lang="zh-TW" altLang="en-US" sz="3600" dirty="0">
                <a:ea typeface="全真細隸書" panose="02010609000101010101" pitchFamily="49" charset="-120"/>
              </a:rPr>
              <a:t>是指身上的靈性</a:t>
            </a:r>
            <a:endParaRPr lang="en-US" altLang="zh-TW" sz="3600" dirty="0" smtClean="0">
              <a:ea typeface="全真細隸書" panose="02010609000101010101" pitchFamily="49" charset="-120"/>
            </a:endParaRPr>
          </a:p>
          <a:p>
            <a:r>
              <a:rPr lang="zh-TW" altLang="en-US" sz="3600" dirty="0">
                <a:solidFill>
                  <a:srgbClr val="FFC000"/>
                </a:solidFill>
                <a:ea typeface="全真細隸書" panose="02010609000101010101" pitchFamily="49" charset="-120"/>
              </a:rPr>
              <a:t>身體是</a:t>
            </a:r>
            <a:r>
              <a:rPr lang="zh-TW" altLang="en-US" sz="3600" dirty="0" smtClean="0">
                <a:solidFill>
                  <a:srgbClr val="FFC000"/>
                </a:solidFill>
                <a:ea typeface="全真細隸書" panose="02010609000101010101" pitchFamily="49" charset="-120"/>
              </a:rPr>
              <a:t>假</a:t>
            </a:r>
            <a:r>
              <a:rPr lang="zh-TW" altLang="en-US" sz="3600" dirty="0" smtClean="0">
                <a:ea typeface="全真細隸書" panose="02010609000101010101" pitchFamily="49" charset="-120"/>
              </a:rPr>
              <a:t>，靈性是真。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8052449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244408" y="267494"/>
            <a:ext cx="730424" cy="4680520"/>
          </a:xfrm>
        </p:spPr>
        <p:txBody>
          <a:bodyPr>
            <a:normAutofit/>
          </a:bodyPr>
          <a:lstStyle/>
          <a:p>
            <a:r>
              <a:rPr lang="zh-TW" altLang="en-US" sz="3600" dirty="0">
                <a:solidFill>
                  <a:srgbClr val="FF0000"/>
                </a:solidFill>
                <a:ea typeface="全真細隸書" panose="02010609000101010101" pitchFamily="49" charset="-120"/>
              </a:rPr>
              <a:t>聖經解密       悟見講</a:t>
            </a:r>
            <a:endParaRPr lang="zh-TW" altLang="en-US" sz="3600" dirty="0"/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205978"/>
            <a:ext cx="7920880" cy="4742035"/>
          </a:xfrm>
        </p:spPr>
        <p:txBody>
          <a:bodyPr>
            <a:normAutofit lnSpcReduction="10000"/>
          </a:bodyPr>
          <a:lstStyle/>
          <a:p>
            <a:pPr marL="36576" indent="0">
              <a:buNone/>
            </a:pPr>
            <a:r>
              <a:rPr lang="zh-TW" altLang="en-US" sz="3600" dirty="0" smtClean="0">
                <a:solidFill>
                  <a:srgbClr val="FFFF00"/>
                </a:solidFill>
                <a:ea typeface="全真細隸書" panose="02010609000101010101" pitchFamily="49" charset="-120"/>
              </a:rPr>
              <a:t>六、聖經上的合仝</a:t>
            </a:r>
            <a:endParaRPr lang="en-US" altLang="zh-TW" sz="3600" dirty="0" smtClean="0">
              <a:solidFill>
                <a:srgbClr val="FFFF00"/>
              </a:solidFill>
              <a:ea typeface="全真細隸書" panose="02010609000101010101" pitchFamily="49" charset="-120"/>
            </a:endParaRPr>
          </a:p>
          <a:p>
            <a:r>
              <a:rPr lang="zh-TW" altLang="en-US" sz="3600" dirty="0" smtClean="0">
                <a:solidFill>
                  <a:srgbClr val="FFC000"/>
                </a:solidFill>
                <a:latin typeface="+mj-ea"/>
                <a:ea typeface="全真細隸書" panose="02010609000101010101" pitchFamily="49" charset="-120"/>
              </a:rPr>
              <a:t>耶穌說：</a:t>
            </a:r>
            <a:r>
              <a:rPr lang="zh-TW" altLang="en-US" sz="3600" dirty="0" smtClean="0">
                <a:ea typeface="全真細隸書" panose="02010609000101010101" pitchFamily="49" charset="-120"/>
              </a:rPr>
              <a:t>讓</a:t>
            </a:r>
            <a:r>
              <a:rPr lang="zh-TW" altLang="en-US" sz="3600" dirty="0">
                <a:ea typeface="全真細隸書" panose="02010609000101010101" pitchFamily="49" charset="-120"/>
              </a:rPr>
              <a:t>小孩子到我這裡來，不要禁止他們，因為在天國，正是這樣的人耶穌給他門按手，就離開那地方去了</a:t>
            </a:r>
            <a:r>
              <a:rPr lang="zh-TW" altLang="en-US" sz="3600" dirty="0" smtClean="0">
                <a:ea typeface="全真細隸書" panose="02010609000101010101" pitchFamily="49" charset="-120"/>
              </a:rPr>
              <a:t>。</a:t>
            </a:r>
            <a:r>
              <a:rPr lang="en-US" altLang="zh-TW" sz="3600" dirty="0" smtClean="0">
                <a:solidFill>
                  <a:srgbClr val="FFC000"/>
                </a:solidFill>
                <a:ea typeface="全真細隸書" panose="02010609000101010101" pitchFamily="49" charset="-120"/>
              </a:rPr>
              <a:t>(</a:t>
            </a:r>
            <a:r>
              <a:rPr lang="zh-TW" altLang="en-US" sz="3600" dirty="0">
                <a:solidFill>
                  <a:srgbClr val="FFC000"/>
                </a:solidFill>
                <a:ea typeface="全真細隸書" panose="02010609000101010101" pitchFamily="49" charset="-120"/>
              </a:rPr>
              <a:t>馬太福音十九：</a:t>
            </a:r>
            <a:r>
              <a:rPr lang="en-US" altLang="zh-TW" sz="3600" dirty="0" smtClean="0">
                <a:solidFill>
                  <a:srgbClr val="FFC000"/>
                </a:solidFill>
                <a:ea typeface="全真細隸書" panose="02010609000101010101" pitchFamily="49" charset="-120"/>
              </a:rPr>
              <a:t>)</a:t>
            </a:r>
          </a:p>
          <a:p>
            <a:r>
              <a:rPr lang="zh-TW" altLang="en-US" sz="3600" dirty="0">
                <a:solidFill>
                  <a:srgbClr val="FFC000"/>
                </a:solidFill>
                <a:latin typeface="+mj-ea"/>
                <a:ea typeface="全真細隸書" panose="02010609000101010101" pitchFamily="49" charset="-120"/>
              </a:rPr>
              <a:t>耶穌說：</a:t>
            </a:r>
            <a:r>
              <a:rPr lang="zh-TW" altLang="en-US" sz="3600" dirty="0">
                <a:ea typeface="全真細隸書" panose="02010609000101010101" pitchFamily="49" charset="-120"/>
              </a:rPr>
              <a:t>我實在告訴你們，凡要承受 神國的，若不像小孩子，斷不能進去。於是抱著小孩子，給他們按手，為他們祝福。</a:t>
            </a:r>
            <a:r>
              <a:rPr lang="en-US" altLang="zh-TW" sz="3600" dirty="0">
                <a:solidFill>
                  <a:srgbClr val="FFC000"/>
                </a:solidFill>
                <a:ea typeface="全真細隸書" panose="02010609000101010101" pitchFamily="49" charset="-120"/>
              </a:rPr>
              <a:t>(</a:t>
            </a:r>
            <a:r>
              <a:rPr lang="zh-TW" altLang="en-US" sz="3600" dirty="0">
                <a:solidFill>
                  <a:srgbClr val="FFC000"/>
                </a:solidFill>
                <a:ea typeface="全真細隸書" panose="02010609000101010101" pitchFamily="49" charset="-120"/>
              </a:rPr>
              <a:t>路加福音十八：</a:t>
            </a:r>
            <a:r>
              <a:rPr lang="en-US" altLang="zh-TW" sz="3600" dirty="0" smtClean="0">
                <a:solidFill>
                  <a:srgbClr val="FFC000"/>
                </a:solidFill>
                <a:ea typeface="全真細隸書" panose="02010609000101010101" pitchFamily="49" charset="-120"/>
              </a:rPr>
              <a:t>)</a:t>
            </a:r>
            <a:endParaRPr lang="zh-TW" altLang="en-US" sz="3600" dirty="0">
              <a:solidFill>
                <a:srgbClr val="FFC000"/>
              </a:solidFill>
              <a:ea typeface="全真細隸書" panose="02010609000101010101" pitchFamily="49" charset="-120"/>
            </a:endParaRPr>
          </a:p>
          <a:p>
            <a:endParaRPr lang="zh-TW" altLang="en-US" sz="3600" dirty="0"/>
          </a:p>
          <a:p>
            <a:endParaRPr lang="en-US" altLang="zh-TW" sz="3600" dirty="0" smtClean="0">
              <a:solidFill>
                <a:srgbClr val="FFC000"/>
              </a:solidFill>
              <a:latin typeface="+mj-ea"/>
              <a:ea typeface="全真細隸書" panose="02010609000101010101" pitchFamily="49" charset="-120"/>
            </a:endParaRPr>
          </a:p>
          <a:p>
            <a:endParaRPr lang="zh-TW" altLang="en-US" sz="3200" dirty="0">
              <a:ea typeface="全真顏體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7596192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244408" y="267494"/>
            <a:ext cx="730424" cy="4680520"/>
          </a:xfrm>
        </p:spPr>
        <p:txBody>
          <a:bodyPr>
            <a:normAutofit/>
          </a:bodyPr>
          <a:lstStyle/>
          <a:p>
            <a:r>
              <a:rPr lang="zh-TW" altLang="en-US" sz="3600" dirty="0">
                <a:solidFill>
                  <a:srgbClr val="FF0000"/>
                </a:solidFill>
                <a:ea typeface="全真細隸書" panose="02010609000101010101" pitchFamily="49" charset="-120"/>
              </a:rPr>
              <a:t>聖經解密       悟見講</a:t>
            </a:r>
            <a:endParaRPr lang="zh-TW" altLang="en-US" sz="3600" dirty="0"/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205978"/>
            <a:ext cx="7920880" cy="4742035"/>
          </a:xfrm>
        </p:spPr>
        <p:txBody>
          <a:bodyPr/>
          <a:lstStyle/>
          <a:p>
            <a:r>
              <a:rPr lang="zh-TW" altLang="en-US" sz="3600" dirty="0" smtClean="0">
                <a:solidFill>
                  <a:srgbClr val="FFFF00"/>
                </a:solidFill>
                <a:ea typeface="全真細隸書" panose="02010609000101010101" pitchFamily="49" charset="-120"/>
              </a:rPr>
              <a:t>註解</a:t>
            </a:r>
            <a:endParaRPr lang="en-US" altLang="zh-TW" sz="3600" dirty="0" smtClean="0">
              <a:solidFill>
                <a:srgbClr val="FFFF00"/>
              </a:solidFill>
              <a:ea typeface="全真細隸書" panose="02010609000101010101" pitchFamily="49" charset="-120"/>
            </a:endParaRPr>
          </a:p>
          <a:p>
            <a:r>
              <a:rPr lang="zh-TW" altLang="en-US" sz="3600" dirty="0" smtClean="0">
                <a:solidFill>
                  <a:srgbClr val="FFC000"/>
                </a:solidFill>
                <a:ea typeface="全真細隸書" panose="02010609000101010101" pitchFamily="49" charset="-120"/>
              </a:rPr>
              <a:t>小孩子：</a:t>
            </a:r>
            <a:r>
              <a:rPr lang="zh-TW" altLang="en-US" sz="3600" dirty="0" smtClean="0">
                <a:ea typeface="全真細隸書" panose="02010609000101010101" pitchFamily="49" charset="-120"/>
              </a:rPr>
              <a:t>子亥訣，合仝。</a:t>
            </a:r>
            <a:endParaRPr lang="en-US" altLang="zh-TW" sz="3600" dirty="0" smtClean="0">
              <a:ea typeface="全真細隸書" panose="02010609000101010101" pitchFamily="49" charset="-120"/>
            </a:endParaRPr>
          </a:p>
          <a:p>
            <a:r>
              <a:rPr lang="zh-TW" altLang="en-US" sz="3600" dirty="0" smtClean="0">
                <a:solidFill>
                  <a:srgbClr val="FFC000"/>
                </a:solidFill>
                <a:ea typeface="全真細隸書" panose="02010609000101010101" pitchFamily="49" charset="-120"/>
              </a:rPr>
              <a:t>天國：</a:t>
            </a:r>
            <a:r>
              <a:rPr lang="zh-TW" altLang="en-US" sz="3600" dirty="0" smtClean="0">
                <a:ea typeface="全真細隸書" panose="02010609000101010101" pitchFamily="49" charset="-120"/>
              </a:rPr>
              <a:t>無極理天</a:t>
            </a:r>
            <a:endParaRPr lang="en-US" altLang="zh-TW" sz="3600" dirty="0" smtClean="0">
              <a:ea typeface="全真細隸書" panose="02010609000101010101" pitchFamily="49" charset="-120"/>
            </a:endParaRPr>
          </a:p>
          <a:p>
            <a:r>
              <a:rPr lang="zh-TW" altLang="en-US" sz="3600" dirty="0">
                <a:solidFill>
                  <a:srgbClr val="FFC000"/>
                </a:solidFill>
                <a:ea typeface="全真細隸書" panose="02010609000101010101" pitchFamily="49" charset="-120"/>
              </a:rPr>
              <a:t>按</a:t>
            </a:r>
            <a:r>
              <a:rPr lang="zh-TW" altLang="en-US" sz="3600" dirty="0" smtClean="0">
                <a:solidFill>
                  <a:srgbClr val="FFC000"/>
                </a:solidFill>
                <a:ea typeface="全真細隸書" panose="02010609000101010101" pitchFamily="49" charset="-120"/>
              </a:rPr>
              <a:t>手：</a:t>
            </a:r>
            <a:r>
              <a:rPr lang="zh-TW" altLang="en-US" sz="3600" dirty="0" smtClean="0">
                <a:ea typeface="全真細隸書" panose="02010609000101010101" pitchFamily="49" charset="-120"/>
              </a:rPr>
              <a:t>合仝</a:t>
            </a:r>
            <a:endParaRPr lang="en-US" altLang="zh-TW" sz="3600" dirty="0" smtClean="0">
              <a:ea typeface="全真細隸書" panose="02010609000101010101" pitchFamily="49" charset="-120"/>
            </a:endParaRPr>
          </a:p>
          <a:p>
            <a:r>
              <a:rPr lang="zh-TW" altLang="en-US" sz="3600" dirty="0" smtClean="0">
                <a:solidFill>
                  <a:srgbClr val="FFC000"/>
                </a:solidFill>
                <a:latin typeface="+mj-ea"/>
                <a:ea typeface="+mj-ea"/>
              </a:rPr>
              <a:t>「</a:t>
            </a:r>
            <a:r>
              <a:rPr lang="zh-TW" altLang="en-US" sz="3600" dirty="0" smtClean="0">
                <a:solidFill>
                  <a:srgbClr val="FFC000"/>
                </a:solidFill>
                <a:ea typeface="全真細隸書" panose="02010609000101010101" pitchFamily="49" charset="-120"/>
              </a:rPr>
              <a:t>承受 </a:t>
            </a:r>
            <a:r>
              <a:rPr lang="zh-TW" altLang="en-US" sz="3600" dirty="0">
                <a:solidFill>
                  <a:srgbClr val="FFC000"/>
                </a:solidFill>
                <a:ea typeface="全真細隸書" panose="02010609000101010101" pitchFamily="49" charset="-120"/>
              </a:rPr>
              <a:t>神國的，若不像小孩子，斷不能進去</a:t>
            </a:r>
            <a:r>
              <a:rPr lang="zh-TW" altLang="en-US" sz="3600" dirty="0" smtClean="0">
                <a:solidFill>
                  <a:srgbClr val="FFC000"/>
                </a:solidFill>
                <a:ea typeface="全真細隸書" panose="02010609000101010101" pitchFamily="49" charset="-120"/>
              </a:rPr>
              <a:t>。</a:t>
            </a:r>
            <a:r>
              <a:rPr lang="zh-TW" altLang="en-US" sz="3600" dirty="0" smtClean="0">
                <a:solidFill>
                  <a:srgbClr val="FFC000"/>
                </a:solidFill>
                <a:latin typeface="+mj-ea"/>
                <a:ea typeface="+mj-ea"/>
              </a:rPr>
              <a:t>」</a:t>
            </a:r>
            <a:r>
              <a:rPr lang="zh-TW" altLang="en-US" sz="3600" dirty="0" smtClean="0">
                <a:latin typeface="+mj-ea"/>
                <a:ea typeface="全真細隸書" panose="02010609000101010101" pitchFamily="49" charset="-120"/>
              </a:rPr>
              <a:t>，這段話是說，沒有求道，是無法回天國的。</a:t>
            </a:r>
            <a:endParaRPr lang="en-US" altLang="zh-TW" sz="3600" dirty="0" smtClean="0">
              <a:latin typeface="+mj-ea"/>
              <a:ea typeface="全真細隸書" panose="02010609000101010101" pitchFamily="49" charset="-120"/>
            </a:endParaRPr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1246560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244408" y="267494"/>
            <a:ext cx="730424" cy="4680520"/>
          </a:xfrm>
        </p:spPr>
        <p:txBody>
          <a:bodyPr>
            <a:normAutofit/>
          </a:bodyPr>
          <a:lstStyle/>
          <a:p>
            <a:r>
              <a:rPr lang="zh-TW" altLang="en-US" sz="3600" dirty="0">
                <a:solidFill>
                  <a:srgbClr val="FF0000"/>
                </a:solidFill>
                <a:ea typeface="全真細隸書" panose="02010609000101010101" pitchFamily="49" charset="-120"/>
              </a:rPr>
              <a:t>聖經解密       悟見講</a:t>
            </a:r>
            <a:endParaRPr lang="zh-TW" altLang="en-US" sz="3600" dirty="0"/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205978"/>
            <a:ext cx="7920880" cy="4742035"/>
          </a:xfrm>
        </p:spPr>
        <p:txBody>
          <a:bodyPr>
            <a:noAutofit/>
          </a:bodyPr>
          <a:lstStyle/>
          <a:p>
            <a:pPr marL="36576" indent="0">
              <a:buNone/>
            </a:pPr>
            <a:r>
              <a:rPr lang="zh-TW" altLang="en-US" sz="3400" dirty="0" smtClean="0">
                <a:solidFill>
                  <a:srgbClr val="FFFF00"/>
                </a:solidFill>
                <a:ea typeface="全真細隸書" panose="02010609000101010101" pitchFamily="49" charset="-120"/>
              </a:rPr>
              <a:t>七、火的施洗是求道</a:t>
            </a:r>
            <a:endParaRPr lang="en-US" altLang="zh-TW" sz="3400" dirty="0" smtClean="0">
              <a:solidFill>
                <a:srgbClr val="FFFF00"/>
              </a:solidFill>
              <a:ea typeface="全真細隸書" panose="02010609000101010101" pitchFamily="49" charset="-120"/>
            </a:endParaRPr>
          </a:p>
          <a:p>
            <a:r>
              <a:rPr lang="zh-TW" altLang="en-US" sz="3400" dirty="0">
                <a:solidFill>
                  <a:srgbClr val="FFC000"/>
                </a:solidFill>
                <a:ea typeface="全真細隸書" panose="02010609000101010101" pitchFamily="49" charset="-120"/>
              </a:rPr>
              <a:t>馬太福音三 </a:t>
            </a:r>
            <a:r>
              <a:rPr lang="zh-TW" altLang="en-US" sz="3400" dirty="0" smtClean="0">
                <a:solidFill>
                  <a:srgbClr val="FFC000"/>
                </a:solidFill>
                <a:ea typeface="全真細隸書" panose="02010609000101010101" pitchFamily="49" charset="-120"/>
              </a:rPr>
              <a:t>：</a:t>
            </a:r>
            <a:r>
              <a:rPr lang="zh-TW" altLang="en-US" sz="3400" dirty="0" smtClean="0">
                <a:ea typeface="全真細隸書" panose="02010609000101010101" pitchFamily="49" charset="-120"/>
              </a:rPr>
              <a:t>我是</a:t>
            </a:r>
            <a:r>
              <a:rPr lang="zh-TW" altLang="en-US" sz="3400" dirty="0">
                <a:ea typeface="全真細隸書" panose="02010609000101010101" pitchFamily="49" charset="-120"/>
              </a:rPr>
              <a:t>用水給你們施洗，叫你們悔改，但在我那以後來的，能力比我更</a:t>
            </a:r>
            <a:r>
              <a:rPr lang="zh-TW" altLang="en-US" sz="3400" dirty="0" smtClean="0">
                <a:ea typeface="全真細隸書" panose="02010609000101010101" pitchFamily="49" charset="-120"/>
              </a:rPr>
              <a:t>大，</a:t>
            </a:r>
            <a:r>
              <a:rPr lang="zh-TW" altLang="en-US" sz="3400" dirty="0">
                <a:ea typeface="全真細隸書" panose="02010609000101010101" pitchFamily="49" charset="-120"/>
              </a:rPr>
              <a:t>我就是給他提鞋也不配，他要用聖靈與火給你們施</a:t>
            </a:r>
            <a:r>
              <a:rPr lang="zh-TW" altLang="en-US" sz="3400" dirty="0" smtClean="0">
                <a:ea typeface="全真細隸書" panose="02010609000101010101" pitchFamily="49" charset="-120"/>
              </a:rPr>
              <a:t>洗</a:t>
            </a:r>
            <a:r>
              <a:rPr lang="en-US" altLang="zh-TW" sz="3400" dirty="0" smtClean="0">
                <a:ea typeface="全真細隸書" panose="02010609000101010101" pitchFamily="49" charset="-120"/>
              </a:rPr>
              <a:t> </a:t>
            </a:r>
            <a:r>
              <a:rPr lang="zh-TW" altLang="en-US" sz="3400" dirty="0" smtClean="0">
                <a:ea typeface="全真細隸書" panose="02010609000101010101" pitchFamily="49" charset="-120"/>
              </a:rPr>
              <a:t>。</a:t>
            </a:r>
            <a:endParaRPr lang="en-US" altLang="zh-TW" sz="3400" dirty="0" smtClean="0">
              <a:ea typeface="全真細隸書" panose="02010609000101010101" pitchFamily="49" charset="-120"/>
            </a:endParaRPr>
          </a:p>
          <a:p>
            <a:r>
              <a:rPr lang="zh-TW" altLang="en-US" sz="3400" dirty="0">
                <a:solidFill>
                  <a:srgbClr val="FFC000"/>
                </a:solidFill>
                <a:ea typeface="全真細隸書" panose="02010609000101010101" pitchFamily="49" charset="-120"/>
              </a:rPr>
              <a:t>註</a:t>
            </a:r>
            <a:r>
              <a:rPr lang="zh-TW" altLang="en-US" sz="3400" dirty="0" smtClean="0">
                <a:solidFill>
                  <a:srgbClr val="FFC000"/>
                </a:solidFill>
                <a:ea typeface="全真細隸書" panose="02010609000101010101" pitchFamily="49" charset="-120"/>
              </a:rPr>
              <a:t>：聖靈與火</a:t>
            </a:r>
            <a:r>
              <a:rPr lang="zh-TW" altLang="en-US" sz="3400" dirty="0" smtClean="0">
                <a:ea typeface="全真細隸書" panose="02010609000101010101" pitchFamily="49" charset="-120"/>
              </a:rPr>
              <a:t>，是指上天的天命。</a:t>
            </a:r>
            <a:endParaRPr lang="en-US" altLang="zh-TW" sz="3400" dirty="0" smtClean="0">
              <a:ea typeface="全真細隸書" panose="02010609000101010101" pitchFamily="49" charset="-120"/>
            </a:endParaRPr>
          </a:p>
          <a:p>
            <a:r>
              <a:rPr lang="zh-TW" altLang="en-US" sz="3400" dirty="0">
                <a:solidFill>
                  <a:srgbClr val="FFC000"/>
                </a:solidFill>
                <a:ea typeface="全真細隸書" panose="02010609000101010101" pitchFamily="49" charset="-120"/>
              </a:rPr>
              <a:t>火的施洗</a:t>
            </a:r>
            <a:r>
              <a:rPr lang="zh-TW" altLang="en-US" sz="3400" dirty="0" smtClean="0">
                <a:ea typeface="全真細隸書" panose="02010609000101010101" pitchFamily="49" charset="-120"/>
              </a:rPr>
              <a:t>，就是拜明師求道。</a:t>
            </a:r>
            <a:endParaRPr lang="en-US" altLang="zh-TW" sz="3400" dirty="0" smtClean="0">
              <a:ea typeface="全真細隸書" panose="02010609000101010101" pitchFamily="49" charset="-120"/>
            </a:endParaRPr>
          </a:p>
          <a:p>
            <a:r>
              <a:rPr lang="zh-TW" altLang="en-US" sz="3400" dirty="0">
                <a:solidFill>
                  <a:srgbClr val="FFC000"/>
                </a:solidFill>
                <a:ea typeface="全真細隸書" panose="02010609000101010101" pitchFamily="49" charset="-120"/>
              </a:rPr>
              <a:t>大能</a:t>
            </a:r>
            <a:r>
              <a:rPr lang="zh-TW" altLang="en-US" sz="3400" dirty="0" smtClean="0">
                <a:solidFill>
                  <a:srgbClr val="FFC000"/>
                </a:solidFill>
                <a:ea typeface="全真細隸書" panose="02010609000101010101" pitchFamily="49" charset="-120"/>
              </a:rPr>
              <a:t>者：</a:t>
            </a:r>
            <a:r>
              <a:rPr lang="zh-TW" altLang="en-US" sz="3400" dirty="0" smtClean="0">
                <a:ea typeface="全真細隸書" panose="02010609000101010101" pitchFamily="49" charset="-120"/>
              </a:rPr>
              <a:t>是指天命明師</a:t>
            </a:r>
            <a:endParaRPr lang="zh-TW" altLang="en-US" sz="3400" dirty="0">
              <a:ea typeface="全真細隸書" panose="02010609000101010101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9283433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244408" y="267494"/>
            <a:ext cx="730424" cy="4680520"/>
          </a:xfrm>
        </p:spPr>
        <p:txBody>
          <a:bodyPr>
            <a:normAutofit/>
          </a:bodyPr>
          <a:lstStyle/>
          <a:p>
            <a:r>
              <a:rPr lang="zh-TW" altLang="en-US" sz="3600" dirty="0">
                <a:solidFill>
                  <a:srgbClr val="FF0000"/>
                </a:solidFill>
                <a:ea typeface="全真細隸書" panose="02010609000101010101" pitchFamily="49" charset="-120"/>
              </a:rPr>
              <a:t>聖經解密       悟見講</a:t>
            </a:r>
            <a:endParaRPr lang="zh-TW" altLang="en-US" sz="3600" dirty="0"/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205978"/>
            <a:ext cx="7920880" cy="4742035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TW" altLang="en-US" sz="3600" dirty="0" smtClean="0">
                <a:solidFill>
                  <a:srgbClr val="FFFF00"/>
                </a:solidFill>
                <a:ea typeface="全真細隸書" panose="02010609000101010101" pitchFamily="49" charset="-120"/>
              </a:rPr>
              <a:t>八、聖經中的大能者</a:t>
            </a:r>
            <a:endParaRPr lang="en-US" altLang="zh-TW" sz="3600" dirty="0" smtClean="0">
              <a:solidFill>
                <a:srgbClr val="FFFF00"/>
              </a:solidFill>
              <a:ea typeface="全真細隸書" panose="02010609000101010101" pitchFamily="49" charset="-120"/>
            </a:endParaRPr>
          </a:p>
          <a:p>
            <a:r>
              <a:rPr lang="zh-TW" altLang="en-US" sz="3600" dirty="0" smtClean="0">
                <a:solidFill>
                  <a:srgbClr val="FFC000"/>
                </a:solidFill>
                <a:ea typeface="全真細隸書" panose="02010609000101010101" pitchFamily="49" charset="-120"/>
              </a:rPr>
              <a:t>施</a:t>
            </a:r>
            <a:r>
              <a:rPr lang="zh-TW" altLang="en-US" sz="3600" dirty="0">
                <a:solidFill>
                  <a:srgbClr val="FFC000"/>
                </a:solidFill>
                <a:ea typeface="全真細隸書" panose="02010609000101010101" pitchFamily="49" charset="-120"/>
              </a:rPr>
              <a:t>洗約翰說</a:t>
            </a:r>
            <a:r>
              <a:rPr lang="zh-TW" altLang="en-US" sz="3600" dirty="0">
                <a:ea typeface="全真細隸書" panose="02010609000101010101" pitchFamily="49" charset="-120"/>
              </a:rPr>
              <a:t>，這位大能者，他手裡拿著扇子要揚境他的場，把麥子收在倉裡，把糠用不滅的火燒盡了。</a:t>
            </a:r>
            <a:r>
              <a:rPr lang="en-US" altLang="zh-TW" sz="3600" dirty="0">
                <a:ea typeface="全真細隸書" panose="02010609000101010101" pitchFamily="49" charset="-120"/>
              </a:rPr>
              <a:t>(</a:t>
            </a:r>
            <a:r>
              <a:rPr lang="zh-TW" altLang="en-US" sz="3600" dirty="0">
                <a:ea typeface="全真細隸書" panose="02010609000101010101" pitchFamily="49" charset="-120"/>
              </a:rPr>
              <a:t>馬太福音三 </a:t>
            </a:r>
            <a:r>
              <a:rPr lang="en-US" altLang="zh-TW" sz="3600" dirty="0">
                <a:ea typeface="全真細隸書" panose="02010609000101010101" pitchFamily="49" charset="-120"/>
              </a:rPr>
              <a:t>) </a:t>
            </a:r>
          </a:p>
          <a:p>
            <a:r>
              <a:rPr lang="zh-TW" altLang="en-US" sz="3600" dirty="0">
                <a:solidFill>
                  <a:srgbClr val="FFC000"/>
                </a:solidFill>
                <a:ea typeface="全真細隸書" panose="02010609000101010101" pitchFamily="49" charset="-120"/>
              </a:rPr>
              <a:t>這位手拿著扇子的大能者，</a:t>
            </a:r>
            <a:r>
              <a:rPr lang="zh-TW" altLang="en-US" sz="3600" dirty="0">
                <a:ea typeface="全真細隸書" panose="02010609000101010101" pitchFamily="49" charset="-120"/>
              </a:rPr>
              <a:t>就是濟公活佛</a:t>
            </a:r>
            <a:r>
              <a:rPr lang="zh-TW" altLang="en-US" sz="3600" dirty="0" smtClean="0">
                <a:ea typeface="全真細隸書" panose="02010609000101010101" pitchFamily="49" charset="-120"/>
              </a:rPr>
              <a:t>。</a:t>
            </a:r>
            <a:endParaRPr lang="en-US" altLang="zh-TW" sz="3600" dirty="0" smtClean="0">
              <a:ea typeface="全真細隸書" panose="02010609000101010101" pitchFamily="49" charset="-120"/>
            </a:endParaRPr>
          </a:p>
          <a:p>
            <a:r>
              <a:rPr lang="zh-TW" altLang="en-US" sz="3600" dirty="0">
                <a:ea typeface="全真細隸書" panose="02010609000101010101" pitchFamily="49" charset="-120"/>
              </a:rPr>
              <a:t>古今中外的</a:t>
            </a:r>
            <a:r>
              <a:rPr lang="zh-TW" altLang="en-US" sz="3600" dirty="0" smtClean="0">
                <a:ea typeface="全真細隸書" panose="02010609000101010101" pitchFamily="49" charset="-120"/>
              </a:rPr>
              <a:t>神明，</a:t>
            </a:r>
            <a:r>
              <a:rPr lang="zh-TW" altLang="en-US" sz="3600" dirty="0" smtClean="0">
                <a:solidFill>
                  <a:srgbClr val="FFC000"/>
                </a:solidFill>
                <a:ea typeface="全真細隸書" panose="02010609000101010101" pitchFamily="49" charset="-120"/>
              </a:rPr>
              <a:t>只有濟公活佛，是手裡拿著扇子的神。</a:t>
            </a:r>
            <a:endParaRPr lang="zh-TW" altLang="en-US" sz="3600" dirty="0">
              <a:solidFill>
                <a:srgbClr val="FFC000"/>
              </a:solidFill>
              <a:ea typeface="全真細隸書" panose="02010609000101010101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9420938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科技">
  <a:themeElements>
    <a:clrScheme name="科技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科技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科技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474</TotalTime>
  <Words>1183</Words>
  <Application>Microsoft Office PowerPoint</Application>
  <PresentationFormat>如螢幕大小 (16:9)</PresentationFormat>
  <Paragraphs>81</Paragraphs>
  <Slides>15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15</vt:i4>
      </vt:variant>
    </vt:vector>
  </HeadingPairs>
  <TitlesOfParts>
    <vt:vector size="22" baseType="lpstr">
      <vt:lpstr>Franklin Gothic Book</vt:lpstr>
      <vt:lpstr>全真細隸書</vt:lpstr>
      <vt:lpstr>全真顏體</vt:lpstr>
      <vt:lpstr>微軟正黑體</vt:lpstr>
      <vt:lpstr>Arial</vt:lpstr>
      <vt:lpstr>Wingdings 2</vt:lpstr>
      <vt:lpstr>科技</vt:lpstr>
      <vt:lpstr>聖經解密       悟見講</vt:lpstr>
      <vt:lpstr>聖經解密       悟見講</vt:lpstr>
      <vt:lpstr>聖經解密       悟見講</vt:lpstr>
      <vt:lpstr>聖經解密       悟見講</vt:lpstr>
      <vt:lpstr>聖經解密       悟見講</vt:lpstr>
      <vt:lpstr>聖經解密       悟見講</vt:lpstr>
      <vt:lpstr>聖經解密       悟見講</vt:lpstr>
      <vt:lpstr>聖經解密       悟見講</vt:lpstr>
      <vt:lpstr>聖經解密       悟見講</vt:lpstr>
      <vt:lpstr>聖經解密       悟見講</vt:lpstr>
      <vt:lpstr>聖經解密       悟見講</vt:lpstr>
      <vt:lpstr>聖經解密       悟見講</vt:lpstr>
      <vt:lpstr>聖經解密       悟見講</vt:lpstr>
      <vt:lpstr>聖經解密       悟見講</vt:lpstr>
      <vt:lpstr>聖經解密       悟見講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v345</dc:creator>
  <cp:lastModifiedBy>悟見老兄</cp:lastModifiedBy>
  <cp:revision>79</cp:revision>
  <dcterms:created xsi:type="dcterms:W3CDTF">2014-02-15T05:50:45Z</dcterms:created>
  <dcterms:modified xsi:type="dcterms:W3CDTF">2016-05-01T02:11:11Z</dcterms:modified>
</cp:coreProperties>
</file>