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303" r:id="rId3"/>
    <p:sldId id="295" r:id="rId4"/>
    <p:sldId id="267" r:id="rId5"/>
    <p:sldId id="294" r:id="rId6"/>
    <p:sldId id="297" r:id="rId7"/>
    <p:sldId id="307" r:id="rId8"/>
    <p:sldId id="306" r:id="rId9"/>
    <p:sldId id="305" r:id="rId10"/>
    <p:sldId id="302" r:id="rId11"/>
    <p:sldId id="304" r:id="rId12"/>
    <p:sldId id="301" r:id="rId13"/>
    <p:sldId id="300" r:id="rId14"/>
    <p:sldId id="299" r:id="rId15"/>
    <p:sldId id="298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-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2016/4/10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sz="4000" dirty="0">
              <a:solidFill>
                <a:srgbClr val="FF0000"/>
              </a:solidFill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23478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一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、經文淺說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b="1" dirty="0">
                <a:ea typeface="全真細隸書" panose="02010609000101010101" pitchFamily="49" charset="-120"/>
              </a:rPr>
              <a:t>般若波羅蜜</a:t>
            </a:r>
            <a:r>
              <a:rPr lang="zh-TW" altLang="en-US" sz="3600" b="1" dirty="0" smtClean="0">
                <a:ea typeface="全真細隸書" panose="02010609000101010101" pitchFamily="49" charset="-120"/>
              </a:rPr>
              <a:t>多心經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觀</a:t>
            </a:r>
            <a:r>
              <a:rPr lang="zh-TW" altLang="en-US" sz="3600" dirty="0">
                <a:ea typeface="全真細隸書" panose="02010609000101010101" pitchFamily="49" charset="-120"/>
              </a:rPr>
              <a:t>自在菩薩，行深般若波羅密多時，照見五蘊皆空，渡 一切苦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厄。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舍利子</a:t>
            </a:r>
            <a:r>
              <a:rPr lang="zh-TW" altLang="en-US" sz="3600" dirty="0">
                <a:ea typeface="全真細隸書" panose="02010609000101010101" pitchFamily="49" charset="-120"/>
              </a:rPr>
              <a:t>，色不異空，空不異色，色即是空， 空即是色，受想行識，亦復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如是。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舍利子</a:t>
            </a:r>
            <a:r>
              <a:rPr lang="zh-TW" altLang="en-US" sz="3600" dirty="0">
                <a:ea typeface="全真細隸書" panose="02010609000101010101" pitchFamily="49" charset="-120"/>
              </a:rPr>
              <a:t>，是諸法空相 ，不生不滅，不垢不淨，不增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不減。</a:t>
            </a:r>
            <a:endParaRPr lang="zh-TW" altLang="en-US" sz="3600" u="sng" dirty="0"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八、明師一指回本心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ea typeface="全真細隸書" panose="02010609000101010101" pitchFamily="49" charset="-120"/>
              </a:rPr>
              <a:t>揭諦揭諦，波羅揭諦，波羅僧揭諦，菩提薩婆訶</a:t>
            </a: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1908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八、結論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道在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自身，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身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外無道，道即是佛心。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明師一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指</a:t>
            </a:r>
            <a:r>
              <a:rPr lang="zh-TW" altLang="en-US" sz="36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現出般若自性，才能返回無極。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般若自性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，人皆有之。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要開發般若自性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，唯有拜明師求道。這就是心經上所說</a:t>
            </a:r>
            <a:r>
              <a:rPr lang="zh-TW" altLang="en-US" sz="3600" dirty="0" smtClean="0">
                <a:latin typeface="+mj-ea"/>
                <a:ea typeface="+mj-ea"/>
              </a:rPr>
              <a:t>「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揭諦揭諦，波羅僧揭諦，菩提薩婆訶</a:t>
            </a:r>
            <a:r>
              <a:rPr lang="zh-TW" altLang="en-US" sz="3600" dirty="0" smtClean="0">
                <a:latin typeface="+mj-ea"/>
                <a:ea typeface="+mj-ea"/>
              </a:rPr>
              <a:t>」</a:t>
            </a:r>
            <a:endParaRPr lang="en-US" altLang="zh-TW" sz="3600" dirty="0" smtClean="0">
              <a:latin typeface="+mj-ea"/>
              <a:ea typeface="+mj-ea"/>
            </a:endParaRPr>
          </a:p>
          <a:p>
            <a:endParaRPr lang="en-US" altLang="zh-TW" sz="3600" dirty="0" smtClean="0"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576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0337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6012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7873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11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ea typeface="全真細隸書" panose="02010609000101010101" pitchFamily="49" charset="-120"/>
              </a:rPr>
              <a:t>是故空中無色，無 受想行識，無眼耳鼻舌身意，無色聲香味觸法，無眼界 ，乃至無意識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界。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無</a:t>
            </a:r>
            <a:r>
              <a:rPr lang="zh-TW" altLang="en-US" sz="3600" dirty="0">
                <a:ea typeface="全真細隸書" panose="02010609000101010101" pitchFamily="49" charset="-120"/>
              </a:rPr>
              <a:t>無明，亦無無明盡，乃至無老死， 亦無老死盡，無苦集滅道，無智亦無得，以無所得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故。</a:t>
            </a:r>
            <a:endParaRPr lang="zh-TW" altLang="en-US" sz="3600" u="sng" dirty="0"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25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200" dirty="0">
                <a:solidFill>
                  <a:srgbClr val="FFFF00"/>
                </a:solidFill>
                <a:ea typeface="全真細隸書" panose="02010609000101010101" pitchFamily="49" charset="-120"/>
              </a:rPr>
              <a:t>菩提薩埵</a:t>
            </a:r>
            <a:r>
              <a:rPr lang="zh-TW" altLang="en-US" sz="3200" dirty="0">
                <a:ea typeface="全真細隸書" panose="02010609000101010101" pitchFamily="49" charset="-120"/>
              </a:rPr>
              <a:t>，</a:t>
            </a:r>
            <a:r>
              <a:rPr lang="zh-TW" altLang="en-US" sz="3200" b="1" dirty="0">
                <a:ea typeface="全真細隸書" panose="02010609000101010101" pitchFamily="49" charset="-120"/>
              </a:rPr>
              <a:t>依般若波羅密多故，心無罣礙，無罣礙故， 無有恐怖，遠離顛倒夢想，究竟涅</a:t>
            </a:r>
            <a:r>
              <a:rPr lang="zh-TW" altLang="en-US" sz="3200" b="1" dirty="0" smtClean="0">
                <a:ea typeface="全真細隸書" panose="02010609000101010101" pitchFamily="49" charset="-120"/>
              </a:rPr>
              <a:t>槃。</a:t>
            </a:r>
            <a:endParaRPr lang="en-US" altLang="zh-TW" sz="3200" b="1" dirty="0" smtClean="0">
              <a:ea typeface="全真細隸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三</a:t>
            </a:r>
            <a:r>
              <a:rPr lang="zh-TW" altLang="en-US" sz="3200" dirty="0">
                <a:solidFill>
                  <a:srgbClr val="FFFF00"/>
                </a:solidFill>
                <a:ea typeface="全真細隸書" panose="02010609000101010101" pitchFamily="49" charset="-120"/>
              </a:rPr>
              <a:t>世諸佛</a:t>
            </a:r>
            <a:r>
              <a:rPr lang="zh-TW" altLang="en-US" sz="3200" dirty="0">
                <a:ea typeface="全真細隸書" panose="02010609000101010101" pitchFamily="49" charset="-120"/>
              </a:rPr>
              <a:t>，依般 若波羅密多故，得亞耨多羅三藐三菩提，故知般若</a:t>
            </a:r>
            <a:r>
              <a:rPr lang="zh-TW" altLang="en-US" sz="3200">
                <a:ea typeface="全真細隸書" panose="02010609000101010101" pitchFamily="49" charset="-120"/>
              </a:rPr>
              <a:t>波</a:t>
            </a:r>
            <a:r>
              <a:rPr lang="zh-TW" altLang="en-US" sz="3200" smtClean="0">
                <a:ea typeface="全真細隸書" panose="02010609000101010101" pitchFamily="49" charset="-120"/>
              </a:rPr>
              <a:t>羅密多</a:t>
            </a:r>
            <a:r>
              <a:rPr lang="zh-TW" altLang="en-US" sz="3200" dirty="0">
                <a:ea typeface="全真細隸書" panose="02010609000101010101" pitchFamily="49" charset="-120"/>
              </a:rPr>
              <a:t>，是大神咒，是大明咒，是無上咒，是無等等咒，能 除一切苦，真實不虛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。</a:t>
            </a:r>
            <a:endParaRPr lang="en-US" altLang="zh-TW" sz="3200" dirty="0" smtClean="0">
              <a:ea typeface="全真細隸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故</a:t>
            </a:r>
            <a:r>
              <a:rPr lang="zh-TW" altLang="en-US" sz="3200" dirty="0">
                <a:solidFill>
                  <a:srgbClr val="FFFF00"/>
                </a:solidFill>
                <a:ea typeface="全真細隸書" panose="02010609000101010101" pitchFamily="49" charset="-120"/>
              </a:rPr>
              <a:t>說般若波羅密多咒</a:t>
            </a:r>
            <a:r>
              <a:rPr lang="zh-TW" altLang="en-US" sz="3200" dirty="0">
                <a:ea typeface="全真細隸書" panose="02010609000101010101" pitchFamily="49" charset="-120"/>
              </a:rPr>
              <a:t>，即說咒曰 ：揭諦揭諦，波羅揭諦，波羅僧揭諦，菩提薩婆訶。 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23478"/>
            <a:ext cx="7920880" cy="4824536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二、印證明師一指</a:t>
            </a:r>
            <a:endParaRPr lang="en-US" altLang="zh-TW" sz="32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2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心經：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故</a:t>
            </a:r>
            <a:r>
              <a:rPr lang="zh-TW" altLang="en-US" sz="3200" dirty="0">
                <a:ea typeface="全真細隸書" panose="02010609000101010101" pitchFamily="49" charset="-120"/>
              </a:rPr>
              <a:t>說般若波羅密多咒，即說咒曰 ：揭諦揭諦，波羅揭諦，波羅僧揭諦，菩提薩婆訶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。</a:t>
            </a:r>
            <a:endParaRPr lang="en-US" altLang="zh-TW" sz="3200" dirty="0" smtClean="0">
              <a:ea typeface="全真細隸書" panose="02010609000101010101" pitchFamily="49" charset="-120"/>
            </a:endParaRPr>
          </a:p>
          <a:p>
            <a:r>
              <a:rPr lang="zh-TW" altLang="en-US" sz="3200" dirty="0">
                <a:ea typeface="全真細隸書" panose="02010609000101010101" pitchFamily="49" charset="-120"/>
              </a:rPr>
              <a:t> </a:t>
            </a:r>
            <a:r>
              <a:rPr lang="zh-TW" altLang="en-US" sz="3200" dirty="0">
                <a:solidFill>
                  <a:srgbClr val="FFFF00"/>
                </a:solidFill>
                <a:ea typeface="全真細隸書" panose="02010609000101010101" pitchFamily="49" charset="-120"/>
              </a:rPr>
              <a:t>揭諦揭</a:t>
            </a:r>
            <a:r>
              <a:rPr lang="zh-TW" altLang="en-US" sz="32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諦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：</a:t>
            </a:r>
            <a:r>
              <a:rPr lang="zh-TW" altLang="en-US" sz="3200" dirty="0" smtClean="0">
                <a:solidFill>
                  <a:srgbClr val="FFC000"/>
                </a:solidFill>
                <a:ea typeface="全真細隸書" panose="02010609000101010101" pitchFamily="49" charset="-120"/>
              </a:rPr>
              <a:t>太子爺師兄說：</a:t>
            </a:r>
            <a:r>
              <a:rPr lang="zh-TW" altLang="en-US" sz="3200" dirty="0" smtClean="0">
                <a:latin typeface="+mj-ea"/>
                <a:ea typeface="+mj-ea"/>
              </a:rPr>
              <a:t>「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揭諦，是明師一指，打開玄關竅。</a:t>
            </a:r>
            <a:r>
              <a:rPr lang="zh-TW" altLang="en-US" sz="3200" dirty="0" smtClean="0">
                <a:latin typeface="+mj-ea"/>
                <a:ea typeface="+mj-ea"/>
              </a:rPr>
              <a:t>」</a:t>
            </a:r>
            <a:r>
              <a:rPr lang="zh-TW" altLang="en-US" sz="3200" dirty="0" smtClean="0">
                <a:latin typeface="+mj-ea"/>
                <a:ea typeface="全真細隸書" panose="02010609000101010101" pitchFamily="49" charset="-120"/>
              </a:rPr>
              <a:t>揭：打開。諦：義理。</a:t>
            </a:r>
            <a:endParaRPr lang="en-US" altLang="zh-TW" sz="32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200" dirty="0">
                <a:ea typeface="全真細隸書" panose="02010609000101010101" pitchFamily="49" charset="-120"/>
              </a:rPr>
              <a:t>波羅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僧：追求解脫的修行者。</a:t>
            </a:r>
            <a:endParaRPr lang="en-US" altLang="zh-TW" sz="3200" dirty="0" smtClean="0">
              <a:ea typeface="全真細隸書" panose="02010609000101010101" pitchFamily="49" charset="-120"/>
            </a:endParaRPr>
          </a:p>
          <a:p>
            <a:r>
              <a:rPr lang="zh-TW" altLang="en-US" sz="3200" dirty="0" smtClean="0">
                <a:latin typeface="+mj-ea"/>
                <a:ea typeface="全真細隸書" panose="02010609000101010101" pitchFamily="49" charset="-120"/>
              </a:rPr>
              <a:t>菩提：佛性，喻成就佛道。</a:t>
            </a:r>
            <a:endParaRPr lang="en-US" altLang="zh-TW" sz="3200" dirty="0" smtClean="0">
              <a:latin typeface="+mj-ea"/>
              <a:ea typeface="全真細隸書" panose="02010609000101010101" pitchFamily="49" charset="-120"/>
            </a:endParaRPr>
          </a:p>
          <a:p>
            <a:r>
              <a:rPr lang="zh-TW" altLang="en-US" sz="3200" dirty="0">
                <a:ea typeface="全真細隸書" panose="02010609000101010101" pitchFamily="49" charset="-120"/>
              </a:rPr>
              <a:t>薩婆</a:t>
            </a:r>
            <a:r>
              <a:rPr lang="zh-TW" altLang="en-US" sz="3200" dirty="0" smtClean="0">
                <a:ea typeface="全真細隸書" panose="02010609000101010101" pitchFamily="49" charset="-120"/>
              </a:rPr>
              <a:t>訶：比喻大圓滿</a:t>
            </a:r>
            <a:endParaRPr lang="en-US" altLang="zh-TW" sz="3200" dirty="0" smtClean="0">
              <a:latin typeface="+mj-ea"/>
              <a:ea typeface="全真細隸書" panose="02010609000101010101" pitchFamily="49" charset="-120"/>
            </a:endParaRPr>
          </a:p>
          <a:p>
            <a:endParaRPr lang="en-US" altLang="zh-TW" sz="3200" dirty="0" smtClean="0">
              <a:latin typeface="+mj-ea"/>
              <a:ea typeface="+mj-ea"/>
            </a:endParaRPr>
          </a:p>
          <a:p>
            <a:endParaRPr lang="zh-TW" altLang="en-US" sz="3200" dirty="0">
              <a:latin typeface="+mj-ea"/>
              <a:ea typeface="+mj-ea"/>
            </a:endParaRPr>
          </a:p>
          <a:p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ea typeface="全真細隸書" panose="02010609000101010101" pitchFamily="49" charset="-120"/>
              </a:rPr>
              <a:t>行深般若</a:t>
            </a:r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究竟解脫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心經：觀</a:t>
            </a:r>
            <a:r>
              <a:rPr lang="zh-TW" altLang="en-US" sz="3600" dirty="0">
                <a:ea typeface="全真細隸書" panose="02010609000101010101" pitchFamily="49" charset="-120"/>
              </a:rPr>
              <a:t>自在菩薩，行深般若波羅密多時，照見五蘊皆空，渡 一切苦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厄。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四、道是天地萬物的根源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ea typeface="全真細隸書" panose="02010609000101010101" pitchFamily="49" charset="-120"/>
              </a:rPr>
              <a:t>舍利子，色不異空，空不異色，色即是空， 空即是色，受想行識，亦復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如是。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r>
              <a:rPr lang="zh-TW" altLang="en-US" sz="3600" dirty="0">
                <a:ea typeface="全真細隸書" panose="02010609000101010101" pitchFamily="49" charset="-120"/>
              </a:rPr>
              <a:t>舍利子，是諸法空相 ，不生不滅，不垢不淨，不增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不減。</a:t>
            </a:r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en-US" altLang="zh-TW" sz="3600" dirty="0" smtClean="0">
              <a:ea typeface="全真細隸書" panose="02010609000101010101" pitchFamily="49" charset="-120"/>
            </a:endParaRPr>
          </a:p>
          <a:p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324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五、自性無生滅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心經：是故</a:t>
            </a:r>
            <a:r>
              <a:rPr lang="zh-TW" altLang="en-US" sz="3600" dirty="0">
                <a:ea typeface="全真細隸書" panose="02010609000101010101" pitchFamily="49" charset="-120"/>
              </a:rPr>
              <a:t>空中無色，無 受想行識，無眼耳鼻舌身意，無色聲香味觸法，無眼界 ，乃至無意識界，無無明，亦無無明盡，乃至無老死， 亦無老死盡，無苦集滅道，無智亦無得，以無所得故，</a:t>
            </a:r>
          </a:p>
          <a:p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0529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六、自性般若成佛道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dirty="0" smtClean="0">
                <a:ea typeface="全真細隸書" panose="02010609000101010101" pitchFamily="49" charset="-120"/>
              </a:rPr>
              <a:t>心經：菩提</a:t>
            </a:r>
            <a:r>
              <a:rPr lang="zh-TW" altLang="en-US" sz="3600" dirty="0">
                <a:ea typeface="全真細隸書" panose="02010609000101010101" pitchFamily="49" charset="-120"/>
              </a:rPr>
              <a:t>薩埵，</a:t>
            </a:r>
            <a:r>
              <a:rPr lang="zh-TW" altLang="en-US" sz="3600" b="1" dirty="0">
                <a:ea typeface="全真細隸書" panose="02010609000101010101" pitchFamily="49" charset="-120"/>
              </a:rPr>
              <a:t>依般若波羅密多故，心無罣礙，無罣礙故， 無有恐怖，遠離顛倒夢想，究竟涅槃</a:t>
            </a:r>
            <a:r>
              <a:rPr lang="zh-TW" altLang="en-US" sz="3600" dirty="0">
                <a:ea typeface="全真細隸書" panose="02010609000101010101" pitchFamily="49" charset="-120"/>
              </a:rPr>
              <a:t>，三世諸佛，依般 若波羅密多故，得亞耨多羅三藐三</a:t>
            </a:r>
            <a:r>
              <a:rPr lang="zh-TW" altLang="en-US" sz="3600" dirty="0" smtClean="0">
                <a:ea typeface="全真細隸書" panose="02010609000101010101" pitchFamily="49" charset="-120"/>
              </a:rPr>
              <a:t>菩提。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2990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0000"/>
                </a:solidFill>
                <a:ea typeface="全真細隸書" panose="02010609000101010101" pitchFamily="49" charset="-120"/>
              </a:rPr>
              <a:t>心經對天道的印證</a:t>
            </a: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a typeface="全真細隸書" panose="02010609000101010101" pitchFamily="49" charset="-120"/>
              </a:rPr>
              <a:t>七、般若心經妙用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r>
              <a:rPr lang="zh-TW" altLang="en-US" sz="3600" smtClean="0">
                <a:ea typeface="全真細隸書" panose="02010609000101010101" pitchFamily="49" charset="-120"/>
              </a:rPr>
              <a:t>心經：故知</a:t>
            </a:r>
            <a:r>
              <a:rPr lang="zh-TW" altLang="en-US" sz="3600" dirty="0">
                <a:ea typeface="全真細隸書" panose="02010609000101010101" pitchFamily="49" charset="-120"/>
              </a:rPr>
              <a:t>般若波羅 多，是大神咒，是大明咒，是無上咒，是無等等咒，能 除一切苦，真實不虛。</a:t>
            </a:r>
            <a:endParaRPr lang="en-US" altLang="zh-TW" sz="3600" dirty="0" smtClean="0">
              <a:solidFill>
                <a:srgbClr val="FFFF00"/>
              </a:solidFill>
              <a:ea typeface="全真細隸書" panose="02010609000101010101" pitchFamily="49" charset="-120"/>
            </a:endParaRPr>
          </a:p>
          <a:p>
            <a:endParaRPr lang="zh-TW" altLang="en-US" sz="3600" dirty="0">
              <a:solidFill>
                <a:srgbClr val="FFFF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421958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418</TotalTime>
  <Words>802</Words>
  <Application>Microsoft Office PowerPoint</Application>
  <PresentationFormat>如螢幕大小 (16:9)</PresentationFormat>
  <Paragraphs>52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Franklin Gothic Book</vt:lpstr>
      <vt:lpstr>全真細隸書</vt:lpstr>
      <vt:lpstr>微軟正黑體</vt:lpstr>
      <vt:lpstr>Arial</vt:lpstr>
      <vt:lpstr>Wingdings 2</vt:lpstr>
      <vt:lpstr>科技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  <vt:lpstr>心經對天道的印證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68</cp:revision>
  <dcterms:created xsi:type="dcterms:W3CDTF">2014-02-15T05:50:45Z</dcterms:created>
  <dcterms:modified xsi:type="dcterms:W3CDTF">2016-04-10T04:34:36Z</dcterms:modified>
</cp:coreProperties>
</file>