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8" r:id="rId2"/>
    <p:sldId id="263" r:id="rId3"/>
    <p:sldId id="268" r:id="rId4"/>
    <p:sldId id="267" r:id="rId5"/>
    <p:sldId id="266" r:id="rId6"/>
    <p:sldId id="265" r:id="rId7"/>
    <p:sldId id="264" r:id="rId8"/>
    <p:sldId id="262" r:id="rId9"/>
    <p:sldId id="269" r:id="rId10"/>
    <p:sldId id="259" r:id="rId11"/>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2649" autoAdjust="0"/>
  </p:normalViewPr>
  <p:slideViewPr>
    <p:cSldViewPr>
      <p:cViewPr varScale="1">
        <p:scale>
          <a:sx n="92" d="100"/>
          <a:sy n="92" d="100"/>
        </p:scale>
        <p:origin x="738" y="7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D2518-0294-4C70-8FD2-9B8ADA70DCFE}" type="datetimeFigureOut">
              <a:rPr lang="zh-TW" altLang="en-US" smtClean="0"/>
              <a:t>2016/7/16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48C110-55A4-44B3-9B11-55DB139B7208}" type="slidenum">
              <a:rPr lang="zh-TW" altLang="en-US" smtClean="0"/>
              <a:t>‹#›</a:t>
            </a:fld>
            <a:endParaRPr lang="zh-TW" altLang="en-US"/>
          </a:p>
        </p:txBody>
      </p:sp>
    </p:spTree>
    <p:extLst>
      <p:ext uri="{BB962C8B-B14F-4D97-AF65-F5344CB8AC3E}">
        <p14:creationId xmlns:p14="http://schemas.microsoft.com/office/powerpoint/2010/main" val="2767354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448C110-55A4-44B3-9B11-55DB139B7208}" type="slidenum">
              <a:rPr lang="zh-TW" altLang="en-US" smtClean="0"/>
              <a:t>1</a:t>
            </a:fld>
            <a:endParaRPr lang="zh-TW" altLang="en-US"/>
          </a:p>
        </p:txBody>
      </p:sp>
    </p:spTree>
    <p:extLst>
      <p:ext uri="{BB962C8B-B14F-4D97-AF65-F5344CB8AC3E}">
        <p14:creationId xmlns:p14="http://schemas.microsoft.com/office/powerpoint/2010/main" val="392349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2016/7/16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2016/7/16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2016/7/16</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一、玄關是無縫金鎖</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皇母訓子十誡第七誡</a:t>
            </a:r>
            <a:r>
              <a:rPr lang="zh-TW" altLang="en-US" sz="3200" dirty="0" smtClean="0">
                <a:latin typeface="標楷體" panose="03000509000000000000" pitchFamily="65" charset="-120"/>
                <a:ea typeface="標楷體" panose="03000509000000000000" pitchFamily="65" charset="-120"/>
              </a:rPr>
              <a:t>         無極老母說</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無</a:t>
            </a:r>
            <a:r>
              <a:rPr lang="zh-TW" altLang="en-US" sz="3200" dirty="0">
                <a:solidFill>
                  <a:srgbClr val="FFC000"/>
                </a:solidFill>
                <a:latin typeface="標楷體" panose="03000509000000000000" pitchFamily="65" charset="-120"/>
                <a:ea typeface="標楷體" panose="03000509000000000000" pitchFamily="65" charset="-120"/>
              </a:rPr>
              <a:t>縫金鎖無縫</a:t>
            </a:r>
            <a:r>
              <a:rPr lang="zh-TW" altLang="en-US" sz="3200" dirty="0" smtClean="0">
                <a:solidFill>
                  <a:srgbClr val="FFC000"/>
                </a:solidFill>
                <a:latin typeface="標楷體" panose="03000509000000000000" pitchFamily="65" charset="-120"/>
                <a:ea typeface="標楷體" panose="03000509000000000000" pitchFamily="65" charset="-120"/>
              </a:rPr>
              <a:t>塔</a:t>
            </a:r>
            <a:r>
              <a:rPr lang="zh-TW" altLang="en-US" sz="3200" dirty="0" smtClean="0">
                <a:latin typeface="標楷體" panose="03000509000000000000" pitchFamily="65" charset="-120"/>
                <a:ea typeface="標楷體" panose="03000509000000000000" pitchFamily="65" charset="-120"/>
              </a:rPr>
              <a:t>             無</a:t>
            </a:r>
            <a:r>
              <a:rPr lang="zh-TW" altLang="en-US" sz="3200" dirty="0">
                <a:latin typeface="標楷體" panose="03000509000000000000" pitchFamily="65" charset="-120"/>
                <a:ea typeface="標楷體" panose="03000509000000000000" pitchFamily="65" charset="-120"/>
              </a:rPr>
              <a:t>縫鑰匙開開他</a:t>
            </a:r>
            <a:br>
              <a:rPr lang="zh-TW" altLang="en-US" sz="3200" dirty="0">
                <a:latin typeface="標楷體" panose="03000509000000000000" pitchFamily="65" charset="-120"/>
                <a:ea typeface="標楷體" panose="03000509000000000000" pitchFamily="65" charset="-120"/>
              </a:rPr>
            </a:br>
            <a:r>
              <a:rPr lang="zh-TW" altLang="en-US" sz="3200" dirty="0">
                <a:latin typeface="標楷體" panose="03000509000000000000" pitchFamily="65" charset="-120"/>
                <a:ea typeface="標楷體" panose="03000509000000000000" pitchFamily="65" charset="-120"/>
              </a:rPr>
              <a:t>明師一點恩</a:t>
            </a:r>
            <a:r>
              <a:rPr lang="zh-TW" altLang="en-US" sz="3200" dirty="0" smtClean="0">
                <a:latin typeface="標楷體" panose="03000509000000000000" pitchFamily="65" charset="-120"/>
                <a:ea typeface="標楷體" panose="03000509000000000000" pitchFamily="65" charset="-120"/>
              </a:rPr>
              <a:t>莫大                 無價</a:t>
            </a:r>
            <a:r>
              <a:rPr lang="zh-TW" altLang="en-US" sz="3200" dirty="0">
                <a:latin typeface="標楷體" panose="03000509000000000000" pitchFamily="65" charset="-120"/>
                <a:ea typeface="標楷體" panose="03000509000000000000" pitchFamily="65" charset="-120"/>
              </a:rPr>
              <a:t>真寶放</a:t>
            </a:r>
            <a:r>
              <a:rPr lang="zh-TW" altLang="en-US" sz="3200" dirty="0" smtClean="0">
                <a:latin typeface="標楷體" panose="03000509000000000000" pitchFamily="65" charset="-120"/>
                <a:ea typeface="標楷體" panose="03000509000000000000" pitchFamily="65" charset="-120"/>
              </a:rPr>
              <a:t>光華</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這恩師一</a:t>
            </a:r>
            <a:r>
              <a:rPr lang="zh-TW" altLang="en-US" sz="3200" dirty="0" smtClean="0">
                <a:solidFill>
                  <a:srgbClr val="FFC000"/>
                </a:solidFill>
                <a:latin typeface="標楷體" panose="03000509000000000000" pitchFamily="65" charset="-120"/>
                <a:ea typeface="標楷體" panose="03000509000000000000" pitchFamily="65" charset="-120"/>
              </a:rPr>
              <a:t>指點</a:t>
            </a:r>
            <a:r>
              <a:rPr lang="zh-TW" altLang="en-US" sz="3200" dirty="0" smtClean="0">
                <a:latin typeface="標楷體" panose="03000509000000000000" pitchFamily="65" charset="-120"/>
                <a:ea typeface="標楷體" panose="03000509000000000000" pitchFamily="65" charset="-120"/>
              </a:rPr>
              <a:t>殺</a:t>
            </a:r>
            <a:r>
              <a:rPr lang="zh-TW" altLang="en-US" sz="3200" dirty="0">
                <a:latin typeface="標楷體" panose="03000509000000000000" pitchFamily="65" charset="-120"/>
                <a:ea typeface="標楷體" panose="03000509000000000000" pitchFamily="65" charset="-120"/>
              </a:rPr>
              <a:t>身難報　　　重如山恩似</a:t>
            </a:r>
            <a:r>
              <a:rPr lang="zh-TW" altLang="en-US" sz="3200" dirty="0" smtClean="0">
                <a:latin typeface="標楷體" panose="03000509000000000000" pitchFamily="65" charset="-120"/>
                <a:ea typeface="標楷體" panose="03000509000000000000" pitchFamily="65" charset="-120"/>
              </a:rPr>
              <a:t>海時</a:t>
            </a:r>
            <a:r>
              <a:rPr lang="zh-TW" altLang="en-US" sz="3200" dirty="0">
                <a:latin typeface="標楷體" panose="03000509000000000000" pitchFamily="65" charset="-120"/>
                <a:ea typeface="標楷體" panose="03000509000000000000" pitchFamily="65" charset="-120"/>
              </a:rPr>
              <a:t>記</a:t>
            </a:r>
            <a:r>
              <a:rPr lang="zh-TW" altLang="en-US" sz="3200" dirty="0" smtClean="0">
                <a:latin typeface="標楷體" panose="03000509000000000000" pitchFamily="65" charset="-120"/>
                <a:ea typeface="標楷體" panose="03000509000000000000" pitchFamily="65" charset="-120"/>
              </a:rPr>
              <a:t>心懷若</a:t>
            </a:r>
            <a:r>
              <a:rPr lang="zh-TW" altLang="en-US" sz="3200" dirty="0">
                <a:latin typeface="標楷體" panose="03000509000000000000" pitchFamily="65" charset="-120"/>
                <a:ea typeface="標楷體" panose="03000509000000000000" pitchFamily="65" charset="-120"/>
              </a:rPr>
              <a:t>不受師</a:t>
            </a:r>
            <a:r>
              <a:rPr lang="zh-TW" altLang="en-US" sz="3200" dirty="0" smtClean="0">
                <a:latin typeface="標楷體" panose="03000509000000000000" pitchFamily="65" charset="-120"/>
                <a:ea typeface="標楷體" panose="03000509000000000000" pitchFamily="65" charset="-120"/>
              </a:rPr>
              <a:t>指點怎能</a:t>
            </a:r>
            <a:r>
              <a:rPr lang="zh-TW" altLang="en-US" sz="3200" dirty="0">
                <a:latin typeface="標楷體" panose="03000509000000000000" pitchFamily="65" charset="-120"/>
                <a:ea typeface="標楷體" panose="03000509000000000000" pitchFamily="65" charset="-120"/>
              </a:rPr>
              <a:t>脫苦　　　又怎能了</a:t>
            </a:r>
            <a:r>
              <a:rPr lang="zh-TW" altLang="en-US" sz="3200" dirty="0" smtClean="0">
                <a:latin typeface="標楷體" panose="03000509000000000000" pitchFamily="65" charset="-120"/>
                <a:ea typeface="標楷體" panose="03000509000000000000" pitchFamily="65" charset="-120"/>
              </a:rPr>
              <a:t>生死不</a:t>
            </a:r>
            <a:r>
              <a:rPr lang="zh-TW" altLang="en-US" sz="3200" dirty="0">
                <a:latin typeface="標楷體" panose="03000509000000000000" pitchFamily="65" charset="-120"/>
                <a:ea typeface="標楷體" panose="03000509000000000000" pitchFamily="65" charset="-120"/>
              </a:rPr>
              <a:t>受浩災</a:t>
            </a:r>
          </a:p>
          <a:p>
            <a:r>
              <a:rPr lang="zh-TW" altLang="en-US" sz="3200" dirty="0">
                <a:solidFill>
                  <a:srgbClr val="FFC000"/>
                </a:solidFill>
                <a:latin typeface="標楷體" panose="03000509000000000000" pitchFamily="65" charset="-120"/>
                <a:ea typeface="標楷體" panose="03000509000000000000" pitchFamily="65" charset="-120"/>
              </a:rPr>
              <a:t>上超祖下蔭</a:t>
            </a:r>
            <a:r>
              <a:rPr lang="zh-TW" altLang="en-US" sz="3200" dirty="0" smtClean="0">
                <a:solidFill>
                  <a:srgbClr val="FFC000"/>
                </a:solidFill>
                <a:latin typeface="標楷體" panose="03000509000000000000" pitchFamily="65" charset="-120"/>
                <a:ea typeface="標楷體" panose="03000509000000000000" pitchFamily="65" charset="-120"/>
              </a:rPr>
              <a:t>孫</a:t>
            </a:r>
            <a:r>
              <a:rPr lang="zh-TW" altLang="en-US" sz="3200" dirty="0" smtClean="0">
                <a:latin typeface="標楷體" panose="03000509000000000000" pitchFamily="65" charset="-120"/>
                <a:ea typeface="標楷體" panose="03000509000000000000" pitchFamily="65" charset="-120"/>
              </a:rPr>
              <a:t>全</a:t>
            </a:r>
            <a:r>
              <a:rPr lang="zh-TW" altLang="en-US" sz="3200" dirty="0">
                <a:latin typeface="標楷體" panose="03000509000000000000" pitchFamily="65" charset="-120"/>
                <a:ea typeface="標楷體" panose="03000509000000000000" pitchFamily="65" charset="-120"/>
              </a:rPr>
              <a:t>憑師</a:t>
            </a:r>
            <a:r>
              <a:rPr lang="zh-TW" altLang="en-US" sz="3200" dirty="0" smtClean="0">
                <a:latin typeface="標楷體" panose="03000509000000000000" pitchFamily="65" charset="-120"/>
                <a:ea typeface="標楷體" panose="03000509000000000000" pitchFamily="65" charset="-120"/>
              </a:rPr>
              <a:t>力</a:t>
            </a:r>
            <a:r>
              <a:rPr lang="zh-TW" altLang="en-US" sz="3200" dirty="0">
                <a:latin typeface="標楷體" panose="03000509000000000000" pitchFamily="65" charset="-120"/>
                <a:ea typeface="標楷體" panose="03000509000000000000" pitchFamily="65" charset="-120"/>
              </a:rPr>
              <a:t>　　各應當報大</a:t>
            </a:r>
            <a:r>
              <a:rPr lang="zh-TW" altLang="en-US" sz="3200" dirty="0" smtClean="0">
                <a:latin typeface="標楷體" panose="03000509000000000000" pitchFamily="65" charset="-120"/>
                <a:ea typeface="標楷體" panose="03000509000000000000" pitchFamily="65" charset="-120"/>
              </a:rPr>
              <a:t>恩遵</a:t>
            </a:r>
            <a:r>
              <a:rPr lang="zh-TW" altLang="en-US" sz="3200" dirty="0">
                <a:latin typeface="標楷體" panose="03000509000000000000" pitchFamily="65" charset="-120"/>
                <a:ea typeface="標楷體" panose="03000509000000000000" pitchFamily="65" charset="-120"/>
              </a:rPr>
              <a:t>師</a:t>
            </a:r>
            <a:r>
              <a:rPr lang="zh-TW" altLang="en-US" sz="3200" dirty="0" smtClean="0">
                <a:latin typeface="標楷體" panose="03000509000000000000" pitchFamily="65" charset="-120"/>
                <a:ea typeface="標楷體" panose="03000509000000000000" pitchFamily="65" charset="-120"/>
              </a:rPr>
              <a:t>安排修道</a:t>
            </a:r>
            <a:r>
              <a:rPr lang="zh-TW" altLang="en-US" sz="3200" dirty="0">
                <a:latin typeface="標楷體" panose="03000509000000000000" pitchFamily="65" charset="-120"/>
                <a:ea typeface="標楷體" panose="03000509000000000000" pitchFamily="65" charset="-120"/>
              </a:rPr>
              <a:t>子如</a:t>
            </a:r>
            <a:r>
              <a:rPr lang="zh-TW" altLang="en-US" sz="3200" dirty="0" smtClean="0">
                <a:latin typeface="標楷體" panose="03000509000000000000" pitchFamily="65" charset="-120"/>
                <a:ea typeface="標楷體" panose="03000509000000000000" pitchFamily="65" charset="-120"/>
              </a:rPr>
              <a:t>若是違背</a:t>
            </a:r>
            <a:r>
              <a:rPr lang="zh-TW" altLang="en-US" sz="3200" dirty="0">
                <a:latin typeface="標楷體" panose="03000509000000000000" pitchFamily="65" charset="-120"/>
                <a:ea typeface="標楷體" panose="03000509000000000000" pitchFamily="65" charset="-120"/>
              </a:rPr>
              <a:t>師命　　　遭天譴受五</a:t>
            </a:r>
            <a:r>
              <a:rPr lang="zh-TW" altLang="en-US" sz="3200" dirty="0" smtClean="0">
                <a:latin typeface="標楷體" panose="03000509000000000000" pitchFamily="65" charset="-120"/>
                <a:ea typeface="標楷體" panose="03000509000000000000" pitchFamily="65" charset="-120"/>
              </a:rPr>
              <a:t>雷九</a:t>
            </a:r>
            <a:r>
              <a:rPr lang="zh-TW" altLang="en-US" sz="3200" dirty="0">
                <a:latin typeface="標楷體" panose="03000509000000000000" pitchFamily="65" charset="-120"/>
                <a:ea typeface="標楷體" panose="03000509000000000000" pitchFamily="65" charset="-120"/>
              </a:rPr>
              <a:t>祖同哀</a:t>
            </a:r>
          </a:p>
          <a:p>
            <a:endParaRPr lang="zh-TW" altLang="en-US" sz="3200" b="1" dirty="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158630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十</a:t>
            </a:r>
            <a:r>
              <a:rPr lang="zh-TW" altLang="en-US" sz="3600" dirty="0" smtClean="0">
                <a:solidFill>
                  <a:srgbClr val="FFFF00"/>
                </a:solidFill>
                <a:latin typeface="標楷體" panose="03000509000000000000" pitchFamily="65" charset="-120"/>
                <a:ea typeface="標楷體" panose="03000509000000000000" pitchFamily="65" charset="-120"/>
              </a:rPr>
              <a:t>、濟公老師的印證</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700" dirty="0" smtClean="0">
                <a:solidFill>
                  <a:srgbClr val="FFC000"/>
                </a:solidFill>
                <a:latin typeface="標楷體" panose="03000509000000000000" pitchFamily="65" charset="-120"/>
                <a:ea typeface="標楷體" panose="03000509000000000000" pitchFamily="65" charset="-120"/>
              </a:rPr>
              <a:t>濟公</a:t>
            </a:r>
            <a:r>
              <a:rPr lang="zh-TW" altLang="en-US" sz="3700" dirty="0">
                <a:solidFill>
                  <a:srgbClr val="FFC000"/>
                </a:solidFill>
                <a:latin typeface="標楷體" panose="03000509000000000000" pitchFamily="65" charset="-120"/>
                <a:ea typeface="標楷體" panose="03000509000000000000" pitchFamily="65" charset="-120"/>
              </a:rPr>
              <a:t>老師說</a:t>
            </a:r>
            <a:r>
              <a:rPr lang="en-US" altLang="zh-TW" sz="3700" dirty="0">
                <a:solidFill>
                  <a:srgbClr val="FFC000"/>
                </a:solidFill>
                <a:latin typeface="標楷體" panose="03000509000000000000" pitchFamily="65" charset="-120"/>
                <a:ea typeface="標楷體" panose="03000509000000000000" pitchFamily="65" charset="-120"/>
              </a:rPr>
              <a:t>--</a:t>
            </a:r>
            <a:r>
              <a:rPr lang="zh-TW" altLang="en-US" sz="3700" dirty="0">
                <a:latin typeface="標楷體" panose="03000509000000000000" pitchFamily="65" charset="-120"/>
                <a:ea typeface="標楷體" panose="03000509000000000000" pitchFamily="65" charset="-120"/>
              </a:rPr>
              <a:t>稽查古今仙佛聖賢，無有不求明師而成之者也。故欲求超生了死，修道會真者，豈有不盡心訪求明師點化，而行善立德者乎？</a:t>
            </a:r>
            <a:endParaRPr lang="en-US" altLang="zh-TW" sz="3700" dirty="0">
              <a:latin typeface="標楷體" panose="03000509000000000000" pitchFamily="65" charset="-120"/>
              <a:ea typeface="標楷體" panose="03000509000000000000" pitchFamily="65" charset="-120"/>
            </a:endParaRPr>
          </a:p>
          <a:p>
            <a:r>
              <a:rPr lang="zh-TW" altLang="en-US" sz="3700" dirty="0">
                <a:solidFill>
                  <a:srgbClr val="FFC000"/>
                </a:solidFill>
                <a:latin typeface="標楷體" panose="03000509000000000000" pitchFamily="65" charset="-120"/>
                <a:ea typeface="標楷體" panose="03000509000000000000" pitchFamily="65" charset="-120"/>
              </a:rPr>
              <a:t>濟公老師又說：</a:t>
            </a:r>
            <a:r>
              <a:rPr lang="zh-TW" altLang="en-US" sz="3700" dirty="0">
                <a:latin typeface="標楷體" panose="03000509000000000000" pitchFamily="65" charset="-120"/>
                <a:ea typeface="標楷體" panose="03000509000000000000" pitchFamily="65" charset="-120"/>
              </a:rPr>
              <a:t>今天運三陽開泰，真宗普降，有者不識天時，固執不通，不求明師點化，而盲修瞎煉，真諦無以參，性命無以立</a:t>
            </a:r>
            <a:r>
              <a:rPr lang="zh-TW" altLang="en-US" sz="3700" dirty="0" smtClean="0">
                <a:latin typeface="標楷體" panose="03000509000000000000" pitchFamily="65" charset="-120"/>
                <a:ea typeface="標楷體" panose="03000509000000000000" pitchFamily="65" charset="-120"/>
              </a:rPr>
              <a:t>。</a:t>
            </a:r>
            <a:endParaRPr lang="en-US" altLang="zh-TW" sz="3700" dirty="0" smtClean="0">
              <a:latin typeface="標楷體" panose="03000509000000000000" pitchFamily="65" charset="-120"/>
              <a:ea typeface="標楷體" panose="03000509000000000000" pitchFamily="65" charset="-120"/>
            </a:endParaRPr>
          </a:p>
          <a:p>
            <a:r>
              <a:rPr lang="zh-TW" altLang="en-US" sz="3700" dirty="0" smtClean="0">
                <a:solidFill>
                  <a:srgbClr val="FFC000"/>
                </a:solidFill>
                <a:latin typeface="標楷體" panose="03000509000000000000" pitchFamily="65" charset="-120"/>
                <a:ea typeface="標楷體" panose="03000509000000000000" pitchFamily="65" charset="-120"/>
              </a:rPr>
              <a:t>如是</a:t>
            </a:r>
            <a:r>
              <a:rPr lang="zh-TW" altLang="en-US" sz="3700" dirty="0">
                <a:solidFill>
                  <a:srgbClr val="FFC000"/>
                </a:solidFill>
                <a:latin typeface="標楷體" panose="03000509000000000000" pitchFamily="65" charset="-120"/>
                <a:ea typeface="標楷體" panose="03000509000000000000" pitchFamily="65" charset="-120"/>
              </a:rPr>
              <a:t>在世福德，</a:t>
            </a:r>
            <a:r>
              <a:rPr lang="zh-TW" altLang="en-US" sz="3700" dirty="0">
                <a:latin typeface="標楷體" panose="03000509000000000000" pitchFamily="65" charset="-120"/>
                <a:ea typeface="標楷體" panose="03000509000000000000" pitchFamily="65" charset="-120"/>
              </a:rPr>
              <a:t>雖然多如恆沙之數，因不能明心見性故，亦只能享受天界、人間福德。或三界神祇而已。</a:t>
            </a:r>
            <a:endParaRPr lang="en-US" altLang="zh-TW" sz="37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2706559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二、玄關是人身的樞紐</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400" dirty="0" smtClean="0">
                <a:solidFill>
                  <a:srgbClr val="FFC000"/>
                </a:solidFill>
                <a:latin typeface="標楷體" panose="03000509000000000000" pitchFamily="65" charset="-120"/>
                <a:ea typeface="標楷體" panose="03000509000000000000" pitchFamily="65" charset="-120"/>
              </a:rPr>
              <a:t>三千大千一玄關</a:t>
            </a:r>
            <a:r>
              <a:rPr lang="zh-TW" altLang="en-US" sz="3400" dirty="0" smtClean="0">
                <a:latin typeface="標楷體" panose="03000509000000000000" pitchFamily="65" charset="-120"/>
                <a:ea typeface="標楷體" panose="03000509000000000000" pitchFamily="65" charset="-120"/>
              </a:rPr>
              <a:t>，是在講天地宇宙離不開玄關，玄關是通往理天的唯一門徑。</a:t>
            </a:r>
            <a:endParaRPr lang="en-US" altLang="zh-TW" sz="3400" dirty="0" smtClean="0">
              <a:latin typeface="標楷體" panose="03000509000000000000" pitchFamily="65" charset="-120"/>
              <a:ea typeface="標楷體" panose="03000509000000000000" pitchFamily="65" charset="-120"/>
            </a:endParaRPr>
          </a:p>
          <a:p>
            <a:r>
              <a:rPr lang="zh-TW" altLang="en-US" sz="3400" dirty="0">
                <a:solidFill>
                  <a:srgbClr val="FFC000"/>
                </a:solidFill>
                <a:latin typeface="標楷體" panose="03000509000000000000" pitchFamily="65" charset="-120"/>
                <a:ea typeface="標楷體" panose="03000509000000000000" pitchFamily="65" charset="-120"/>
              </a:rPr>
              <a:t>宇宙是</a:t>
            </a:r>
            <a:r>
              <a:rPr lang="zh-TW" altLang="en-US" sz="3400" dirty="0" smtClean="0">
                <a:solidFill>
                  <a:srgbClr val="FFC000"/>
                </a:solidFill>
                <a:latin typeface="標楷體" panose="03000509000000000000" pitchFamily="65" charset="-120"/>
                <a:ea typeface="標楷體" panose="03000509000000000000" pitchFamily="65" charset="-120"/>
              </a:rPr>
              <a:t>一大週天</a:t>
            </a:r>
            <a:r>
              <a:rPr lang="zh-TW" altLang="en-US" sz="3400" dirty="0" smtClean="0">
                <a:latin typeface="標楷體" panose="03000509000000000000" pitchFamily="65" charset="-120"/>
                <a:ea typeface="標楷體" panose="03000509000000000000" pitchFamily="65" charset="-120"/>
              </a:rPr>
              <a:t>，以「無極」為中心，人是一小週天，以人身上之「玄關」為中心。</a:t>
            </a:r>
            <a:endParaRPr lang="en-US" altLang="zh-TW" sz="3400" dirty="0" smtClean="0">
              <a:latin typeface="標楷體" panose="03000509000000000000" pitchFamily="65" charset="-120"/>
              <a:ea typeface="標楷體" panose="03000509000000000000" pitchFamily="65" charset="-120"/>
            </a:endParaRPr>
          </a:p>
          <a:p>
            <a:r>
              <a:rPr lang="zh-TW" altLang="en-US" sz="3400" dirty="0" smtClean="0">
                <a:solidFill>
                  <a:srgbClr val="FFC000"/>
                </a:solidFill>
                <a:latin typeface="標楷體" panose="03000509000000000000" pitchFamily="65" charset="-120"/>
                <a:ea typeface="標楷體" panose="03000509000000000000" pitchFamily="65" charset="-120"/>
              </a:rPr>
              <a:t>玄關是人身上的「無極天」</a:t>
            </a:r>
            <a:r>
              <a:rPr lang="zh-TW" altLang="en-US" sz="3400" dirty="0" smtClean="0">
                <a:latin typeface="標楷體" panose="03000509000000000000" pitchFamily="65" charset="-120"/>
                <a:ea typeface="標楷體" panose="03000509000000000000" pitchFamily="65" charset="-120"/>
              </a:rPr>
              <a:t>，所以玄關是生死竅門。</a:t>
            </a:r>
            <a:endParaRPr lang="en-US" altLang="zh-TW" sz="3400" dirty="0" smtClean="0">
              <a:latin typeface="標楷體" panose="03000509000000000000" pitchFamily="65" charset="-120"/>
              <a:ea typeface="標楷體" panose="03000509000000000000" pitchFamily="65" charset="-120"/>
            </a:endParaRPr>
          </a:p>
          <a:p>
            <a:r>
              <a:rPr lang="zh-TW" altLang="en-US" sz="3400" dirty="0" smtClean="0">
                <a:solidFill>
                  <a:srgbClr val="FFC000"/>
                </a:solidFill>
                <a:latin typeface="標楷體" panose="03000509000000000000" pitchFamily="65" charset="-120"/>
                <a:ea typeface="標楷體" panose="03000509000000000000" pitchFamily="65" charset="-120"/>
              </a:rPr>
              <a:t>生死竅門不開，</a:t>
            </a:r>
            <a:r>
              <a:rPr lang="zh-TW" altLang="en-US" sz="3400" dirty="0" smtClean="0">
                <a:latin typeface="標楷體" panose="03000509000000000000" pitchFamily="65" charset="-120"/>
                <a:ea typeface="標楷體" panose="03000509000000000000" pitchFamily="65" charset="-120"/>
              </a:rPr>
              <a:t>回不了理天。</a:t>
            </a:r>
            <a:endParaRPr lang="en-US" altLang="zh-TW" sz="3400" dirty="0" smtClean="0">
              <a:latin typeface="標楷體" panose="03000509000000000000" pitchFamily="65" charset="-120"/>
              <a:ea typeface="標楷體" panose="03000509000000000000" pitchFamily="65" charset="-120"/>
            </a:endParaRPr>
          </a:p>
          <a:p>
            <a:r>
              <a:rPr lang="zh-TW" altLang="en-US" sz="3400" dirty="0">
                <a:solidFill>
                  <a:srgbClr val="FFC000"/>
                </a:solidFill>
                <a:latin typeface="標楷體" panose="03000509000000000000" pitchFamily="65" charset="-120"/>
                <a:ea typeface="標楷體" panose="03000509000000000000" pitchFamily="65" charset="-120"/>
              </a:rPr>
              <a:t>唯有天命明</a:t>
            </a:r>
            <a:r>
              <a:rPr lang="zh-TW" altLang="en-US" sz="3400" dirty="0" smtClean="0">
                <a:solidFill>
                  <a:srgbClr val="FFC000"/>
                </a:solidFill>
                <a:latin typeface="標楷體" panose="03000509000000000000" pitchFamily="65" charset="-120"/>
                <a:ea typeface="標楷體" panose="03000509000000000000" pitchFamily="65" charset="-120"/>
              </a:rPr>
              <a:t>師能開玄關</a:t>
            </a:r>
            <a:endParaRPr lang="en-US" altLang="zh-TW" sz="3400" dirty="0" smtClean="0">
              <a:latin typeface="標楷體" panose="03000509000000000000" pitchFamily="65" charset="-120"/>
              <a:ea typeface="標楷體" panose="03000509000000000000" pitchFamily="65" charset="-120"/>
            </a:endParaRP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14081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三、三曹眾生皆要求道</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三曹</a:t>
            </a:r>
            <a:r>
              <a:rPr lang="zh-TW" altLang="en-US" sz="3200" dirty="0" smtClean="0">
                <a:solidFill>
                  <a:srgbClr val="FFC000"/>
                </a:solidFill>
                <a:latin typeface="標楷體" panose="03000509000000000000" pitchFamily="65" charset="-120"/>
                <a:ea typeface="標楷體" panose="03000509000000000000" pitchFamily="65" charset="-120"/>
              </a:rPr>
              <a:t>眾生，皆要求道</a:t>
            </a:r>
            <a:r>
              <a:rPr lang="zh-TW" altLang="en-US" sz="3200" dirty="0" smtClean="0">
                <a:latin typeface="標楷體" panose="03000509000000000000" pitchFamily="65" charset="-120"/>
                <a:ea typeface="標楷體" panose="03000509000000000000" pitchFamily="65" charset="-120"/>
              </a:rPr>
              <a:t>，靈性才能回理天，超脫輪迴。</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為何三曹眾生都要求</a:t>
            </a:r>
            <a:r>
              <a:rPr lang="zh-TW" altLang="en-US" sz="3200" dirty="0" smtClean="0">
                <a:solidFill>
                  <a:srgbClr val="FFC000"/>
                </a:solidFill>
                <a:latin typeface="標楷體" panose="03000509000000000000" pitchFamily="65" charset="-120"/>
                <a:ea typeface="標楷體" panose="03000509000000000000" pitchFamily="65" charset="-120"/>
              </a:rPr>
              <a:t>道</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因為人身上的玄</a:t>
            </a:r>
            <a:r>
              <a:rPr lang="zh-TW" altLang="en-US" sz="3200" dirty="0" smtClean="0">
                <a:solidFill>
                  <a:srgbClr val="FFC000"/>
                </a:solidFill>
                <a:latin typeface="標楷體" panose="03000509000000000000" pitchFamily="65" charset="-120"/>
                <a:ea typeface="標楷體" panose="03000509000000000000" pitchFamily="65" charset="-120"/>
              </a:rPr>
              <a:t>關</a:t>
            </a:r>
            <a:r>
              <a:rPr lang="zh-TW" altLang="en-US" sz="3200" dirty="0" smtClean="0">
                <a:latin typeface="標楷體" panose="03000509000000000000" pitchFamily="65" charset="-120"/>
                <a:ea typeface="標楷體" panose="03000509000000000000" pitchFamily="65" charset="-120"/>
              </a:rPr>
              <a:t>，是無形無相，人的身體雖死，但玄關仍在靈性中，這是老母創造天道萬物的奧妙，人鬼仙玄關不開，回不了理天。</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所以玄關是「無</a:t>
            </a:r>
            <a:r>
              <a:rPr lang="zh-TW" altLang="en-US" sz="3200" dirty="0">
                <a:solidFill>
                  <a:srgbClr val="FFC000"/>
                </a:solidFill>
                <a:latin typeface="標楷體" panose="03000509000000000000" pitchFamily="65" charset="-120"/>
                <a:ea typeface="標楷體" panose="03000509000000000000" pitchFamily="65" charset="-120"/>
              </a:rPr>
              <a:t>縫金鎖無縫</a:t>
            </a:r>
            <a:r>
              <a:rPr lang="zh-TW" altLang="en-US" sz="3200" dirty="0" smtClean="0">
                <a:solidFill>
                  <a:srgbClr val="FFC000"/>
                </a:solidFill>
                <a:latin typeface="標楷體" panose="03000509000000000000" pitchFamily="65" charset="-120"/>
                <a:ea typeface="標楷體" panose="03000509000000000000" pitchFamily="65" charset="-120"/>
              </a:rPr>
              <a:t>塔」</a:t>
            </a:r>
            <a:r>
              <a:rPr lang="zh-TW" altLang="en-US" sz="3200" dirty="0" smtClean="0">
                <a:latin typeface="標楷體" panose="03000509000000000000" pitchFamily="65" charset="-120"/>
                <a:ea typeface="標楷體" panose="03000509000000000000" pitchFamily="65" charset="-120"/>
              </a:rPr>
              <a:t>，必須藉「</a:t>
            </a:r>
            <a:r>
              <a:rPr lang="zh-TW" altLang="en-US" sz="3200" dirty="0">
                <a:latin typeface="標楷體" panose="03000509000000000000" pitchFamily="65" charset="-120"/>
                <a:ea typeface="標楷體" panose="03000509000000000000" pitchFamily="65" charset="-120"/>
              </a:rPr>
              <a:t>無縫鑰匙開開</a:t>
            </a:r>
            <a:r>
              <a:rPr lang="zh-TW" altLang="en-US" sz="3200" dirty="0" smtClean="0">
                <a:latin typeface="標楷體" panose="03000509000000000000" pitchFamily="65" charset="-120"/>
                <a:ea typeface="標楷體" panose="03000509000000000000" pitchFamily="65" charset="-120"/>
              </a:rPr>
              <a:t>他」。</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無縫鑰匙，老母交給了</a:t>
            </a:r>
            <a:r>
              <a:rPr lang="zh-TW" altLang="en-US" sz="3200" dirty="0" smtClean="0">
                <a:solidFill>
                  <a:srgbClr val="FFFF00"/>
                </a:solidFill>
                <a:latin typeface="標楷體" panose="03000509000000000000" pitchFamily="65" charset="-120"/>
                <a:ea typeface="標楷體" panose="03000509000000000000" pitchFamily="65" charset="-120"/>
              </a:rPr>
              <a:t>天命明師。</a:t>
            </a:r>
            <a:endParaRPr lang="en-US" altLang="zh-TW" sz="3200" dirty="0" smtClean="0">
              <a:solidFill>
                <a:srgbClr val="FFFF00"/>
              </a:solidFill>
              <a:latin typeface="標楷體" panose="03000509000000000000" pitchFamily="65" charset="-120"/>
              <a:ea typeface="標楷體" panose="03000509000000000000" pitchFamily="65" charset="-120"/>
            </a:endParaRP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674239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四、道家的三花聚頂</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500" b="1" dirty="0">
                <a:solidFill>
                  <a:srgbClr val="FFC000"/>
                </a:solidFill>
                <a:latin typeface="標楷體" panose="03000509000000000000" pitchFamily="65" charset="-120"/>
                <a:ea typeface="標楷體" panose="03000509000000000000" pitchFamily="65" charset="-120"/>
              </a:rPr>
              <a:t>道家</a:t>
            </a:r>
            <a:r>
              <a:rPr lang="zh-TW" altLang="en-US" sz="3500" dirty="0">
                <a:solidFill>
                  <a:srgbClr val="FFC000"/>
                </a:solidFill>
                <a:latin typeface="標楷體" panose="03000509000000000000" pitchFamily="65" charset="-120"/>
                <a:ea typeface="標楷體" panose="03000509000000000000" pitchFamily="65" charset="-120"/>
              </a:rPr>
              <a:t>的修行</a:t>
            </a:r>
            <a:r>
              <a:rPr lang="zh-TW" altLang="en-US" sz="3500" dirty="0" smtClean="0">
                <a:solidFill>
                  <a:srgbClr val="FFC000"/>
                </a:solidFill>
                <a:latin typeface="標楷體" panose="03000509000000000000" pitchFamily="65" charset="-120"/>
                <a:ea typeface="標楷體" panose="03000509000000000000" pitchFamily="65" charset="-120"/>
              </a:rPr>
              <a:t>法</a:t>
            </a:r>
            <a:r>
              <a:rPr lang="zh-TW" altLang="en-US" sz="3500" dirty="0" smtClean="0">
                <a:latin typeface="標楷體" panose="03000509000000000000" pitchFamily="65" charset="-120"/>
                <a:ea typeface="標楷體" panose="03000509000000000000" pitchFamily="65" charset="-120"/>
              </a:rPr>
              <a:t>，有所謂的「三花聚頂，五氣朝元」之說。</a:t>
            </a:r>
            <a:endParaRPr lang="en-US" altLang="zh-TW" sz="3500" dirty="0" smtClean="0">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三花聚</a:t>
            </a:r>
            <a:r>
              <a:rPr lang="zh-TW" altLang="en-US" sz="3500" dirty="0" smtClean="0">
                <a:solidFill>
                  <a:srgbClr val="FFC000"/>
                </a:solidFill>
                <a:latin typeface="標楷體" panose="03000509000000000000" pitchFamily="65" charset="-120"/>
                <a:ea typeface="標楷體" panose="03000509000000000000" pitchFamily="65" charset="-120"/>
              </a:rPr>
              <a:t>頂：</a:t>
            </a:r>
            <a:r>
              <a:rPr lang="zh-TW" altLang="en-US" sz="3500" dirty="0" smtClean="0">
                <a:latin typeface="標楷體" panose="03000509000000000000" pitchFamily="65" charset="-120"/>
                <a:ea typeface="標楷體" panose="03000509000000000000" pitchFamily="65" charset="-120"/>
              </a:rPr>
              <a:t>由精化氣，由氣化神，由神還虛，以此回到無極理天。</a:t>
            </a:r>
            <a:endParaRPr lang="en-US" altLang="zh-TW" sz="3500" dirty="0" smtClean="0">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五氣朝</a:t>
            </a:r>
            <a:r>
              <a:rPr lang="zh-TW" altLang="en-US" sz="3500" dirty="0" smtClean="0">
                <a:solidFill>
                  <a:srgbClr val="FFC000"/>
                </a:solidFill>
                <a:latin typeface="標楷體" panose="03000509000000000000" pitchFamily="65" charset="-120"/>
                <a:ea typeface="標楷體" panose="03000509000000000000" pitchFamily="65" charset="-120"/>
              </a:rPr>
              <a:t>元</a:t>
            </a:r>
            <a:r>
              <a:rPr lang="zh-TW" altLang="en-US" sz="3500" dirty="0" smtClean="0">
                <a:latin typeface="標楷體" panose="03000509000000000000" pitchFamily="65" charset="-120"/>
                <a:ea typeface="標楷體" panose="03000509000000000000" pitchFamily="65" charset="-120"/>
              </a:rPr>
              <a:t>：身上的五行，也是運轉在人身上的五氣，即是金木水火土，都能回到無極元神所在，由無極所主宰。</a:t>
            </a:r>
            <a:endParaRPr lang="en-US" altLang="zh-TW" sz="3500" dirty="0" smtClean="0">
              <a:latin typeface="標楷體" panose="03000509000000000000" pitchFamily="65" charset="-120"/>
              <a:ea typeface="標楷體" panose="03000509000000000000" pitchFamily="65" charset="-120"/>
            </a:endParaRPr>
          </a:p>
          <a:p>
            <a:r>
              <a:rPr lang="zh-TW" altLang="en-US" sz="3500" dirty="0" smtClean="0">
                <a:solidFill>
                  <a:srgbClr val="FFC000"/>
                </a:solidFill>
                <a:latin typeface="標楷體" panose="03000509000000000000" pitchFamily="65" charset="-120"/>
                <a:ea typeface="標楷體" panose="03000509000000000000" pitchFamily="65" charset="-120"/>
              </a:rPr>
              <a:t>道家修行功夫深者</a:t>
            </a:r>
            <a:r>
              <a:rPr lang="zh-TW" altLang="en-US" sz="3500" dirty="0" smtClean="0">
                <a:latin typeface="標楷體" panose="03000509000000000000" pitchFamily="65" charset="-120"/>
                <a:ea typeface="標楷體" panose="03000509000000000000" pitchFamily="65" charset="-120"/>
              </a:rPr>
              <a:t>，也知玄關竅是還無極之處，他們想藉打坐，衝破玄關，是徒勞無功的。</a:t>
            </a:r>
            <a:endParaRPr lang="en-US" altLang="zh-TW" sz="3500" dirty="0" smtClean="0">
              <a:latin typeface="標楷體" panose="03000509000000000000" pitchFamily="65" charset="-120"/>
              <a:ea typeface="標楷體" panose="03000509000000000000" pitchFamily="65" charset="-120"/>
            </a:endParaRPr>
          </a:p>
          <a:p>
            <a:endParaRPr lang="en-US" altLang="zh-TW" sz="3600" dirty="0" smtClean="0">
              <a:latin typeface="標楷體" panose="03000509000000000000" pitchFamily="65" charset="-120"/>
              <a:ea typeface="標楷體" panose="03000509000000000000" pitchFamily="65" charset="-120"/>
            </a:endParaRPr>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2009800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五、玄關妙用聖人皆知</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聖人</a:t>
            </a:r>
            <a:r>
              <a:rPr lang="zh-TW" altLang="en-US" sz="3200" dirty="0" smtClean="0">
                <a:solidFill>
                  <a:srgbClr val="FFC000"/>
                </a:solidFill>
                <a:latin typeface="標楷體" panose="03000509000000000000" pitchFamily="65" charset="-120"/>
                <a:ea typeface="標楷體" panose="03000509000000000000" pitchFamily="65" charset="-120"/>
              </a:rPr>
              <a:t>皆知玄關的妙用</a:t>
            </a:r>
            <a:r>
              <a:rPr lang="zh-TW" altLang="en-US" sz="3200" dirty="0" smtClean="0">
                <a:latin typeface="標楷體" panose="03000509000000000000" pitchFamily="65" charset="-120"/>
                <a:ea typeface="標楷體" panose="03000509000000000000" pitchFamily="65" charset="-120"/>
              </a:rPr>
              <a:t>無窮，藉此玄關，可以讓靈性回理天。</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所以聖人在教化</a:t>
            </a:r>
            <a:r>
              <a:rPr lang="zh-TW" altLang="en-US" sz="3200" dirty="0" smtClean="0">
                <a:solidFill>
                  <a:srgbClr val="FFC000"/>
                </a:solidFill>
                <a:latin typeface="標楷體" panose="03000509000000000000" pitchFamily="65" charset="-120"/>
                <a:ea typeface="標楷體" panose="03000509000000000000" pitchFamily="65" charset="-120"/>
              </a:rPr>
              <a:t>裡</a:t>
            </a:r>
            <a:r>
              <a:rPr lang="zh-TW" altLang="en-US" sz="3200" dirty="0" smtClean="0">
                <a:latin typeface="標楷體" panose="03000509000000000000" pitchFamily="65" charset="-120"/>
                <a:ea typeface="標楷體" panose="03000509000000000000" pitchFamily="65" charset="-120"/>
              </a:rPr>
              <a:t>，暗示玄關之所在，讓世人，等到大道普渡時，都知道到來求道修道，以了脫生死輪迴。</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老子</a:t>
            </a:r>
            <a:r>
              <a:rPr lang="zh-TW" altLang="en-US" sz="3200" dirty="0" smtClean="0">
                <a:solidFill>
                  <a:srgbClr val="FFC000"/>
                </a:solidFill>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玄牝之門。           </a:t>
            </a:r>
            <a:r>
              <a:rPr lang="zh-TW" altLang="en-US" sz="3200" dirty="0" smtClean="0">
                <a:solidFill>
                  <a:srgbClr val="FFC000"/>
                </a:solidFill>
                <a:latin typeface="標楷體" panose="03000509000000000000" pitchFamily="65" charset="-120"/>
                <a:ea typeface="標楷體" panose="03000509000000000000" pitchFamily="65" charset="-120"/>
              </a:rPr>
              <a:t>孔子：</a:t>
            </a:r>
            <a:r>
              <a:rPr lang="zh-TW" altLang="en-US" sz="3200" dirty="0" smtClean="0">
                <a:latin typeface="標楷體" panose="03000509000000000000" pitchFamily="65" charset="-120"/>
                <a:ea typeface="標楷體" panose="03000509000000000000" pitchFamily="65" charset="-120"/>
              </a:rPr>
              <a:t>至善寶地。          </a:t>
            </a:r>
            <a:r>
              <a:rPr lang="zh-TW" altLang="en-US" sz="3200" dirty="0" smtClean="0">
                <a:solidFill>
                  <a:srgbClr val="FFC000"/>
                </a:solidFill>
                <a:latin typeface="標楷體" panose="03000509000000000000" pitchFamily="65" charset="-120"/>
                <a:ea typeface="標楷體" panose="03000509000000000000" pitchFamily="65" charset="-120"/>
              </a:rPr>
              <a:t>佛陀：</a:t>
            </a:r>
            <a:r>
              <a:rPr lang="zh-TW" altLang="en-US" sz="3200" dirty="0" smtClean="0">
                <a:latin typeface="標楷體" panose="03000509000000000000" pitchFamily="65" charset="-120"/>
                <a:ea typeface="標楷體" panose="03000509000000000000" pitchFamily="65" charset="-120"/>
              </a:rPr>
              <a:t>正法眼藏。          </a:t>
            </a:r>
            <a:r>
              <a:rPr lang="zh-TW" altLang="en-US" sz="3200" dirty="0" smtClean="0">
                <a:solidFill>
                  <a:srgbClr val="FFC000"/>
                </a:solidFill>
                <a:latin typeface="標楷體" panose="03000509000000000000" pitchFamily="65" charset="-120"/>
                <a:ea typeface="標楷體" panose="03000509000000000000" pitchFamily="65" charset="-120"/>
              </a:rPr>
              <a:t>耶穌：</a:t>
            </a:r>
            <a:r>
              <a:rPr lang="zh-TW" altLang="en-US" sz="3200" dirty="0" smtClean="0">
                <a:latin typeface="標楷體" panose="03000509000000000000" pitchFamily="65" charset="-120"/>
                <a:ea typeface="標楷體" panose="03000509000000000000" pitchFamily="65" charset="-120"/>
              </a:rPr>
              <a:t>十字架。            </a:t>
            </a:r>
            <a:r>
              <a:rPr lang="zh-TW" altLang="en-US" sz="3200" dirty="0" smtClean="0">
                <a:solidFill>
                  <a:srgbClr val="FFC000"/>
                </a:solidFill>
                <a:latin typeface="標楷體" panose="03000509000000000000" pitchFamily="65" charset="-120"/>
                <a:ea typeface="標楷體" panose="03000509000000000000" pitchFamily="65" charset="-120"/>
              </a:rPr>
              <a:t>穆聖：</a:t>
            </a:r>
            <a:r>
              <a:rPr lang="zh-TW" altLang="en-US" sz="3200" dirty="0" smtClean="0">
                <a:latin typeface="標楷體" panose="03000509000000000000" pitchFamily="65" charset="-120"/>
                <a:ea typeface="標楷體" panose="03000509000000000000" pitchFamily="65" charset="-120"/>
              </a:rPr>
              <a:t>回回之地。</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各教門徒</a:t>
            </a:r>
            <a:r>
              <a:rPr lang="zh-TW" altLang="en-US" sz="3200" dirty="0" smtClean="0">
                <a:solidFill>
                  <a:srgbClr val="FFC000"/>
                </a:solidFill>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不求道不能超生死。</a:t>
            </a:r>
            <a:endParaRPr lang="en-US" altLang="zh-TW" sz="3200" dirty="0" smtClean="0">
              <a:latin typeface="標楷體" panose="03000509000000000000" pitchFamily="65" charset="-120"/>
              <a:ea typeface="標楷體" panose="03000509000000000000" pitchFamily="65" charset="-120"/>
            </a:endParaRPr>
          </a:p>
          <a:p>
            <a:endParaRPr lang="en-US" altLang="zh-TW" sz="3600" dirty="0">
              <a:latin typeface="標楷體" panose="03000509000000000000" pitchFamily="65" charset="-120"/>
              <a:ea typeface="標楷體" panose="03000509000000000000" pitchFamily="65" charset="-120"/>
            </a:endParaRPr>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3801973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六、聖賢仙佛都有求道</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五教</a:t>
            </a:r>
            <a:r>
              <a:rPr lang="zh-TW" altLang="en-US" sz="3200" dirty="0" smtClean="0">
                <a:solidFill>
                  <a:srgbClr val="FFC000"/>
                </a:solidFill>
                <a:latin typeface="標楷體" panose="03000509000000000000" pitchFamily="65" charset="-120"/>
                <a:ea typeface="標楷體" panose="03000509000000000000" pitchFamily="65" charset="-120"/>
              </a:rPr>
              <a:t>聖人都有求道</a:t>
            </a:r>
            <a:endParaRPr lang="en-US" altLang="zh-TW" sz="3200" dirty="0" smtClean="0">
              <a:solidFill>
                <a:srgbClr val="FFC000"/>
              </a:solidFill>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天道道統中，</a:t>
            </a:r>
            <a:r>
              <a:rPr lang="zh-TW" altLang="en-US" sz="3200" dirty="0" smtClean="0">
                <a:latin typeface="標楷體" panose="03000509000000000000" pitchFamily="65" charset="-120"/>
                <a:ea typeface="標楷體" panose="03000509000000000000" pitchFamily="65" charset="-120"/>
              </a:rPr>
              <a:t>六十四代祖師，各個都有求道。</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古今中外的大</a:t>
            </a:r>
            <a:r>
              <a:rPr lang="zh-TW" altLang="en-US" sz="3200" dirty="0" smtClean="0">
                <a:solidFill>
                  <a:srgbClr val="FFC000"/>
                </a:solidFill>
                <a:latin typeface="標楷體" panose="03000509000000000000" pitchFamily="65" charset="-120"/>
                <a:ea typeface="標楷體" panose="03000509000000000000" pitchFamily="65" charset="-120"/>
              </a:rPr>
              <a:t>神明，</a:t>
            </a:r>
            <a:r>
              <a:rPr lang="zh-TW" altLang="en-US" sz="3200" dirty="0" smtClean="0">
                <a:latin typeface="標楷體" panose="03000509000000000000" pitchFamily="65" charset="-120"/>
                <a:ea typeface="標楷體" panose="03000509000000000000" pitchFamily="65" charset="-120"/>
              </a:rPr>
              <a:t>像彌勒佛、濟公活佛、阿彌陀佛、觀音菩薩、地藏王菩薩、天上聖母、三官大帝、玉皇大帝、關聖帝君、、、也都是求了道而成就理天的仙佛。</a:t>
            </a:r>
            <a:endParaRPr lang="en-US" altLang="zh-TW" sz="3200" dirty="0" smtClean="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你想要成就</a:t>
            </a:r>
            <a:r>
              <a:rPr lang="zh-TW" altLang="en-US" sz="3200" dirty="0">
                <a:latin typeface="標楷體" panose="03000509000000000000" pitchFamily="65" charset="-120"/>
                <a:ea typeface="標楷體" panose="03000509000000000000" pitchFamily="65" charset="-120"/>
              </a:rPr>
              <a:t>了脫輪迴的大仙大</a:t>
            </a:r>
            <a:r>
              <a:rPr lang="zh-TW" altLang="en-US" sz="3200" dirty="0" smtClean="0">
                <a:latin typeface="標楷體" panose="03000509000000000000" pitchFamily="65" charset="-120"/>
                <a:ea typeface="標楷體" panose="03000509000000000000" pitchFamily="65" charset="-120"/>
              </a:rPr>
              <a:t>佛，就必須要拜明師求道。</a:t>
            </a:r>
            <a:endParaRPr lang="en-US" altLang="zh-TW" sz="3200" dirty="0">
              <a:latin typeface="標楷體" panose="03000509000000000000" pitchFamily="65" charset="-120"/>
              <a:ea typeface="標楷體" panose="03000509000000000000" pitchFamily="65" charset="-120"/>
            </a:endParaRPr>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4083895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lnSpcReduction="10000"/>
          </a:bodyPr>
          <a:lstStyle/>
          <a:p>
            <a:pPr marL="36576" indent="0">
              <a:buNone/>
            </a:pPr>
            <a:r>
              <a:rPr lang="zh-TW" altLang="en-US" sz="3600" dirty="0" smtClean="0">
                <a:solidFill>
                  <a:srgbClr val="FFFF00"/>
                </a:solidFill>
                <a:latin typeface="標楷體" panose="03000509000000000000" pitchFamily="65" charset="-120"/>
                <a:ea typeface="標楷體" panose="03000509000000000000" pitchFamily="65" charset="-120"/>
              </a:rPr>
              <a:t>七、金剛經上的印證</a:t>
            </a:r>
            <a:endParaRPr lang="en-US" altLang="zh-TW" sz="3600" dirty="0" smtClean="0">
              <a:solidFill>
                <a:srgbClr val="FFFF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金剛經：</a:t>
            </a:r>
            <a:endParaRPr lang="en-US" altLang="zh-TW" sz="3600" dirty="0" smtClean="0">
              <a:solidFill>
                <a:srgbClr val="FFC000"/>
              </a:solidFill>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爾</a:t>
            </a:r>
            <a:r>
              <a:rPr lang="zh-TW" altLang="en-US" sz="3600" dirty="0">
                <a:solidFill>
                  <a:srgbClr val="FFC000"/>
                </a:solidFill>
                <a:latin typeface="標楷體" panose="03000509000000000000" pitchFamily="65" charset="-120"/>
                <a:ea typeface="標楷體" panose="03000509000000000000" pitchFamily="65" charset="-120"/>
              </a:rPr>
              <a:t>時，須菩提</a:t>
            </a:r>
            <a:r>
              <a:rPr lang="zh-TW" altLang="en-US" sz="3600" dirty="0">
                <a:latin typeface="標楷體" panose="03000509000000000000" pitchFamily="65" charset="-120"/>
                <a:ea typeface="標楷體" panose="03000509000000000000" pitchFamily="65" charset="-120"/>
              </a:rPr>
              <a:t>，聞說是經，深解義趣，涕淚悲泣</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而</a:t>
            </a:r>
            <a:r>
              <a:rPr lang="zh-TW" altLang="en-US" sz="3600" dirty="0">
                <a:solidFill>
                  <a:srgbClr val="FFC000"/>
                </a:solidFill>
                <a:latin typeface="標楷體" panose="03000509000000000000" pitchFamily="65" charset="-120"/>
                <a:ea typeface="標楷體" panose="03000509000000000000" pitchFamily="65" charset="-120"/>
              </a:rPr>
              <a:t>白佛言</a:t>
            </a:r>
            <a:r>
              <a:rPr lang="zh-TW" altLang="en-US" sz="3600" dirty="0" smtClean="0">
                <a:solidFill>
                  <a:srgbClr val="FFC000"/>
                </a:solidFill>
                <a:latin typeface="標楷體" panose="03000509000000000000" pitchFamily="65" charset="-120"/>
                <a:ea typeface="標楷體" panose="03000509000000000000" pitchFamily="65" charset="-120"/>
              </a:rPr>
              <a:t>：</a:t>
            </a:r>
            <a:r>
              <a:rPr lang="zh-TW" altLang="en-US" sz="3600" dirty="0" smtClean="0">
                <a:latin typeface="標楷體" panose="03000509000000000000" pitchFamily="65" charset="-120"/>
                <a:ea typeface="標楷體" panose="03000509000000000000" pitchFamily="65" charset="-120"/>
              </a:rPr>
              <a:t>希有</a:t>
            </a:r>
            <a:r>
              <a:rPr lang="zh-TW" altLang="en-US" sz="3600" dirty="0">
                <a:latin typeface="標楷體" panose="03000509000000000000" pitchFamily="65" charset="-120"/>
                <a:ea typeface="標楷體" panose="03000509000000000000" pitchFamily="65" charset="-120"/>
              </a:rPr>
              <a:t>！世尊。佛說如是甚深經典，我從昔來，所得慧眼，未曾得聞如是之經</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latin typeface="標楷體" panose="03000509000000000000" pitchFamily="65" charset="-120"/>
              <a:ea typeface="標楷體" panose="03000509000000000000" pitchFamily="65" charset="-120"/>
            </a:endParaRPr>
          </a:p>
          <a:p>
            <a:r>
              <a:rPr lang="zh-TW" altLang="en-US" sz="3600" dirty="0" smtClean="0">
                <a:solidFill>
                  <a:srgbClr val="FFC000"/>
                </a:solidFill>
                <a:latin typeface="標楷體" panose="03000509000000000000" pitchFamily="65" charset="-120"/>
                <a:ea typeface="標楷體" panose="03000509000000000000" pitchFamily="65" charset="-120"/>
              </a:rPr>
              <a:t>世</a:t>
            </a:r>
            <a:r>
              <a:rPr lang="zh-TW" altLang="en-US" sz="3600" dirty="0">
                <a:solidFill>
                  <a:srgbClr val="FFC000"/>
                </a:solidFill>
                <a:latin typeface="標楷體" panose="03000509000000000000" pitchFamily="65" charset="-120"/>
                <a:ea typeface="標楷體" panose="03000509000000000000" pitchFamily="65" charset="-120"/>
              </a:rPr>
              <a:t>尊！若復有人</a:t>
            </a:r>
            <a:r>
              <a:rPr lang="zh-TW" altLang="en-US" sz="3600" dirty="0">
                <a:latin typeface="標楷體" panose="03000509000000000000" pitchFamily="65" charset="-120"/>
                <a:ea typeface="標楷體" panose="03000509000000000000" pitchFamily="65" charset="-120"/>
              </a:rPr>
              <a:t>，得聞是經，信心清淨，即生實相。當知是人，成就第一希有功德</a:t>
            </a:r>
            <a:r>
              <a:rPr lang="zh-TW" altLang="en-US" sz="3600" dirty="0" smtClean="0">
                <a:latin typeface="標楷體" panose="03000509000000000000" pitchFamily="65" charset="-120"/>
                <a:ea typeface="標楷體" panose="03000509000000000000" pitchFamily="65" charset="-120"/>
              </a:rPr>
              <a:t>。</a:t>
            </a:r>
            <a:endParaRPr lang="en-US" altLang="zh-TW" sz="36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4038607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a:bodyPr>
          <a:lstStyle/>
          <a:p>
            <a:pPr marL="36576" indent="0">
              <a:buNone/>
            </a:pPr>
            <a:r>
              <a:rPr lang="zh-TW" altLang="en-US" sz="3200" dirty="0" smtClean="0">
                <a:solidFill>
                  <a:srgbClr val="FFFF00"/>
                </a:solidFill>
                <a:latin typeface="標楷體" panose="03000509000000000000" pitchFamily="65" charset="-120"/>
                <a:ea typeface="標楷體" panose="03000509000000000000" pitchFamily="65" charset="-120"/>
              </a:rPr>
              <a:t>八、皇母十誡的印證</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皇母訓子十誡</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solidFill>
                  <a:srgbClr val="FFC000"/>
                </a:solidFill>
                <a:latin typeface="標楷體" panose="03000509000000000000" pitchFamily="65" charset="-120"/>
                <a:ea typeface="標楷體" panose="03000509000000000000" pitchFamily="65" charset="-120"/>
              </a:rPr>
              <a:t>無</a:t>
            </a:r>
            <a:r>
              <a:rPr lang="zh-TW" altLang="en-US" sz="3200" dirty="0">
                <a:solidFill>
                  <a:srgbClr val="FFC000"/>
                </a:solidFill>
                <a:latin typeface="標楷體" panose="03000509000000000000" pitchFamily="65" charset="-120"/>
                <a:ea typeface="標楷體" panose="03000509000000000000" pitchFamily="65" charset="-120"/>
              </a:rPr>
              <a:t>極老母說：</a:t>
            </a:r>
            <a:r>
              <a:rPr lang="zh-TW" altLang="en-US" sz="3200" dirty="0">
                <a:solidFill>
                  <a:srgbClr val="FFFF00"/>
                </a:solidFill>
                <a:latin typeface="標楷體" panose="03000509000000000000" pitchFamily="65" charset="-120"/>
                <a:ea typeface="標楷體" panose="03000509000000000000" pitchFamily="65" charset="-120"/>
              </a:rPr>
              <a:t>             </a:t>
            </a:r>
            <a:r>
              <a:rPr lang="zh-TW" altLang="en-US" sz="3200" dirty="0">
                <a:latin typeface="標楷體" panose="03000509000000000000" pitchFamily="65" charset="-120"/>
                <a:ea typeface="標楷體" panose="03000509000000000000" pitchFamily="65" charset="-120"/>
              </a:rPr>
              <a:t>天道闡發聖脈傳             敕令弓長辦收圓          若還不求明師渡           歷劫千生身難翻</a:t>
            </a:r>
          </a:p>
          <a:p>
            <a:r>
              <a:rPr lang="zh-TW" altLang="en-US" sz="3200" dirty="0">
                <a:solidFill>
                  <a:srgbClr val="FFC000"/>
                </a:solidFill>
                <a:latin typeface="標楷體" panose="03000509000000000000" pitchFamily="65" charset="-120"/>
                <a:ea typeface="標楷體" panose="03000509000000000000" pitchFamily="65" charset="-120"/>
              </a:rPr>
              <a:t>無極老母又說</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今時下運已至為母降</a:t>
            </a:r>
            <a:r>
              <a:rPr lang="zh-TW" altLang="en-US" sz="3200" dirty="0" smtClean="0">
                <a:latin typeface="標楷體" panose="03000509000000000000" pitchFamily="65" charset="-120"/>
                <a:ea typeface="標楷體" panose="03000509000000000000" pitchFamily="65" charset="-120"/>
              </a:rPr>
              <a:t>道              差</a:t>
            </a:r>
            <a:r>
              <a:rPr lang="zh-TW" altLang="en-US" sz="3200" dirty="0">
                <a:latin typeface="標楷體" panose="03000509000000000000" pitchFamily="65" charset="-120"/>
                <a:ea typeface="標楷體" panose="03000509000000000000" pitchFamily="65" charset="-120"/>
              </a:rPr>
              <a:t>彌勒與弓長普渡收</a:t>
            </a:r>
            <a:r>
              <a:rPr lang="zh-TW" altLang="en-US" sz="3200" dirty="0" smtClean="0">
                <a:latin typeface="標楷體" panose="03000509000000000000" pitchFamily="65" charset="-120"/>
                <a:ea typeface="標楷體" panose="03000509000000000000" pitchFamily="65" charset="-120"/>
              </a:rPr>
              <a:t>圓              前後</a:t>
            </a:r>
            <a:r>
              <a:rPr lang="zh-TW" altLang="en-US" sz="3200" dirty="0">
                <a:latin typeface="標楷體" panose="03000509000000000000" pitchFamily="65" charset="-120"/>
                <a:ea typeface="標楷體" panose="03000509000000000000" pitchFamily="65" charset="-120"/>
              </a:rPr>
              <a:t>的真情語一一說</a:t>
            </a:r>
            <a:r>
              <a:rPr lang="zh-TW" altLang="en-US" sz="3200" dirty="0" smtClean="0">
                <a:latin typeface="標楷體" panose="03000509000000000000" pitchFamily="65" charset="-120"/>
                <a:ea typeface="標楷體" panose="03000509000000000000" pitchFamily="65" charset="-120"/>
              </a:rPr>
              <a:t>盡           望</a:t>
            </a:r>
            <a:r>
              <a:rPr lang="zh-TW" altLang="en-US" sz="3200" dirty="0">
                <a:latin typeface="標楷體" panose="03000509000000000000" pitchFamily="65" charset="-120"/>
                <a:ea typeface="標楷體" panose="03000509000000000000" pitchFamily="65" charset="-120"/>
              </a:rPr>
              <a:t>我的原佛子速求</a:t>
            </a:r>
            <a:r>
              <a:rPr lang="zh-TW" altLang="en-US" sz="3200" dirty="0" smtClean="0">
                <a:latin typeface="標楷體" panose="03000509000000000000" pitchFamily="65" charset="-120"/>
                <a:ea typeface="標楷體" panose="03000509000000000000" pitchFamily="65" charset="-120"/>
              </a:rPr>
              <a:t>真傳            登上</a:t>
            </a:r>
            <a:r>
              <a:rPr lang="zh-TW" altLang="en-US" sz="3200" dirty="0">
                <a:latin typeface="標楷體" panose="03000509000000000000" pitchFamily="65" charset="-120"/>
                <a:ea typeface="標楷體" panose="03000509000000000000" pitchFamily="65" charset="-120"/>
              </a:rPr>
              <a:t>了金線路隨母</a:t>
            </a:r>
            <a:r>
              <a:rPr lang="zh-TW" altLang="en-US" sz="3200" dirty="0" smtClean="0">
                <a:latin typeface="標楷體" panose="03000509000000000000" pitchFamily="65" charset="-120"/>
                <a:ea typeface="標楷體" panose="03000509000000000000" pitchFamily="65" charset="-120"/>
              </a:rPr>
              <a:t>天返              不</a:t>
            </a:r>
            <a:r>
              <a:rPr lang="zh-TW" altLang="en-US" sz="3200" dirty="0">
                <a:latin typeface="標楷體" panose="03000509000000000000" pitchFamily="65" charset="-120"/>
                <a:ea typeface="標楷體" panose="03000509000000000000" pitchFamily="65" charset="-120"/>
              </a:rPr>
              <a:t>惺悟墜苦海永難身翻</a:t>
            </a:r>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1434488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244408" y="267494"/>
            <a:ext cx="730424" cy="4680520"/>
          </a:xfrm>
        </p:spPr>
        <p:txBody>
          <a:bodyPr>
            <a:normAutofit fontScale="90000"/>
          </a:bodyPr>
          <a:lstStyle/>
          <a:p>
            <a:r>
              <a:rPr lang="zh-TW" altLang="en-US" sz="3600" dirty="0" smtClean="0">
                <a:solidFill>
                  <a:srgbClr val="FF0000"/>
                </a:solidFill>
                <a:ea typeface="全真細隸書" panose="02010609000101010101" pitchFamily="49" charset="-120"/>
              </a:rPr>
              <a:t> </a:t>
            </a:r>
            <a:r>
              <a:rPr lang="zh-TW" altLang="en-US" sz="3600" dirty="0">
                <a:solidFill>
                  <a:srgbClr val="FF0000"/>
                </a:solidFill>
                <a:latin typeface="標楷體" panose="03000509000000000000" pitchFamily="65" charset="-120"/>
                <a:ea typeface="標楷體" panose="03000509000000000000" pitchFamily="65" charset="-120"/>
              </a:rPr>
              <a:t>玄關不開難超生</a:t>
            </a:r>
            <a:r>
              <a:rPr lang="zh-TW" altLang="en-US" sz="3600" dirty="0" smtClean="0">
                <a:solidFill>
                  <a:srgbClr val="FF0000"/>
                </a:solidFill>
                <a:latin typeface="標楷體" panose="03000509000000000000" pitchFamily="65" charset="-120"/>
                <a:ea typeface="標楷體" panose="03000509000000000000" pitchFamily="65" charset="-120"/>
              </a:rPr>
              <a:t> </a:t>
            </a:r>
            <a:r>
              <a:rPr lang="zh-TW" altLang="en-US" sz="3600" dirty="0" smtClean="0">
                <a:latin typeface="標楷體" panose="03000509000000000000" pitchFamily="65" charset="-120"/>
                <a:ea typeface="標楷體" panose="03000509000000000000" pitchFamily="65" charset="-120"/>
              </a:rPr>
              <a:t>悟見講</a:t>
            </a:r>
            <a:r>
              <a:rPr lang="zh-TW" altLang="en-US" sz="3600" dirty="0" smtClean="0">
                <a:ea typeface="全真細隸書" panose="02010609000101010101" pitchFamily="49" charset="-120"/>
              </a:rPr>
              <a:t>                  </a:t>
            </a:r>
            <a:endParaRPr lang="zh-TW" altLang="en-US" sz="3600" dirty="0">
              <a:ea typeface="全真細隸書" panose="02010609000101010101" pitchFamily="49" charset="-120"/>
            </a:endParaRPr>
          </a:p>
        </p:txBody>
      </p:sp>
      <p:sp>
        <p:nvSpPr>
          <p:cNvPr id="5" name="直排文字版面配置區 4"/>
          <p:cNvSpPr>
            <a:spLocks noGrp="1"/>
          </p:cNvSpPr>
          <p:nvPr>
            <p:ph type="body" orient="vert" idx="1"/>
          </p:nvPr>
        </p:nvSpPr>
        <p:spPr>
          <a:xfrm>
            <a:off x="179512" y="123478"/>
            <a:ext cx="8064896" cy="4896544"/>
          </a:xfrm>
        </p:spPr>
        <p:txBody>
          <a:bodyPr>
            <a:normAutofit fontScale="92500" lnSpcReduction="20000"/>
          </a:bodyPr>
          <a:lstStyle/>
          <a:p>
            <a:pPr marL="36576" indent="0">
              <a:buNone/>
            </a:pPr>
            <a:r>
              <a:rPr lang="zh-TW" altLang="en-US" sz="3900" dirty="0" smtClean="0">
                <a:solidFill>
                  <a:srgbClr val="FFFF00"/>
                </a:solidFill>
                <a:latin typeface="標楷體" panose="03000509000000000000" pitchFamily="65" charset="-120"/>
                <a:ea typeface="標楷體" panose="03000509000000000000" pitchFamily="65" charset="-120"/>
              </a:rPr>
              <a:t>九、老母的再見證</a:t>
            </a:r>
            <a:endParaRPr lang="en-US" altLang="zh-TW" sz="3900" dirty="0" smtClean="0">
              <a:solidFill>
                <a:srgbClr val="FFFF00"/>
              </a:solidFill>
              <a:latin typeface="標楷體" panose="03000509000000000000" pitchFamily="65" charset="-120"/>
              <a:ea typeface="標楷體" panose="03000509000000000000" pitchFamily="65" charset="-120"/>
            </a:endParaRPr>
          </a:p>
          <a:p>
            <a:r>
              <a:rPr lang="zh-TW" altLang="en-US" sz="3500" dirty="0" smtClean="0">
                <a:solidFill>
                  <a:srgbClr val="FFC000"/>
                </a:solidFill>
                <a:latin typeface="標楷體" panose="03000509000000000000" pitchFamily="65" charset="-120"/>
                <a:ea typeface="標楷體" panose="03000509000000000000" pitchFamily="65" charset="-120"/>
              </a:rPr>
              <a:t>老</a:t>
            </a:r>
            <a:r>
              <a:rPr lang="zh-TW" altLang="en-US" sz="3500" dirty="0">
                <a:solidFill>
                  <a:srgbClr val="FFC000"/>
                </a:solidFill>
                <a:latin typeface="標楷體" panose="03000509000000000000" pitchFamily="65" charset="-120"/>
                <a:ea typeface="標楷體" panose="03000509000000000000" pitchFamily="65" charset="-120"/>
              </a:rPr>
              <a:t>母說：</a:t>
            </a:r>
            <a:r>
              <a:rPr lang="zh-TW" altLang="en-US" sz="3500" dirty="0">
                <a:solidFill>
                  <a:srgbClr val="FFFF00"/>
                </a:solidFill>
                <a:latin typeface="標楷體" panose="03000509000000000000" pitchFamily="65" charset="-120"/>
                <a:ea typeface="標楷體" panose="03000509000000000000" pitchFamily="65" charset="-120"/>
              </a:rPr>
              <a:t>                        </a:t>
            </a:r>
            <a:r>
              <a:rPr lang="zh-TW" altLang="en-US" sz="3500" dirty="0">
                <a:latin typeface="標楷體" panose="03000509000000000000" pitchFamily="65" charset="-120"/>
                <a:ea typeface="標楷體" panose="03000509000000000000" pitchFamily="65" charset="-120"/>
              </a:rPr>
              <a:t>傳末後一著鮮天機玄妙 得一指開金鎖現出金身</a:t>
            </a:r>
          </a:p>
          <a:p>
            <a:r>
              <a:rPr lang="zh-TW" altLang="en-US" sz="3500" dirty="0">
                <a:solidFill>
                  <a:srgbClr val="FFC000"/>
                </a:solidFill>
                <a:latin typeface="標楷體" panose="03000509000000000000" pitchFamily="65" charset="-120"/>
                <a:ea typeface="標楷體" panose="03000509000000000000" pitchFamily="65" charset="-120"/>
              </a:rPr>
              <a:t>老母說：</a:t>
            </a:r>
            <a:r>
              <a:rPr lang="zh-TW" altLang="en-US" sz="3500" dirty="0">
                <a:solidFill>
                  <a:srgbClr val="FFFF00"/>
                </a:solidFill>
                <a:latin typeface="標楷體" panose="03000509000000000000" pitchFamily="65" charset="-120"/>
                <a:ea typeface="標楷體" panose="03000509000000000000" pitchFamily="65" charset="-120"/>
              </a:rPr>
              <a:t>                         </a:t>
            </a:r>
            <a:r>
              <a:rPr lang="zh-TW" altLang="en-US" sz="3500" dirty="0">
                <a:latin typeface="標楷體" panose="03000509000000000000" pitchFamily="65" charset="-120"/>
                <a:ea typeface="標楷體" panose="03000509000000000000" pitchFamily="65" charset="-120"/>
              </a:rPr>
              <a:t>得天道天榜上英名高掛地府中鉤了賬脫出苦輪朝聞道夕死可憑此一指指出來無價寶直返瑤林</a:t>
            </a:r>
            <a:endParaRPr lang="en-US" altLang="zh-TW" sz="3500" dirty="0">
              <a:latin typeface="標楷體" panose="03000509000000000000" pitchFamily="65" charset="-120"/>
              <a:ea typeface="標楷體" panose="03000509000000000000" pitchFamily="65" charset="-120"/>
            </a:endParaRPr>
          </a:p>
          <a:p>
            <a:r>
              <a:rPr lang="zh-TW" altLang="en-US" sz="3500" dirty="0">
                <a:solidFill>
                  <a:srgbClr val="FFC000"/>
                </a:solidFill>
                <a:latin typeface="標楷體" panose="03000509000000000000" pitchFamily="65" charset="-120"/>
                <a:ea typeface="標楷體" panose="03000509000000000000" pitchFamily="65" charset="-120"/>
              </a:rPr>
              <a:t>上上乘一步超至簡至近</a:t>
            </a:r>
            <a:r>
              <a:rPr lang="zh-TW" altLang="en-US" sz="3500" dirty="0">
                <a:latin typeface="標楷體" panose="03000509000000000000" pitchFamily="65" charset="-120"/>
                <a:ea typeface="標楷體" panose="03000509000000000000" pitchFamily="65" charset="-120"/>
              </a:rPr>
              <a:t>脫凡體成聖體極樂長春並非是空口說真憑真證而且這假色身可證明分冬不挺夏不臭容顏端正</a:t>
            </a:r>
          </a:p>
          <a:p>
            <a:r>
              <a:rPr lang="zh-TW" altLang="en-US" sz="3500" dirty="0">
                <a:solidFill>
                  <a:srgbClr val="FFC000"/>
                </a:solidFill>
                <a:latin typeface="標楷體" panose="03000509000000000000" pitchFamily="65" charset="-120"/>
                <a:ea typeface="標楷體" panose="03000509000000000000" pitchFamily="65" charset="-120"/>
              </a:rPr>
              <a:t>此本是臭皮囊可證金身</a:t>
            </a:r>
            <a:r>
              <a:rPr lang="zh-TW" altLang="en-US" sz="3500" dirty="0">
                <a:latin typeface="標楷體" panose="03000509000000000000" pitchFamily="65" charset="-120"/>
                <a:ea typeface="標楷體" panose="03000509000000000000" pitchFamily="65" charset="-120"/>
              </a:rPr>
              <a:t>如不信命真靈來壇可證事事真件件實豈可虛云</a:t>
            </a:r>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a:p>
          <a:p>
            <a:endParaRPr lang="en-US" altLang="zh-TW" sz="3200" dirty="0" smtClean="0"/>
          </a:p>
          <a:p>
            <a:endParaRPr lang="en-US" altLang="zh-TW" sz="3200" dirty="0" smtClean="0"/>
          </a:p>
          <a:p>
            <a:endParaRPr lang="en-US" altLang="zh-TW" sz="3200" dirty="0"/>
          </a:p>
          <a:p>
            <a:endParaRPr lang="en-US" altLang="zh-TW" sz="3200" dirty="0" smtClean="0"/>
          </a:p>
          <a:p>
            <a:endParaRPr lang="en-US" altLang="zh-TW" sz="3200" b="1" dirty="0" smtClean="0"/>
          </a:p>
          <a:p>
            <a:endParaRPr lang="zh-TW" altLang="en-US" sz="3200" dirty="0" smtClean="0"/>
          </a:p>
        </p:txBody>
      </p:sp>
    </p:spTree>
    <p:extLst>
      <p:ext uri="{BB962C8B-B14F-4D97-AF65-F5344CB8AC3E}">
        <p14:creationId xmlns:p14="http://schemas.microsoft.com/office/powerpoint/2010/main" val="4172158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607</TotalTime>
  <Words>1133</Words>
  <Application>Microsoft Office PowerPoint</Application>
  <PresentationFormat>如螢幕大小 (16:9)</PresentationFormat>
  <Paragraphs>194</Paragraphs>
  <Slides>10</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10</vt:i4>
      </vt:variant>
    </vt:vector>
  </HeadingPairs>
  <TitlesOfParts>
    <vt:vector size="19" baseType="lpstr">
      <vt:lpstr>Franklin Gothic Book</vt:lpstr>
      <vt:lpstr>全真細隸書</vt:lpstr>
      <vt:lpstr>微軟正黑體</vt:lpstr>
      <vt:lpstr>新細明體</vt:lpstr>
      <vt:lpstr>標楷體</vt:lpstr>
      <vt:lpstr>Arial</vt:lpstr>
      <vt:lpstr>Calibri</vt:lpstr>
      <vt:lpstr>Wingdings 2</vt:lpstr>
      <vt:lpstr>科技</vt:lpstr>
      <vt:lpstr> 玄關不開難超生 悟見講                  </vt:lpstr>
      <vt:lpstr> 玄關不開難超生 悟見講                  </vt:lpstr>
      <vt:lpstr> 玄關不開難超生 悟見講                  </vt:lpstr>
      <vt:lpstr> 玄關不開難超生 悟見講                  </vt:lpstr>
      <vt:lpstr> 玄關不開難超生 悟見講                  </vt:lpstr>
      <vt:lpstr> 玄關不開難超生 悟見講                  </vt:lpstr>
      <vt:lpstr> 玄關不開難超生 悟見講                  </vt:lpstr>
      <vt:lpstr> 玄關不開難超生 悟見講                  </vt:lpstr>
      <vt:lpstr> 玄關不開難超生 悟見講                  </vt:lpstr>
      <vt:lpstr> 玄關不開難超生 悟見講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悟見老兄</cp:lastModifiedBy>
  <cp:revision>145</cp:revision>
  <dcterms:created xsi:type="dcterms:W3CDTF">2014-02-15T05:50:45Z</dcterms:created>
  <dcterms:modified xsi:type="dcterms:W3CDTF">2016-07-16T07:45:10Z</dcterms:modified>
</cp:coreProperties>
</file>