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8" r:id="rId4"/>
    <p:sldId id="266" r:id="rId5"/>
    <p:sldId id="265" r:id="rId6"/>
    <p:sldId id="264" r:id="rId7"/>
    <p:sldId id="263" r:id="rId8"/>
    <p:sldId id="262" r:id="rId9"/>
    <p:sldId id="25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求道儀式殊勝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一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、求道掛號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不是看病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，是求道。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掛號是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將名字登錄在龍天表上。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，是呈奏給宇宙的主宰                            明明上帝，祈求上天老母，賜給新求道人一條回天的道路。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這條回天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的道路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，就是明師一指，打開玄關竅，得受天道三寶。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明師一指</a:t>
            </a:r>
            <a:r>
              <a:rPr lang="zh-TW" altLang="en-US" sz="3600" dirty="0">
                <a:ea typeface="全真細隸書" panose="02010609000101010101" pitchFamily="49" charset="-120"/>
              </a:rPr>
              <a:t>就是求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求道儀式殊勝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二、獻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供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禮節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以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清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茶素果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獻供於佛前，代表感恩叩求的誠意。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藉著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佛規禮節</a:t>
            </a:r>
            <a:r>
              <a:rPr lang="zh-TW" altLang="en-US" sz="3900" dirty="0">
                <a:ea typeface="全真細隸書" panose="02010609000101010101" pitchFamily="49" charset="-120"/>
              </a:rPr>
              <a:t>的莊嚴，以收束眾生散亂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的心。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執禮人會說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：獻供禮開始，請獻結緣香人獻香就拜位，作揖，跪，獻香三柱，三叩首，起，作揖，鞠躬、、、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這一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系列的禮節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，就足以收束新求道人的心。</a:t>
            </a:r>
            <a:endParaRPr lang="zh-TW" altLang="en-US" sz="39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85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求道儀式殊勝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、隆重的請壇禮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上執禮會說：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請壇禮開始，請請壇人，獻香就拜位、、、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點傳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恭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念請壇詞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：大眾肅靜，各列齊班，俱整衣冠，誠敬聽宣，八卦爐中起祥煙，                   育化聖母降臨壇，關聖居左純陽右，二十八宿護法壇 ，雷部風部虎部龍部，各顯威嚴、、、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點傳師請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壇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，請諸天仙佛護法，然然再傳授天機密寶。            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651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求道儀式殊勝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、點傳師恭讀申請詞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申請詞上說：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末後</a:t>
            </a:r>
            <a:r>
              <a:rPr lang="zh-TW" altLang="en-US" sz="3600" dirty="0">
                <a:ea typeface="全真細隸書" panose="02010609000101010101" pitchFamily="49" charset="-120"/>
              </a:rPr>
              <a:t>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著昔未言                      明人在此訴一番                        愚夫識得返鄉道                            生來死去見當前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申請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詞大意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，是由當代天命明師濟公活佛，請求老母賜給新求道人一條回天的明路，並申請彌勒古佛、諸天仙佛護法，搭幫助道，以完成老母交付渡化眾生的使命。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322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求道儀式殊勝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9"/>
            <a:ext cx="8064896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五、引保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師立願保證</a:t>
            </a:r>
            <a:endParaRPr lang="en-US" altLang="zh-TW" sz="34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引保師立愿文：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虔心</a:t>
            </a:r>
            <a:r>
              <a:rPr lang="zh-TW" altLang="en-US" sz="3400" dirty="0">
                <a:ea typeface="全真細隸書" panose="02010609000101010101" pitchFamily="49" charset="-120"/>
              </a:rPr>
              <a:t>跪在，明明上帝蓮下，今天願引願保大眾求，發一大道，性理真傳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400" dirty="0">
                <a:ea typeface="全真細隸書" panose="02010609000101010101" pitchFamily="49" charset="-120"/>
              </a:rPr>
              <a:t/>
            </a:r>
            <a:br>
              <a:rPr lang="zh-TW" altLang="en-US" sz="3400" dirty="0">
                <a:ea typeface="全真細隸書" panose="02010609000101010101" pitchFamily="49" charset="-120"/>
              </a:rPr>
            </a:br>
            <a:r>
              <a:rPr lang="zh-TW" altLang="en-US" sz="3400" dirty="0">
                <a:ea typeface="全真細隸書" panose="02010609000101010101" pitchFamily="49" charset="-120"/>
              </a:rPr>
              <a:t>如若引入保入，左道旁門，邪教白蓮，哄騙人之錢財者，願受天譴雷誅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。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引保</a:t>
            </a:r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師在老母蓮前立愿擔保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，今天新求道人所求的道是道真、理真、天命真，絕對不是旁門左道或是邪道。</a:t>
            </a:r>
            <a:endParaRPr lang="en-US" altLang="zh-TW" sz="34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9775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求道儀式殊勝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、點傳師傳合同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合同是回天的憑證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，是當初六萬年前，我們奉老母之命，要下凡治理世間，當時老母付給我們這個合同，作為以後回天的憑證。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但是落入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後天後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，就忘記了這個古合同，所以無法回老母的理天，以致於生死輪迴六萬年。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今天老母降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明師濟公活佛傳道，先傳這個古合同，作為回天的憑證。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74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求道儀式殊勝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136904" cy="4896544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zh-TW" altLang="en-US" sz="7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</a:t>
            </a:r>
            <a:r>
              <a:rPr lang="zh-TW" altLang="en-US" sz="7600" dirty="0">
                <a:solidFill>
                  <a:srgbClr val="FFFF00"/>
                </a:solidFill>
                <a:ea typeface="全真細隸書" panose="02010609000101010101" pitchFamily="49" charset="-120"/>
              </a:rPr>
              <a:t>敬聽禮</a:t>
            </a:r>
            <a:r>
              <a:rPr lang="zh-TW" altLang="en-US" sz="7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囑</a:t>
            </a:r>
            <a:r>
              <a:rPr lang="zh-TW" altLang="en-US" sz="7600" dirty="0">
                <a:solidFill>
                  <a:srgbClr val="FFFF00"/>
                </a:solidFill>
                <a:ea typeface="全真細隸書" panose="02010609000101010101" pitchFamily="49" charset="-120"/>
              </a:rPr>
              <a:t>的殊勝</a:t>
            </a:r>
            <a:endParaRPr lang="en-US" altLang="zh-TW" sz="7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67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禮囑是</a:t>
            </a:r>
            <a:r>
              <a:rPr lang="zh-TW" altLang="en-US" sz="6700" dirty="0" smtClean="0">
                <a:ea typeface="全真細隸書" panose="02010609000101010101" pitchFamily="49" charset="-120"/>
              </a:rPr>
              <a:t>當代明師的點道詞，其中提到：</a:t>
            </a:r>
            <a:endParaRPr lang="en-US" altLang="zh-TW" sz="6700" dirty="0" smtClean="0">
              <a:ea typeface="全真細隸書" panose="02010609000101010101" pitchFamily="49" charset="-120"/>
            </a:endParaRPr>
          </a:p>
          <a:p>
            <a:r>
              <a:rPr lang="zh-TW" altLang="en-US" sz="6700" dirty="0" smtClean="0">
                <a:ea typeface="全真細隸書" panose="02010609000101010101" pitchFamily="49" charset="-120"/>
              </a:rPr>
              <a:t>各個</a:t>
            </a:r>
            <a:r>
              <a:rPr lang="zh-TW" altLang="en-US" sz="6700" dirty="0">
                <a:ea typeface="全真細隸書" panose="02010609000101010101" pitchFamily="49" charset="-120"/>
              </a:rPr>
              <a:t>皆得還鄉</a:t>
            </a:r>
            <a:r>
              <a:rPr lang="zh-TW" altLang="en-US" sz="6700" dirty="0" smtClean="0">
                <a:ea typeface="全真細隸書" panose="02010609000101010101" pitchFamily="49" charset="-120"/>
              </a:rPr>
              <a:t>道                  保</a:t>
            </a:r>
            <a:r>
              <a:rPr lang="zh-TW" altLang="en-US" sz="6700" dirty="0">
                <a:ea typeface="全真細隸書" panose="02010609000101010101" pitchFamily="49" charset="-120"/>
              </a:rPr>
              <a:t>你無恙</a:t>
            </a:r>
            <a:r>
              <a:rPr lang="zh-TW" altLang="en-US" sz="6700" dirty="0" smtClean="0">
                <a:ea typeface="全真細隸書" panose="02010609000101010101" pitchFamily="49" charset="-120"/>
              </a:rPr>
              <a:t>萬八年                   余</a:t>
            </a:r>
            <a:r>
              <a:rPr lang="zh-TW" altLang="en-US" sz="6700" dirty="0">
                <a:ea typeface="全真細隸書" panose="02010609000101010101" pitchFamily="49" charset="-120"/>
              </a:rPr>
              <a:t>今領受恩師</a:t>
            </a:r>
            <a:r>
              <a:rPr lang="zh-TW" altLang="en-US" sz="6700" dirty="0" smtClean="0">
                <a:ea typeface="全真細隸書" panose="02010609000101010101" pitchFamily="49" charset="-120"/>
              </a:rPr>
              <a:t>命                  傳</a:t>
            </a:r>
            <a:r>
              <a:rPr lang="zh-TW" altLang="en-US" sz="6700" dirty="0">
                <a:ea typeface="全真細隸書" panose="02010609000101010101" pitchFamily="49" charset="-120"/>
              </a:rPr>
              <a:t>你本來玄妙</a:t>
            </a:r>
            <a:r>
              <a:rPr lang="zh-TW" altLang="en-US" sz="6700" dirty="0" smtClean="0">
                <a:ea typeface="全真細隸書" panose="02010609000101010101" pitchFamily="49" charset="-120"/>
              </a:rPr>
              <a:t>關</a:t>
            </a:r>
            <a:endParaRPr lang="en-US" altLang="zh-TW" sz="6700" dirty="0" smtClean="0">
              <a:ea typeface="全真細隸書" panose="02010609000101010101" pitchFamily="49" charset="-120"/>
            </a:endParaRPr>
          </a:p>
          <a:p>
            <a:r>
              <a:rPr lang="zh-TW" altLang="en-US" sz="6700" dirty="0">
                <a:solidFill>
                  <a:srgbClr val="FFC000"/>
                </a:solidFill>
                <a:ea typeface="全真細隸書" panose="02010609000101010101" pitchFamily="49" charset="-120"/>
              </a:rPr>
              <a:t>今得此一著，</a:t>
            </a:r>
            <a:r>
              <a:rPr lang="zh-TW" altLang="en-US" sz="6700" dirty="0">
                <a:ea typeface="全真細隸書" panose="02010609000101010101" pitchFamily="49" charset="-120"/>
              </a:rPr>
              <a:t>跳出苦海淵，飛身來上岸，即得登雲船，一指中央會，萬八得超然</a:t>
            </a:r>
            <a:r>
              <a:rPr lang="zh-TW" altLang="en-US" sz="6700" dirty="0" smtClean="0">
                <a:ea typeface="全真細隸書" panose="02010609000101010101" pitchFamily="49" charset="-120"/>
              </a:rPr>
              <a:t>。</a:t>
            </a:r>
            <a:endParaRPr lang="en-US" altLang="zh-TW" sz="6700" dirty="0" smtClean="0">
              <a:ea typeface="全真細隸書" panose="02010609000101010101" pitchFamily="49" charset="-120"/>
            </a:endParaRPr>
          </a:p>
          <a:p>
            <a:r>
              <a:rPr lang="zh-TW" altLang="en-US" sz="6700" dirty="0">
                <a:solidFill>
                  <a:srgbClr val="FFC000"/>
                </a:solidFill>
                <a:ea typeface="全真細隸書" panose="02010609000101010101" pitchFamily="49" charset="-120"/>
              </a:rPr>
              <a:t>你今得一指</a:t>
            </a:r>
            <a:r>
              <a:rPr lang="zh-TW" altLang="en-US" sz="6700" dirty="0">
                <a:ea typeface="全真細隸書" panose="02010609000101010101" pitchFamily="49" charset="-120"/>
              </a:rPr>
              <a:t>，飄飄在天堂，無有生和死，終日煉神光；林中授一點，知主保無恙</a:t>
            </a:r>
            <a:r>
              <a:rPr lang="zh-TW" altLang="en-US" sz="6700" dirty="0" smtClean="0">
                <a:ea typeface="全真細隸書" panose="02010609000101010101" pitchFamily="49" charset="-120"/>
              </a:rPr>
              <a:t>。</a:t>
            </a:r>
            <a:endParaRPr lang="en-US" altLang="zh-TW" sz="6700" dirty="0" smtClean="0">
              <a:ea typeface="全真細隸書" panose="02010609000101010101" pitchFamily="49" charset="-120"/>
            </a:endParaRPr>
          </a:p>
          <a:p>
            <a:r>
              <a:rPr lang="zh-TW" altLang="en-US" sz="6700" dirty="0">
                <a:solidFill>
                  <a:srgbClr val="FFC000"/>
                </a:solidFill>
                <a:ea typeface="全真細隸書" panose="02010609000101010101" pitchFamily="49" charset="-120"/>
              </a:rPr>
              <a:t>只要求</a:t>
            </a:r>
            <a:r>
              <a:rPr lang="zh-TW" altLang="en-US" sz="67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道，</a:t>
            </a:r>
            <a:r>
              <a:rPr lang="zh-TW" altLang="en-US" sz="6700" dirty="0" smtClean="0">
                <a:ea typeface="全真細隸書" panose="02010609000101010101" pitchFamily="49" charset="-120"/>
              </a:rPr>
              <a:t>經明師濟公活佛點道，當下即超脫生死。</a:t>
            </a:r>
            <a:r>
              <a:rPr lang="zh-TW" altLang="en-US" sz="6700" dirty="0">
                <a:ea typeface="全真細隸書" panose="02010609000101010101" pitchFamily="49" charset="-120"/>
              </a:rPr>
              <a:t/>
            </a:r>
            <a:br>
              <a:rPr lang="zh-TW" altLang="en-US" sz="6700" dirty="0">
                <a:ea typeface="全真細隸書" panose="02010609000101010101" pitchFamily="49" charset="-120"/>
              </a:rPr>
            </a:br>
            <a:endParaRPr lang="en-US" altLang="zh-TW" sz="67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779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求道儀式殊勝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八、求道立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願的殊勝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十條大愿：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一</a:t>
            </a:r>
            <a:r>
              <a:rPr lang="en-US" altLang="zh-TW" sz="3200" dirty="0">
                <a:ea typeface="全真細隸書" panose="02010609000101010101" pitchFamily="49" charset="-120"/>
              </a:rPr>
              <a:t>) </a:t>
            </a:r>
            <a:r>
              <a:rPr lang="zh-TW" altLang="en-US" sz="3200" dirty="0">
                <a:ea typeface="全真細隸書" panose="02010609000101010101" pitchFamily="49" charset="-120"/>
              </a:rPr>
              <a:t>誠心抱守   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二</a:t>
            </a:r>
            <a:r>
              <a:rPr lang="en-US" altLang="zh-TW" sz="3200" dirty="0">
                <a:ea typeface="全真細隸書" panose="02010609000101010101" pitchFamily="49" charset="-120"/>
              </a:rPr>
              <a:t>) </a:t>
            </a:r>
            <a:r>
              <a:rPr lang="zh-TW" altLang="en-US" sz="3200" dirty="0">
                <a:ea typeface="全真細隸書" panose="02010609000101010101" pitchFamily="49" charset="-120"/>
              </a:rPr>
              <a:t>實心懺悔</a:t>
            </a:r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實心修煉</a:t>
            </a:r>
            <a:r>
              <a:rPr lang="en-US" altLang="zh-TW" sz="3200" dirty="0">
                <a:ea typeface="全真細隸書" panose="02010609000101010101" pitchFamily="49" charset="-120"/>
              </a:rPr>
              <a:t>)</a:t>
            </a:r>
            <a:br>
              <a:rPr lang="en-US" altLang="zh-TW" sz="3200" dirty="0">
                <a:ea typeface="全真細隸書" panose="02010609000101010101" pitchFamily="49" charset="-120"/>
              </a:rPr>
            </a:br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三</a:t>
            </a:r>
            <a:r>
              <a:rPr lang="en-US" altLang="zh-TW" sz="3200" dirty="0">
                <a:ea typeface="全真細隸書" panose="02010609000101010101" pitchFamily="49" charset="-120"/>
              </a:rPr>
              <a:t>) </a:t>
            </a:r>
            <a:r>
              <a:rPr lang="zh-TW" altLang="en-US" sz="3200" dirty="0">
                <a:ea typeface="全真細隸書" panose="02010609000101010101" pitchFamily="49" charset="-120"/>
              </a:rPr>
              <a:t>不可虛心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假意                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四</a:t>
            </a:r>
            <a:r>
              <a:rPr lang="en-US" altLang="zh-TW" sz="3200" dirty="0">
                <a:ea typeface="全真細隸書" panose="02010609000101010101" pitchFamily="49" charset="-120"/>
              </a:rPr>
              <a:t>)</a:t>
            </a:r>
            <a:r>
              <a:rPr lang="zh-TW" altLang="en-US" sz="3200" dirty="0">
                <a:ea typeface="全真細隸書" panose="02010609000101010101" pitchFamily="49" charset="-120"/>
              </a:rPr>
              <a:t>不可退縮不前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五</a:t>
            </a:r>
            <a:r>
              <a:rPr lang="en-US" altLang="zh-TW" sz="3200" dirty="0">
                <a:ea typeface="全真細隸書" panose="02010609000101010101" pitchFamily="49" charset="-120"/>
              </a:rPr>
              <a:t>) </a:t>
            </a:r>
            <a:r>
              <a:rPr lang="zh-TW" altLang="en-US" sz="3200" dirty="0">
                <a:ea typeface="全真細隸書" panose="02010609000101010101" pitchFamily="49" charset="-120"/>
              </a:rPr>
              <a:t>不可欺師滅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祖</a:t>
            </a:r>
            <a:r>
              <a:rPr lang="zh-TW" altLang="en-US" sz="3200" dirty="0">
                <a:ea typeface="全真細隸書" panose="02010609000101010101" pitchFamily="49" charset="-120"/>
              </a:rPr>
              <a:t> </a:t>
            </a:r>
          </a:p>
          <a:p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六</a:t>
            </a:r>
            <a:r>
              <a:rPr lang="en-US" altLang="zh-TW" sz="3200" dirty="0">
                <a:ea typeface="全真細隸書" panose="02010609000101010101" pitchFamily="49" charset="-120"/>
              </a:rPr>
              <a:t>) </a:t>
            </a:r>
            <a:r>
              <a:rPr lang="zh-TW" altLang="en-US" sz="3200" dirty="0">
                <a:ea typeface="全真細隸書" panose="02010609000101010101" pitchFamily="49" charset="-120"/>
              </a:rPr>
              <a:t>不可藐視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前人                 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七</a:t>
            </a:r>
            <a:r>
              <a:rPr lang="en-US" altLang="zh-TW" sz="3200" dirty="0">
                <a:ea typeface="全真細隸書" panose="02010609000101010101" pitchFamily="49" charset="-120"/>
              </a:rPr>
              <a:t>) </a:t>
            </a:r>
            <a:r>
              <a:rPr lang="zh-TW" altLang="en-US" sz="3200" dirty="0">
                <a:ea typeface="全真細隸書" panose="02010609000101010101" pitchFamily="49" charset="-120"/>
              </a:rPr>
              <a:t>不可不遵佛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規                   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八</a:t>
            </a:r>
            <a:r>
              <a:rPr lang="en-US" altLang="zh-TW" sz="3200" dirty="0">
                <a:ea typeface="全真細隸書" panose="02010609000101010101" pitchFamily="49" charset="-120"/>
              </a:rPr>
              <a:t>) </a:t>
            </a:r>
            <a:r>
              <a:rPr lang="zh-TW" altLang="en-US" sz="3200" dirty="0">
                <a:ea typeface="全真細隸書" panose="02010609000101010101" pitchFamily="49" charset="-120"/>
              </a:rPr>
              <a:t>不可洩露天機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九</a:t>
            </a:r>
            <a:r>
              <a:rPr lang="en-US" altLang="zh-TW" sz="3200" dirty="0">
                <a:ea typeface="全真細隸書" panose="02010609000101010101" pitchFamily="49" charset="-120"/>
              </a:rPr>
              <a:t>) </a:t>
            </a:r>
            <a:r>
              <a:rPr lang="zh-TW" altLang="en-US" sz="3200" dirty="0">
                <a:ea typeface="全真細隸書" panose="02010609000101010101" pitchFamily="49" charset="-120"/>
              </a:rPr>
              <a:t>不可匿道不現  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十</a:t>
            </a:r>
            <a:r>
              <a:rPr lang="en-US" altLang="zh-TW" sz="3200" dirty="0">
                <a:ea typeface="全真細隸書" panose="02010609000101010101" pitchFamily="49" charset="-120"/>
              </a:rPr>
              <a:t>) </a:t>
            </a:r>
            <a:r>
              <a:rPr lang="zh-TW" altLang="en-US" sz="3200" dirty="0">
                <a:ea typeface="全真細隸書" panose="02010609000101010101" pitchFamily="49" charset="-120"/>
              </a:rPr>
              <a:t>量力而為</a:t>
            </a:r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誠心修煉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)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新求道人有立下這時條大愿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，明師才會傳道給你。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298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求道儀式殊勝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我們能求道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，完全沾到老母開恩降道，赦免我們六萬來的罪過，所以今天我們才能求道。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我們今天能求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，也是沾到彌勒祖師的鴻慈大愿，願化娑婆世界為蓮花邦，我們求道當下，就與祖師結下見佛聞法証果的殊勝因緣。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我們能求道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也是沾到師尊師母的大德，傳授給我們超脫生死的大道。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我們求道後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要努力修辦，以報答天恩師德。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28523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</TotalTime>
  <Words>839</Words>
  <Application>Microsoft Office PowerPoint</Application>
  <PresentationFormat>如螢幕大小 (16:9)</PresentationFormat>
  <Paragraphs>53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Franklin Gothic Book</vt:lpstr>
      <vt:lpstr>全真細隸書</vt:lpstr>
      <vt:lpstr>微軟正黑體</vt:lpstr>
      <vt:lpstr>Arial</vt:lpstr>
      <vt:lpstr>Wingdings 2</vt:lpstr>
      <vt:lpstr>科技</vt:lpstr>
      <vt:lpstr>求道儀式殊勝  悟見講                  </vt:lpstr>
      <vt:lpstr>求道儀式殊勝  悟見講                  </vt:lpstr>
      <vt:lpstr>求道儀式殊勝  悟見講                  </vt:lpstr>
      <vt:lpstr>求道儀式殊勝  悟見講                  </vt:lpstr>
      <vt:lpstr>求道儀式殊勝  悟見講                  </vt:lpstr>
      <vt:lpstr>求道儀式殊勝  悟見講                  </vt:lpstr>
      <vt:lpstr>求道儀式殊勝  悟見講                  </vt:lpstr>
      <vt:lpstr>求道儀式殊勝  悟見講                  </vt:lpstr>
      <vt:lpstr>求道儀式殊勝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123</cp:revision>
  <dcterms:created xsi:type="dcterms:W3CDTF">2014-02-15T05:50:45Z</dcterms:created>
  <dcterms:modified xsi:type="dcterms:W3CDTF">2016-06-03T05:35:32Z</dcterms:modified>
</cp:coreProperties>
</file>