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1" r:id="rId2"/>
    <p:sldId id="275" r:id="rId3"/>
    <p:sldId id="282" r:id="rId4"/>
    <p:sldId id="284" r:id="rId5"/>
    <p:sldId id="281" r:id="rId6"/>
    <p:sldId id="280" r:id="rId7"/>
    <p:sldId id="278" r:id="rId8"/>
    <p:sldId id="277" r:id="rId9"/>
    <p:sldId id="276" r:id="rId10"/>
    <p:sldId id="272" r:id="rId11"/>
    <p:sldId id="287" r:id="rId12"/>
    <p:sldId id="288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92" d="100"/>
          <a:sy n="92" d="100"/>
        </p:scale>
        <p:origin x="738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2016/3/7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2016/3/7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超世紀細毛楷" panose="02000000000000000000" pitchFamily="2" charset="-120"/>
                <a:ea typeface="金梅新毛筆楷書" panose="02010609000101010101" pitchFamily="49" charset="-120"/>
              </a:rPr>
              <a:t>末後一著  悟見講</a:t>
            </a:r>
            <a:endParaRPr lang="zh-TW" altLang="en-US" dirty="0">
              <a:solidFill>
                <a:srgbClr val="FF0000"/>
              </a:solidFill>
              <a:latin typeface="超世紀細毛楷" panose="02000000000000000000" pitchFamily="2" charset="-120"/>
              <a:ea typeface="金梅新毛筆楷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一、前言 </a:t>
            </a:r>
            <a:endParaRPr lang="en-US" altLang="zh-TW" sz="3600" dirty="0" smtClean="0">
              <a:solidFill>
                <a:srgbClr val="FFFF00"/>
              </a:solidFill>
              <a:ea typeface="金梅新毛筆楷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金梅新毛筆楷書" panose="02010609000101010101" pitchFamily="49" charset="-120"/>
              </a:rPr>
              <a:t>點</a:t>
            </a:r>
            <a:r>
              <a:rPr lang="zh-TW" altLang="en-US" sz="3600" dirty="0">
                <a:solidFill>
                  <a:srgbClr val="FFC000"/>
                </a:solidFill>
                <a:ea typeface="金梅新毛筆楷書" panose="02010609000101010101" pitchFamily="49" charset="-120"/>
              </a:rPr>
              <a:t>道詞云</a:t>
            </a:r>
            <a:r>
              <a:rPr lang="zh-TW" altLang="en-US" sz="3600" dirty="0">
                <a:ea typeface="金梅新毛筆楷書" panose="02010609000101010101" pitchFamily="49" charset="-120"/>
              </a:rPr>
              <a:t>：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ea typeface="金梅新毛筆楷書" panose="02010609000101010101" pitchFamily="49" charset="-120"/>
              </a:rPr>
              <a:t>末後一著昔未言，明人在此訴一番，愚夫識得還鄉道，生來死</a:t>
            </a:r>
            <a:br>
              <a:rPr lang="zh-TW" altLang="en-US" sz="3600" dirty="0">
                <a:ea typeface="金梅新毛筆楷書" panose="02010609000101010101" pitchFamily="49" charset="-120"/>
              </a:rPr>
            </a:br>
            <a:r>
              <a:rPr lang="zh-TW" altLang="en-US" sz="3600" dirty="0">
                <a:ea typeface="金梅新毛筆楷書" panose="02010609000101010101" pitchFamily="49" charset="-120"/>
              </a:rPr>
              <a:t>去見</a:t>
            </a:r>
            <a:r>
              <a:rPr lang="zh-TW" altLang="en-US" sz="3600" dirty="0" smtClean="0">
                <a:ea typeface="金梅新毛筆楷書" panose="02010609000101010101" pitchFamily="49" charset="-120"/>
              </a:rPr>
              <a:t>當前</a:t>
            </a:r>
            <a:r>
              <a:rPr lang="zh-TW" altLang="en-US" sz="3600" dirty="0">
                <a:latin typeface="+mn-ea"/>
              </a:rPr>
              <a:t>」</a:t>
            </a:r>
            <a:r>
              <a:rPr lang="zh-TW" altLang="en-US" sz="3600" dirty="0" smtClean="0">
                <a:ea typeface="金梅新毛筆楷書" panose="02010609000101010101" pitchFamily="49" charset="-120"/>
              </a:rPr>
              <a:t>！</a:t>
            </a:r>
            <a:endParaRPr lang="en-US" altLang="zh-TW" sz="3600" dirty="0" smtClean="0">
              <a:ea typeface="金梅新毛筆楷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+mj-ea"/>
                <a:ea typeface="+mj-ea"/>
              </a:rPr>
              <a:t>「</a:t>
            </a:r>
            <a:r>
              <a:rPr lang="zh-TW" altLang="en-US" sz="3600" dirty="0">
                <a:solidFill>
                  <a:srgbClr val="FFC000"/>
                </a:solidFill>
                <a:ea typeface="金梅新毛筆楷書" panose="02010609000101010101" pitchFamily="49" charset="-120"/>
              </a:rPr>
              <a:t>末後</a:t>
            </a:r>
            <a:r>
              <a:rPr lang="zh-TW" altLang="en-US" sz="3600" dirty="0">
                <a:solidFill>
                  <a:srgbClr val="FFC000"/>
                </a:solidFill>
                <a:latin typeface="+mj-ea"/>
                <a:ea typeface="+mj-ea"/>
              </a:rPr>
              <a:t>」</a:t>
            </a:r>
            <a:r>
              <a:rPr lang="zh-TW" altLang="en-US" sz="3600" dirty="0">
                <a:solidFill>
                  <a:srgbClr val="FFC000"/>
                </a:solidFill>
                <a:ea typeface="金梅新毛筆楷書" panose="02010609000101010101" pitchFamily="49" charset="-120"/>
              </a:rPr>
              <a:t>者</a:t>
            </a:r>
            <a:r>
              <a:rPr lang="zh-TW" altLang="en-US" sz="3600" dirty="0">
                <a:ea typeface="金梅新毛筆楷書" panose="02010609000101010101" pitchFamily="49" charset="-120"/>
              </a:rPr>
              <a:t>，</a:t>
            </a:r>
            <a:r>
              <a:rPr lang="zh-TW" altLang="en-US" sz="3600" dirty="0">
                <a:solidFill>
                  <a:srgbClr val="FFC000"/>
                </a:solidFill>
                <a:ea typeface="金梅新毛筆楷書" panose="02010609000101010101" pitchFamily="49" charset="-120"/>
              </a:rPr>
              <a:t>最後也</a:t>
            </a:r>
            <a:r>
              <a:rPr lang="zh-TW" altLang="en-US" sz="3600" dirty="0">
                <a:ea typeface="金梅新毛筆楷書" panose="02010609000101010101" pitchFamily="49" charset="-120"/>
              </a:rPr>
              <a:t>，即指本元會天</a:t>
            </a:r>
            <a:r>
              <a:rPr lang="zh-TW" altLang="en-US" sz="3600" dirty="0" smtClean="0">
                <a:ea typeface="金梅新毛筆楷書" panose="02010609000101010101" pitchFamily="49" charset="-120"/>
              </a:rPr>
              <a:t>定十佛</a:t>
            </a:r>
            <a:r>
              <a:rPr lang="zh-TW" altLang="en-US" sz="3600" dirty="0">
                <a:ea typeface="金梅新毛筆楷書" panose="02010609000101010101" pitchFamily="49" charset="-120"/>
              </a:rPr>
              <a:t>掌教，業已過了九佛，現在只</a:t>
            </a:r>
            <a:br>
              <a:rPr lang="zh-TW" altLang="en-US" sz="3600" dirty="0">
                <a:ea typeface="金梅新毛筆楷書" panose="02010609000101010101" pitchFamily="49" charset="-120"/>
              </a:rPr>
            </a:br>
            <a:r>
              <a:rPr lang="zh-TW" altLang="en-US" sz="3600" dirty="0">
                <a:ea typeface="金梅新毛筆楷書" panose="02010609000101010101" pitchFamily="49" charset="-120"/>
              </a:rPr>
              <a:t>剩下</a:t>
            </a:r>
            <a:r>
              <a:rPr lang="zh-TW" altLang="en-US" sz="3600" dirty="0" smtClean="0">
                <a:ea typeface="金梅新毛筆楷書" panose="02010609000101010101" pitchFamily="49" charset="-120"/>
              </a:rPr>
              <a:t>第十佛</a:t>
            </a:r>
            <a:r>
              <a:rPr lang="zh-TW" altLang="en-US" sz="3600" dirty="0">
                <a:ea typeface="金梅新毛筆楷書" panose="02010609000101010101" pitchFamily="49" charset="-120"/>
              </a:rPr>
              <a:t>──彌勒佛之龍華收圓了！</a:t>
            </a:r>
            <a:endParaRPr lang="en-US" altLang="zh-TW" sz="3600" dirty="0" smtClean="0">
              <a:ea typeface="金梅新毛筆楷書" panose="02010609000101010101" pitchFamily="49" charset="-120"/>
            </a:endParaRPr>
          </a:p>
          <a:p>
            <a:endParaRPr lang="zh-TW" altLang="en-US" dirty="0">
              <a:ea typeface="金梅新毛筆楷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超世紀細毛楷" panose="02000000000000000000" pitchFamily="2" charset="-120"/>
                <a:ea typeface="金梅新毛筆楷書" panose="02010609000101010101" pitchFamily="49" charset="-120"/>
              </a:rPr>
              <a:t>末後一著  悟見講</a:t>
            </a:r>
            <a:endParaRPr lang="zh-TW" altLang="en-US" dirty="0">
              <a:solidFill>
                <a:srgbClr val="FF0000"/>
              </a:solidFill>
              <a:latin typeface="超世紀細毛楷" panose="02000000000000000000" pitchFamily="2" charset="-120"/>
              <a:ea typeface="金梅新毛筆楷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九、三寶真傳，超生了死</a:t>
            </a:r>
            <a:endParaRPr lang="en-US" altLang="zh-TW" sz="3600" dirty="0" smtClean="0">
              <a:solidFill>
                <a:srgbClr val="FFFF00"/>
              </a:solidFill>
              <a:ea typeface="金梅新毛筆楷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金梅新毛筆楷書" panose="02010609000101010101" pitchFamily="49" charset="-120"/>
              </a:rPr>
              <a:t>濟公老師說：</a:t>
            </a:r>
            <a:r>
              <a:rPr lang="zh-TW" altLang="en-US" sz="3600" dirty="0" smtClean="0">
                <a:ea typeface="金梅新毛筆楷書" panose="02010609000101010101" pitchFamily="49" charset="-120"/>
              </a:rPr>
              <a:t>故而</a:t>
            </a:r>
            <a:r>
              <a:rPr lang="zh-TW" altLang="en-US" sz="3600" dirty="0">
                <a:ea typeface="金梅新毛筆楷書" panose="02010609000101010101" pitchFamily="49" charset="-120"/>
              </a:rPr>
              <a:t>三寶真傳對於上上根人而言，即指即悟，即悟即成，不假修持。對三乘根人而言，即受即修，即修即與　彌勒佛結了見佛聞法證果之佛緣，即生不受三界所縛，超出五行矣</a:t>
            </a:r>
            <a:r>
              <a:rPr lang="zh-TW" altLang="en-US" sz="3600" dirty="0" smtClean="0">
                <a:ea typeface="金梅新毛筆楷書" panose="02010609000101010101" pitchFamily="49" charset="-120"/>
              </a:rPr>
              <a:t>！</a:t>
            </a:r>
            <a:endParaRPr lang="en-US" altLang="zh-TW" sz="3600" dirty="0" smtClean="0">
              <a:ea typeface="金梅新毛筆楷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288476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超世紀細毛楷" panose="02000000000000000000" pitchFamily="2" charset="-120"/>
                <a:ea typeface="金梅新毛筆楷書" panose="02010609000101010101" pitchFamily="49" charset="-120"/>
              </a:rPr>
              <a:t>末後一著  悟見講</a:t>
            </a:r>
            <a:endParaRPr lang="zh-TW" altLang="en-US" dirty="0">
              <a:solidFill>
                <a:srgbClr val="FF0000"/>
              </a:solidFill>
              <a:latin typeface="超世紀細毛楷" panose="02000000000000000000" pitchFamily="2" charset="-120"/>
              <a:ea typeface="金梅新毛筆楷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32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十、末後一著救眾生</a:t>
            </a:r>
            <a:endParaRPr lang="en-US" altLang="zh-TW" sz="3200" dirty="0" smtClean="0">
              <a:solidFill>
                <a:srgbClr val="FFFF00"/>
              </a:solidFill>
              <a:ea typeface="金梅新毛筆楷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濟公老師說：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若</a:t>
            </a:r>
            <a:r>
              <a:rPr lang="zh-TW" altLang="en-US" sz="3200" dirty="0">
                <a:ea typeface="金梅新毛筆楷書" panose="02010609000101010101" pitchFamily="49" charset="-120"/>
              </a:rPr>
              <a:t>不是為要拯救無數眾生免於四生六道，留下下元會天地人之佛種，何必勞煩彌勒佛與歷代諸仙佛神聖，及儒釋道已成道之弟子下世打幫助道！</a:t>
            </a:r>
          </a:p>
          <a:p>
            <a:r>
              <a:rPr lang="zh-TW" altLang="en-US" sz="3200" dirty="0">
                <a:ea typeface="金梅新毛筆楷書" panose="02010609000101010101" pitchFamily="49" charset="-120"/>
              </a:rPr>
              <a:t>　　吾亦是為要普度收圓末法眾生，才與月慧菩薩把往昔諸佛諸祖單傳獨授之末後一著──三寶真傳公諸於世！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29499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超世紀細毛楷" panose="02000000000000000000" pitchFamily="2" charset="-120"/>
                <a:ea typeface="金梅新毛筆楷書" panose="02010609000101010101" pitchFamily="49" charset="-120"/>
              </a:rPr>
              <a:t>末後一著  悟見講</a:t>
            </a:r>
            <a:endParaRPr lang="zh-TW" altLang="en-US" dirty="0">
              <a:solidFill>
                <a:srgbClr val="FF0000"/>
              </a:solidFill>
              <a:latin typeface="超世紀細毛楷" panose="02000000000000000000" pitchFamily="2" charset="-120"/>
              <a:ea typeface="金梅新毛筆楷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十一、結論</a:t>
            </a:r>
            <a:endParaRPr lang="en-US" altLang="zh-TW" sz="3600" dirty="0" smtClean="0">
              <a:solidFill>
                <a:srgbClr val="FFFF00"/>
              </a:solidFill>
              <a:ea typeface="金梅新毛筆楷書" panose="02010609000101010101" pitchFamily="49" charset="-120"/>
            </a:endParaRPr>
          </a:p>
          <a:p>
            <a:r>
              <a:rPr lang="zh-TW" altLang="en-US" sz="3600" dirty="0">
                <a:ea typeface="金梅新毛筆楷書" panose="02010609000101010101" pitchFamily="49" charset="-120"/>
              </a:rPr>
              <a:t>濟公老師</a:t>
            </a:r>
            <a:r>
              <a:rPr lang="zh-TW" altLang="en-US" sz="3600" dirty="0" smtClean="0">
                <a:ea typeface="金梅新毛筆楷書" panose="02010609000101010101" pitchFamily="49" charset="-120"/>
              </a:rPr>
              <a:t>說：</a:t>
            </a:r>
            <a:endParaRPr lang="en-US" altLang="zh-TW" sz="3600" dirty="0" smtClean="0">
              <a:ea typeface="金梅新毛筆楷書" panose="02010609000101010101" pitchFamily="49" charset="-120"/>
            </a:endParaRPr>
          </a:p>
          <a:p>
            <a:r>
              <a:rPr lang="zh-TW" altLang="en-US" sz="3600" dirty="0">
                <a:ea typeface="金梅新毛筆楷書" panose="02010609000101010101" pitchFamily="49" charset="-120"/>
              </a:rPr>
              <a:t>吾望白陽弟子對於白陽法門之殊勝，能發真信並持平等心去宏揚此末後一著之福音！</a:t>
            </a:r>
          </a:p>
        </p:txBody>
      </p:sp>
    </p:spTree>
    <p:extLst>
      <p:ext uri="{BB962C8B-B14F-4D97-AF65-F5344CB8AC3E}">
        <p14:creationId xmlns:p14="http://schemas.microsoft.com/office/powerpoint/2010/main" val="399215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超世紀細毛楷" panose="02000000000000000000" pitchFamily="2" charset="-120"/>
                <a:ea typeface="金梅新毛筆楷書" panose="02010609000101010101" pitchFamily="49" charset="-120"/>
              </a:rPr>
              <a:t>末後一著  悟見講</a:t>
            </a:r>
            <a:endParaRPr lang="zh-TW" altLang="en-US" dirty="0">
              <a:solidFill>
                <a:srgbClr val="FF0000"/>
              </a:solidFill>
              <a:latin typeface="超世紀細毛楷" panose="02000000000000000000" pitchFamily="2" charset="-120"/>
              <a:ea typeface="金梅新毛筆楷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二、現</a:t>
            </a:r>
            <a:r>
              <a:rPr lang="zh-TW" altLang="en-US" sz="3600" dirty="0">
                <a:solidFill>
                  <a:srgbClr val="FFFF00"/>
                </a:solidFill>
                <a:ea typeface="金梅新毛筆楷書" panose="02010609000101010101" pitchFamily="49" charset="-120"/>
              </a:rPr>
              <a:t>天地之氣</a:t>
            </a:r>
            <a:r>
              <a:rPr lang="zh-TW" altLang="en-US" sz="36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數</a:t>
            </a:r>
            <a:endParaRPr lang="en-US" altLang="zh-TW" sz="3600" dirty="0" smtClean="0">
              <a:solidFill>
                <a:srgbClr val="FFFF00"/>
              </a:solidFill>
              <a:ea typeface="金梅新毛筆楷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已</a:t>
            </a:r>
            <a:r>
              <a:rPr lang="zh-TW" altLang="en-US" sz="3600" dirty="0">
                <a:solidFill>
                  <a:srgbClr val="FFFF00"/>
                </a:solidFill>
                <a:ea typeface="金梅新毛筆楷書" panose="02010609000101010101" pitchFamily="49" charset="-120"/>
              </a:rPr>
              <a:t>至午未交際</a:t>
            </a:r>
            <a:r>
              <a:rPr lang="zh-TW" altLang="en-US" sz="3600" dirty="0">
                <a:ea typeface="金梅新毛筆楷書" panose="02010609000101010101" pitchFamily="49" charset="-120"/>
              </a:rPr>
              <a:t>，午會氣數已將盡，而收束收圓之時節</a:t>
            </a:r>
            <a:r>
              <a:rPr lang="zh-TW" altLang="en-US" sz="3600" dirty="0">
                <a:latin typeface="+mj-ea"/>
                <a:ea typeface="+mj-ea"/>
              </a:rPr>
              <a:t>（</a:t>
            </a:r>
            <a:r>
              <a:rPr lang="zh-TW" altLang="en-US" sz="3600" dirty="0">
                <a:ea typeface="金梅新毛筆楷書" panose="02010609000101010101" pitchFamily="49" charset="-120"/>
              </a:rPr>
              <a:t>秋收</a:t>
            </a:r>
            <a:r>
              <a:rPr lang="zh-TW" altLang="en-US" sz="3600" dirty="0">
                <a:latin typeface="+mj-ea"/>
                <a:ea typeface="+mj-ea"/>
              </a:rPr>
              <a:t>）</a:t>
            </a:r>
            <a:r>
              <a:rPr lang="zh-TW" altLang="en-US" sz="3600" dirty="0">
                <a:ea typeface="金梅新毛筆楷書" panose="02010609000101010101" pitchFamily="49" charset="-120"/>
              </a:rPr>
              <a:t>已迫在眼前。故　慈母敕令諸天神聖倒裝下凡，各處奔忙，各顯神通，挽救原人，齊登法船，待機開往龍華會，見佛聞法證果也。</a:t>
            </a:r>
          </a:p>
        </p:txBody>
      </p:sp>
    </p:spTree>
    <p:extLst>
      <p:ext uri="{BB962C8B-B14F-4D97-AF65-F5344CB8AC3E}">
        <p14:creationId xmlns:p14="http://schemas.microsoft.com/office/powerpoint/2010/main" val="3683588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超世紀細毛楷" panose="02000000000000000000" pitchFamily="2" charset="-120"/>
                <a:ea typeface="金梅新毛筆楷書" panose="02010609000101010101" pitchFamily="49" charset="-120"/>
              </a:rPr>
              <a:t>末後一著  悟見講</a:t>
            </a:r>
            <a:endParaRPr lang="zh-TW" altLang="en-US" dirty="0">
              <a:solidFill>
                <a:srgbClr val="FF0000"/>
              </a:solidFill>
              <a:latin typeface="超世紀細毛楷" panose="02000000000000000000" pitchFamily="2" charset="-120"/>
              <a:ea typeface="金梅新毛筆楷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三、彌勒佛應運</a:t>
            </a:r>
            <a:endParaRPr lang="en-US" altLang="zh-TW" sz="3600" dirty="0" smtClean="0">
              <a:solidFill>
                <a:srgbClr val="FFFF00"/>
              </a:solidFill>
              <a:ea typeface="金梅新毛筆楷書" panose="02010609000101010101" pitchFamily="49" charset="-120"/>
            </a:endParaRPr>
          </a:p>
          <a:p>
            <a:r>
              <a:rPr lang="zh-TW" altLang="en-US" sz="3600" dirty="0" smtClean="0">
                <a:ea typeface="金梅新毛筆楷書" panose="02010609000101010101" pitchFamily="49" charset="-120"/>
              </a:rPr>
              <a:t>彌勒佛</a:t>
            </a:r>
            <a:r>
              <a:rPr lang="zh-TW" altLang="en-US" sz="3600" dirty="0">
                <a:ea typeface="金梅新毛筆楷書" panose="02010609000101010101" pitchFamily="49" charset="-120"/>
              </a:rPr>
              <a:t>從初發心即修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ea typeface="金梅新毛筆楷書" panose="02010609000101010101" pitchFamily="49" charset="-120"/>
              </a:rPr>
              <a:t>慈心三昧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  <a:r>
              <a:rPr lang="zh-TW" altLang="en-US" sz="3600" dirty="0">
                <a:ea typeface="金梅新毛筆楷書" panose="02010609000101010101" pitchFamily="49" charset="-120"/>
              </a:rPr>
              <a:t>，經歷無數劫至此未會，因滿果熟，其慈光澤被三曹，成就未會之大同世界，人間淨土。令有緣之靈性，個個皆得證無生法忍，成就阿羅漢果，了脫生死，得大自在解脫。因此未會乃是證果之世界，非屬修因凡夫時代。</a:t>
            </a:r>
          </a:p>
        </p:txBody>
      </p:sp>
    </p:spTree>
    <p:extLst>
      <p:ext uri="{BB962C8B-B14F-4D97-AF65-F5344CB8AC3E}">
        <p14:creationId xmlns:p14="http://schemas.microsoft.com/office/powerpoint/2010/main" val="935006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>
                <a:solidFill>
                  <a:srgbClr val="FF0000"/>
                </a:solidFill>
                <a:latin typeface="超世紀細毛楷" panose="02000000000000000000" pitchFamily="2" charset="-120"/>
                <a:ea typeface="金梅新毛筆楷書" panose="02010609000101010101" pitchFamily="49" charset="-120"/>
              </a:rPr>
              <a:t>末後一著  悟見講</a:t>
            </a:r>
            <a:endParaRPr lang="zh-TW" altLang="en-US" dirty="0">
              <a:solidFill>
                <a:srgbClr val="FF0000"/>
              </a:solidFill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  <a:ea typeface="金梅新毛筆楷書" panose="02010609000101010101" pitchFamily="49" charset="-120"/>
              </a:rPr>
              <a:t>三、彌勒佛應運</a:t>
            </a:r>
            <a:endParaRPr lang="en-US" altLang="zh-TW" sz="3200" dirty="0">
              <a:solidFill>
                <a:srgbClr val="FFFF00"/>
              </a:solidFill>
              <a:ea typeface="金梅新毛筆楷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大</a:t>
            </a:r>
            <a:r>
              <a:rPr lang="zh-TW" altLang="en-US" sz="32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寶積</a:t>
            </a:r>
            <a:r>
              <a:rPr lang="zh-TW" altLang="en-US" sz="3200" dirty="0" smtClean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經</a:t>
            </a:r>
            <a:r>
              <a:rPr lang="zh-TW" altLang="en-US" sz="32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：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世尊以彌勒菩薩摩訶薩作如是言：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彌勒，我付囑汝，當來末世，後五百歲，正法滅時，汝當守護佛法僧寶，莫令斷絕！</a:t>
            </a:r>
            <a:r>
              <a:rPr lang="zh-TW" altLang="en-US" sz="3200" dirty="0" smtClean="0">
                <a:latin typeface="+mj-ea"/>
                <a:ea typeface="+mj-ea"/>
              </a:rPr>
              <a:t>」</a:t>
            </a:r>
            <a:endParaRPr lang="en-US" altLang="zh-TW" sz="3200" dirty="0" smtClean="0">
              <a:latin typeface="+mj-ea"/>
              <a:ea typeface="+mj-ea"/>
            </a:endParaRPr>
          </a:p>
          <a:p>
            <a:r>
              <a:rPr lang="zh-TW" altLang="en-US" sz="32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佛</a:t>
            </a:r>
            <a:r>
              <a:rPr lang="zh-TW" altLang="en-US" sz="3200" dirty="0" smtClean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說彌勒上生經</a:t>
            </a:r>
            <a:r>
              <a:rPr lang="zh-TW" altLang="en-US" sz="32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：</a:t>
            </a:r>
            <a:endParaRPr lang="en-US" altLang="zh-TW" sz="3200" dirty="0" smtClean="0">
              <a:solidFill>
                <a:srgbClr val="FFFF00"/>
              </a:solidFill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r>
              <a:rPr lang="zh-TW" altLang="en-US" sz="3200" dirty="0" smtClean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佛</a:t>
            </a:r>
            <a:r>
              <a:rPr lang="zh-TW" altLang="en-US" sz="32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告優波離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：</a:t>
            </a:r>
            <a:r>
              <a:rPr lang="zh-TW" altLang="en-US" sz="3200" dirty="0">
                <a:latin typeface="+mj-ea"/>
              </a:rPr>
              <a:t>「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汝今諦聽，是彌勒菩薩於未來世，當為眾生作大歸依處，若有歸依彌勒菩薩著，當知是人於無上道得不退轉。</a:t>
            </a:r>
            <a:r>
              <a:rPr lang="zh-TW" altLang="en-US" sz="3200" dirty="0">
                <a:latin typeface="+mj-ea"/>
              </a:rPr>
              <a:t>」</a:t>
            </a:r>
            <a:endParaRPr lang="en-US" altLang="zh-TW" sz="3200" dirty="0" smtClean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596873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超世紀細毛楷" panose="02000000000000000000" pitchFamily="2" charset="-120"/>
                <a:ea typeface="金梅新毛筆楷書" panose="02010609000101010101" pitchFamily="49" charset="-120"/>
              </a:rPr>
              <a:t>末後一著  悟見講</a:t>
            </a:r>
            <a:endParaRPr lang="zh-TW" altLang="en-US" dirty="0">
              <a:solidFill>
                <a:srgbClr val="FF0000"/>
              </a:solidFill>
              <a:latin typeface="超世紀細毛楷" panose="02000000000000000000" pitchFamily="2" charset="-120"/>
              <a:ea typeface="金梅新毛筆楷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四、</a:t>
            </a:r>
            <a:r>
              <a:rPr lang="zh-TW" altLang="en-US" sz="3600" dirty="0">
                <a:solidFill>
                  <a:srgbClr val="FFFF00"/>
                </a:solidFill>
                <a:ea typeface="金梅新毛筆楷書" panose="02010609000101010101" pitchFamily="49" charset="-120"/>
              </a:rPr>
              <a:t>現在正是生死最後關頭</a:t>
            </a:r>
            <a:endParaRPr lang="en-US" altLang="zh-TW" sz="3600" dirty="0" smtClean="0">
              <a:solidFill>
                <a:srgbClr val="FFFF00"/>
              </a:solidFill>
              <a:ea typeface="金梅新毛筆楷書" panose="02010609000101010101" pitchFamily="49" charset="-120"/>
            </a:endParaRPr>
          </a:p>
          <a:p>
            <a:r>
              <a:rPr lang="zh-TW" altLang="en-US" sz="3200" dirty="0" smtClean="0">
                <a:ea typeface="金梅新毛筆楷書" panose="02010609000101010101" pitchFamily="49" charset="-120"/>
              </a:rPr>
              <a:t>未</a:t>
            </a:r>
            <a:r>
              <a:rPr lang="zh-TW" altLang="en-US" sz="3200" dirty="0">
                <a:ea typeface="金梅新毛筆楷書" panose="02010609000101010101" pitchFamily="49" charset="-120"/>
              </a:rPr>
              <a:t>會時，世界人有道遵德。無道失德者則存在不了</a:t>
            </a:r>
            <a:r>
              <a:rPr lang="zh-TW" altLang="en-US" sz="3200">
                <a:ea typeface="金梅新毛筆楷書" panose="02010609000101010101" pitchFamily="49" charset="-120"/>
              </a:rPr>
              <a:t>。</a:t>
            </a:r>
            <a:r>
              <a:rPr lang="zh-TW" altLang="en-US" sz="3200" smtClean="0">
                <a:ea typeface="金梅新毛筆楷書" panose="02010609000101010101" pitchFamily="49" charset="-120"/>
              </a:rPr>
              <a:t>而</a:t>
            </a:r>
            <a:r>
              <a:rPr lang="zh-TW" altLang="en-US" sz="3200">
                <a:ea typeface="金梅新毛筆楷書" panose="02010609000101010101" pitchFamily="49" charset="-120"/>
              </a:rPr>
              <a:t>申</a:t>
            </a:r>
            <a:r>
              <a:rPr lang="zh-TW" altLang="en-US" sz="3200" smtClean="0">
                <a:ea typeface="金梅新毛筆楷書" panose="02010609000101010101" pitchFamily="49" charset="-120"/>
              </a:rPr>
              <a:t>會</a:t>
            </a:r>
            <a:r>
              <a:rPr lang="zh-TW" altLang="en-US" sz="3200" dirty="0">
                <a:ea typeface="金梅新毛筆楷書" panose="02010609000101010101" pitchFamily="49" charset="-120"/>
              </a:rPr>
              <a:t>，人類開始收回，已無修道之環境。故唯有午會交未會之末劫年最適宜修道，更宜及時行功了願。現在正是生死最後關頭</a:t>
            </a:r>
            <a:r>
              <a:rPr lang="zh-TW" altLang="en-US" sz="3200" dirty="0">
                <a:latin typeface="+mj-ea"/>
                <a:ea typeface="+mj-ea"/>
              </a:rPr>
              <a:t>（</a:t>
            </a:r>
            <a:r>
              <a:rPr lang="zh-TW" altLang="en-US" sz="3200" dirty="0">
                <a:ea typeface="金梅新毛筆楷書" panose="02010609000101010101" pitchFamily="49" charset="-120"/>
              </a:rPr>
              <a:t>超生或下墜，亦是最後一次得救──免於生死輪迴的良辰佳期。</a:t>
            </a:r>
            <a:r>
              <a:rPr lang="zh-TW" altLang="en-US" sz="3200" dirty="0">
                <a:latin typeface="+mj-ea"/>
                <a:ea typeface="+mj-ea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3118763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超世紀細毛楷" panose="02000000000000000000" pitchFamily="2" charset="-120"/>
                <a:ea typeface="金梅新毛筆楷書" panose="02010609000101010101" pitchFamily="49" charset="-120"/>
              </a:rPr>
              <a:t>末後一著  悟見講</a:t>
            </a:r>
            <a:endParaRPr lang="zh-TW" altLang="en-US" dirty="0">
              <a:solidFill>
                <a:srgbClr val="FF0000"/>
              </a:solidFill>
              <a:latin typeface="超世紀細毛楷" panose="02000000000000000000" pitchFamily="2" charset="-120"/>
              <a:ea typeface="金梅新毛筆楷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五、末後老母降道，普渡三曹</a:t>
            </a:r>
            <a:endParaRPr lang="en-US" altLang="zh-TW" sz="3600" dirty="0" smtClean="0">
              <a:solidFill>
                <a:srgbClr val="FFFF00"/>
              </a:solidFill>
              <a:ea typeface="金梅新毛筆楷書" panose="02010609000101010101" pitchFamily="49" charset="-120"/>
            </a:endParaRPr>
          </a:p>
          <a:p>
            <a:r>
              <a:rPr lang="zh-TW" altLang="en-US" sz="3600" dirty="0" smtClean="0">
                <a:ea typeface="金梅新毛筆楷書" panose="02010609000101010101" pitchFamily="49" charset="-120"/>
              </a:rPr>
              <a:t>老</a:t>
            </a:r>
            <a:r>
              <a:rPr lang="zh-TW" altLang="en-US" sz="3600" dirty="0">
                <a:ea typeface="金梅新毛筆楷書" panose="02010609000101010101" pitchFamily="49" charset="-120"/>
              </a:rPr>
              <a:t>母大開恩典，放下白陽法船，只要是上了白陽法船，得受三寶真傳，修之行之，真誠</a:t>
            </a:r>
            <a:r>
              <a:rPr lang="zh-TW" altLang="en-US" sz="3600" dirty="0" smtClean="0">
                <a:ea typeface="金梅新毛筆楷書" panose="02010609000101010101" pitchFamily="49" charset="-120"/>
              </a:rPr>
              <a:t>堅恆，</a:t>
            </a:r>
            <a:r>
              <a:rPr lang="zh-TW" altLang="en-US" sz="3600" dirty="0">
                <a:ea typeface="金梅新毛筆楷書" panose="02010609000101010101" pitchFamily="49" charset="-120"/>
              </a:rPr>
              <a:t>實心以赴，盡力而為，必能於龍華三會，見佛聞法證果。</a:t>
            </a:r>
          </a:p>
        </p:txBody>
      </p:sp>
    </p:spTree>
    <p:extLst>
      <p:ext uri="{BB962C8B-B14F-4D97-AF65-F5344CB8AC3E}">
        <p14:creationId xmlns:p14="http://schemas.microsoft.com/office/powerpoint/2010/main" val="1703867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超世紀細毛楷" panose="02000000000000000000" pitchFamily="2" charset="-120"/>
                <a:ea typeface="金梅新毛筆楷書" panose="02010609000101010101" pitchFamily="49" charset="-120"/>
              </a:rPr>
              <a:t>末後一著  悟見講</a:t>
            </a:r>
            <a:endParaRPr lang="zh-TW" altLang="en-US" dirty="0">
              <a:solidFill>
                <a:srgbClr val="FF0000"/>
              </a:solidFill>
              <a:latin typeface="超世紀細毛楷" panose="02000000000000000000" pitchFamily="2" charset="-120"/>
              <a:ea typeface="金梅新毛筆楷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六、</a:t>
            </a:r>
            <a:r>
              <a:rPr lang="zh-TW" altLang="en-US" sz="3600" dirty="0">
                <a:solidFill>
                  <a:srgbClr val="FFFF00"/>
                </a:solidFill>
                <a:ea typeface="金梅新毛筆楷書" panose="02010609000101010101" pitchFamily="49" charset="-120"/>
              </a:rPr>
              <a:t>明人者，乃指實知三寶真傳</a:t>
            </a:r>
            <a:r>
              <a:rPr lang="zh-TW" altLang="en-US" sz="36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者，天道明師是也。</a:t>
            </a:r>
            <a:endParaRPr lang="zh-TW" altLang="en-US" sz="3600" dirty="0">
              <a:solidFill>
                <a:srgbClr val="FFFF00"/>
              </a:solidFill>
              <a:ea typeface="金梅新毛筆楷書" panose="02010609000101010101" pitchFamily="49" charset="-120"/>
            </a:endParaRPr>
          </a:p>
          <a:p>
            <a:r>
              <a:rPr lang="zh-TW" altLang="en-US" sz="3600" dirty="0" smtClean="0">
                <a:ea typeface="金梅新毛筆楷書" panose="02010609000101010101" pitchFamily="49" charset="-120"/>
              </a:rPr>
              <a:t>這</a:t>
            </a:r>
            <a:r>
              <a:rPr lang="zh-TW" altLang="en-US" sz="3600" dirty="0">
                <a:ea typeface="金梅新毛筆楷書" panose="02010609000101010101" pitchFamily="49" charset="-120"/>
              </a:rPr>
              <a:t>一段之含意為：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ea typeface="金梅新毛筆楷書" panose="02010609000101010101" pitchFamily="49" charset="-120"/>
              </a:rPr>
              <a:t>最後一次普渡收圓之大事，過去諸佛祖皆未曾說過，於今三期末劫，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ea typeface="金梅新毛筆楷書" panose="02010609000101010101" pitchFamily="49" charset="-120"/>
              </a:rPr>
              <a:t>明人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  <a:r>
              <a:rPr lang="zh-TW" altLang="en-US" sz="3600" dirty="0">
                <a:ea typeface="金梅新毛筆楷書" panose="02010609000101010101" pitchFamily="49" charset="-120"/>
              </a:rPr>
              <a:t>在</a:t>
            </a:r>
            <a:r>
              <a:rPr lang="zh-TW" altLang="en-US" sz="3600" dirty="0" smtClean="0">
                <a:ea typeface="金梅新毛筆楷書" panose="02010609000101010101" pitchFamily="49" charset="-120"/>
              </a:rPr>
              <a:t>這裡</a:t>
            </a:r>
            <a:r>
              <a:rPr lang="zh-TW" altLang="en-US" sz="3600" dirty="0" smtClean="0">
                <a:latin typeface="+mj-ea"/>
                <a:ea typeface="+mj-ea"/>
              </a:rPr>
              <a:t>（</a:t>
            </a:r>
            <a:r>
              <a:rPr lang="zh-TW" altLang="en-US" sz="3600" dirty="0">
                <a:ea typeface="金梅新毛筆楷書" panose="02010609000101010101" pitchFamily="49" charset="-120"/>
              </a:rPr>
              <a:t>佛壇辦道之時</a:t>
            </a:r>
            <a:r>
              <a:rPr lang="zh-TW" altLang="en-US" sz="3600" dirty="0">
                <a:latin typeface="+mj-ea"/>
                <a:ea typeface="+mj-ea"/>
              </a:rPr>
              <a:t>）</a:t>
            </a:r>
            <a:r>
              <a:rPr lang="zh-TW" altLang="en-US" sz="3600" dirty="0">
                <a:ea typeface="金梅新毛筆楷書" panose="02010609000101010101" pitchFamily="49" charset="-120"/>
              </a:rPr>
              <a:t>宣解一番，令愚夫愚婦也能識得返回無極故鄉之路，生從何來、死從何去，於當前即心了了分明！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28668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超世紀細毛楷" panose="02000000000000000000" pitchFamily="2" charset="-120"/>
                <a:ea typeface="金梅新毛筆楷書" panose="02010609000101010101" pitchFamily="49" charset="-120"/>
              </a:rPr>
              <a:t>末後一著  悟見講</a:t>
            </a:r>
            <a:endParaRPr lang="zh-TW" altLang="en-US" dirty="0">
              <a:solidFill>
                <a:srgbClr val="FF0000"/>
              </a:solidFill>
              <a:latin typeface="超世紀細毛楷" panose="02000000000000000000" pitchFamily="2" charset="-120"/>
              <a:ea typeface="金梅新毛筆楷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七、</a:t>
            </a:r>
            <a:r>
              <a:rPr lang="zh-TW" altLang="en-US" dirty="0" smtClean="0">
                <a:solidFill>
                  <a:srgbClr val="FFFF00"/>
                </a:solidFill>
                <a:latin typeface="+mj-ea"/>
                <a:ea typeface="+mj-ea"/>
              </a:rPr>
              <a:t>「</a:t>
            </a:r>
            <a:r>
              <a:rPr lang="zh-TW" altLang="en-US" dirty="0">
                <a:solidFill>
                  <a:srgbClr val="FFFF00"/>
                </a:solidFill>
                <a:ea typeface="金梅新毛筆楷書" panose="02010609000101010101" pitchFamily="49" charset="-120"/>
              </a:rPr>
              <a:t>末後一著</a:t>
            </a:r>
            <a:r>
              <a:rPr lang="zh-TW" altLang="en-US" dirty="0">
                <a:solidFill>
                  <a:srgbClr val="FFFF00"/>
                </a:solidFill>
                <a:latin typeface="+mj-ea"/>
                <a:ea typeface="+mj-ea"/>
              </a:rPr>
              <a:t>」</a:t>
            </a:r>
            <a:r>
              <a:rPr lang="zh-TW" altLang="en-US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─此次</a:t>
            </a:r>
            <a:r>
              <a:rPr lang="zh-TW" altLang="en-US" dirty="0">
                <a:solidFill>
                  <a:srgbClr val="FFFF00"/>
                </a:solidFill>
                <a:ea typeface="金梅新毛筆楷書" panose="02010609000101010101" pitchFamily="49" charset="-120"/>
              </a:rPr>
              <a:t>三曹普度收圓，乃是上天恩賜之最後一次超生了死之良辰佳期</a:t>
            </a:r>
            <a:r>
              <a:rPr lang="zh-TW" altLang="en-US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，</a:t>
            </a:r>
            <a:endParaRPr lang="en-US" altLang="zh-TW" dirty="0" smtClean="0">
              <a:solidFill>
                <a:srgbClr val="FFFF00"/>
              </a:solidFill>
              <a:ea typeface="金梅新毛筆楷書" panose="02010609000101010101" pitchFamily="49" charset="-120"/>
            </a:endParaRPr>
          </a:p>
          <a:p>
            <a:r>
              <a:rPr lang="zh-TW" altLang="en-US" dirty="0" smtClean="0">
                <a:solidFill>
                  <a:srgbClr val="FFC000"/>
                </a:solidFill>
                <a:ea typeface="金梅新毛筆楷書" panose="02010609000101010101" pitchFamily="49" charset="-120"/>
              </a:rPr>
              <a:t>如果</a:t>
            </a:r>
            <a:r>
              <a:rPr lang="zh-TW" altLang="en-US" dirty="0">
                <a:solidFill>
                  <a:srgbClr val="FFC000"/>
                </a:solidFill>
                <a:ea typeface="金梅新毛筆楷書" panose="02010609000101010101" pitchFamily="49" charset="-120"/>
              </a:rPr>
              <a:t>失掉的話</a:t>
            </a:r>
            <a:r>
              <a:rPr lang="zh-TW" altLang="en-US" dirty="0">
                <a:ea typeface="金梅新毛筆楷書" panose="02010609000101010101" pitchFamily="49" charset="-120"/>
              </a:rPr>
              <a:t>，則還要再等下元會天開收圓才有機會。試想經過如此長期之輪迴生死，改頭換面，誰敢保證下元會的普渡收圓，爾還能得人身遇明師</a:t>
            </a:r>
            <a:r>
              <a:rPr lang="zh-TW" altLang="en-US" dirty="0" smtClean="0">
                <a:ea typeface="金梅新毛筆楷書" panose="02010609000101010101" pitchFamily="49" charset="-120"/>
              </a:rPr>
              <a:t>？</a:t>
            </a:r>
            <a:endParaRPr lang="en-US" altLang="zh-TW" dirty="0" smtClean="0">
              <a:ea typeface="金梅新毛筆楷書" panose="02010609000101010101" pitchFamily="49" charset="-120"/>
            </a:endParaRPr>
          </a:p>
          <a:p>
            <a:r>
              <a:rPr lang="zh-TW" altLang="en-US" dirty="0" smtClean="0">
                <a:ea typeface="金梅新毛筆楷書" panose="02010609000101010101" pitchFamily="49" charset="-120"/>
              </a:rPr>
              <a:t>由此可見</a:t>
            </a:r>
            <a:r>
              <a:rPr lang="zh-TW" altLang="en-US" dirty="0">
                <a:solidFill>
                  <a:srgbClr val="FFC000"/>
                </a:solidFill>
                <a:ea typeface="金梅新毛筆楷書" panose="02010609000101010101" pitchFamily="49" charset="-120"/>
              </a:rPr>
              <a:t>末後一著是何等地重要！</a:t>
            </a:r>
            <a:r>
              <a:rPr lang="zh-TW" altLang="en-US" dirty="0">
                <a:ea typeface="金梅新毛筆楷書" panose="02010609000101010101" pitchFamily="49" charset="-120"/>
              </a:rPr>
              <a:t>而</a:t>
            </a:r>
            <a:r>
              <a:rPr lang="zh-TW" altLang="en-US" dirty="0">
                <a:latin typeface="+mj-ea"/>
                <a:ea typeface="+mj-ea"/>
              </a:rPr>
              <a:t>「</a:t>
            </a:r>
            <a:r>
              <a:rPr lang="zh-TW" altLang="en-US" dirty="0">
                <a:ea typeface="金梅新毛筆楷書" panose="02010609000101010101" pitchFamily="49" charset="-120"/>
              </a:rPr>
              <a:t>末後一著</a:t>
            </a:r>
            <a:r>
              <a:rPr lang="zh-TW" altLang="en-US" dirty="0">
                <a:latin typeface="+mj-ea"/>
                <a:ea typeface="+mj-ea"/>
              </a:rPr>
              <a:t>」</a:t>
            </a:r>
            <a:r>
              <a:rPr lang="zh-TW" altLang="en-US" dirty="0">
                <a:ea typeface="金梅新毛筆楷書" panose="02010609000101010101" pitchFamily="49" charset="-120"/>
              </a:rPr>
              <a:t>憑什麼令三曹即生了脫四生六道？而普度收圓更是憑什麼來完成？無他，這完全依靠　彌勒佛之鴻慈大願所加被之結果。</a:t>
            </a:r>
          </a:p>
        </p:txBody>
      </p:sp>
    </p:spTree>
    <p:extLst>
      <p:ext uri="{BB962C8B-B14F-4D97-AF65-F5344CB8AC3E}">
        <p14:creationId xmlns:p14="http://schemas.microsoft.com/office/powerpoint/2010/main" val="1066819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超世紀細毛楷" panose="02000000000000000000" pitchFamily="2" charset="-120"/>
                <a:ea typeface="金梅新毛筆楷書" panose="02010609000101010101" pitchFamily="49" charset="-120"/>
              </a:rPr>
              <a:t>末後一著  悟見講</a:t>
            </a:r>
            <a:endParaRPr lang="zh-TW" altLang="en-US" dirty="0">
              <a:solidFill>
                <a:srgbClr val="FF0000"/>
              </a:solidFill>
              <a:latin typeface="超世紀細毛楷" panose="02000000000000000000" pitchFamily="2" charset="-120"/>
              <a:ea typeface="金梅新毛筆楷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八、末後一著三寶真傳</a:t>
            </a:r>
            <a:endParaRPr lang="en-US" altLang="zh-TW" sz="3600" dirty="0" smtClean="0">
              <a:solidFill>
                <a:srgbClr val="FFFF00"/>
              </a:solidFill>
              <a:ea typeface="金梅新毛筆楷書" panose="02010609000101010101" pitchFamily="49" charset="-120"/>
            </a:endParaRPr>
          </a:p>
          <a:p>
            <a:r>
              <a:rPr lang="zh-TW" altLang="en-US" sz="3600" dirty="0" smtClean="0">
                <a:ea typeface="金梅新毛筆楷書" panose="02010609000101010101" pitchFamily="49" charset="-120"/>
              </a:rPr>
              <a:t>老師</a:t>
            </a:r>
            <a:r>
              <a:rPr lang="zh-TW" altLang="en-US" sz="3600" dirty="0">
                <a:ea typeface="金梅新毛筆楷書" panose="02010609000101010101" pitchFamily="49" charset="-120"/>
              </a:rPr>
              <a:t>所傳之三寶真傳，其中</a:t>
            </a:r>
            <a:r>
              <a:rPr lang="zh-TW" altLang="en-US" sz="3600" dirty="0">
                <a:solidFill>
                  <a:srgbClr val="FFFF00"/>
                </a:solidFill>
                <a:ea typeface="金梅新毛筆楷書" panose="02010609000101010101" pitchFamily="49" charset="-120"/>
              </a:rPr>
              <a:t>道統真傳</a:t>
            </a:r>
            <a:r>
              <a:rPr lang="zh-TW" altLang="en-US" sz="3600" dirty="0">
                <a:ea typeface="金梅新毛筆楷書" panose="02010609000101010101" pitchFamily="49" charset="-120"/>
              </a:rPr>
              <a:t>，</a:t>
            </a:r>
            <a:r>
              <a:rPr lang="zh-TW" altLang="en-US" sz="3600" dirty="0">
                <a:solidFill>
                  <a:srgbClr val="FFFF00"/>
                </a:solidFill>
                <a:ea typeface="金梅新毛筆楷書" panose="02010609000101010101" pitchFamily="49" charset="-120"/>
              </a:rPr>
              <a:t>天命真傳</a:t>
            </a:r>
            <a:r>
              <a:rPr lang="zh-TW" altLang="en-US" sz="3600" dirty="0">
                <a:ea typeface="金梅新毛筆楷書" panose="02010609000101010101" pitchFamily="49" charset="-120"/>
              </a:rPr>
              <a:t>皆是依天</a:t>
            </a:r>
            <a:r>
              <a:rPr lang="zh-TW" altLang="en-US" sz="3600" dirty="0" smtClean="0">
                <a:ea typeface="金梅新毛筆楷書" panose="02010609000101010101" pitchFamily="49" charset="-120"/>
              </a:rPr>
              <a:t>定十佛</a:t>
            </a:r>
            <a:r>
              <a:rPr lang="zh-TW" altLang="en-US" sz="3600" dirty="0">
                <a:ea typeface="金梅新毛筆楷書" panose="02010609000101010101" pitchFamily="49" charset="-120"/>
              </a:rPr>
              <a:t>掌教而來，而普化之的更是依　彌勒祖師之大願與天命而開，至於</a:t>
            </a:r>
            <a:r>
              <a:rPr lang="zh-TW" altLang="en-US" sz="3600" dirty="0">
                <a:solidFill>
                  <a:srgbClr val="FFFF00"/>
                </a:solidFill>
                <a:ea typeface="金梅新毛筆楷書" panose="02010609000101010101" pitchFamily="49" charset="-120"/>
              </a:rPr>
              <a:t>心法真傳</a:t>
            </a:r>
            <a:r>
              <a:rPr lang="zh-TW" altLang="en-US" sz="3600" dirty="0">
                <a:ea typeface="金梅新毛筆楷書" panose="02010609000101010101" pitchFamily="49" charset="-120"/>
              </a:rPr>
              <a:t>，實為代代祖師，諸佛諸聖之香火薪傳，其所秉者皆一。亦即人人俱備，個個不無之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ea typeface="金梅新毛筆楷書" panose="02010609000101010101" pitchFamily="49" charset="-120"/>
              </a:rPr>
              <a:t>自性真佛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  <a:r>
              <a:rPr lang="zh-TW" altLang="en-US" sz="3600" dirty="0">
                <a:ea typeface="金梅新毛筆楷書" panose="02010609000101010101" pitchFamily="49" charset="-120"/>
              </a:rPr>
              <a:t>之實相實義也！</a:t>
            </a:r>
          </a:p>
        </p:txBody>
      </p:sp>
    </p:spTree>
    <p:extLst>
      <p:ext uri="{BB962C8B-B14F-4D97-AF65-F5344CB8AC3E}">
        <p14:creationId xmlns:p14="http://schemas.microsoft.com/office/powerpoint/2010/main" val="1597156364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180</TotalTime>
  <Words>894</Words>
  <Application>Microsoft Office PowerPoint</Application>
  <PresentationFormat>如螢幕大小 (16:9)</PresentationFormat>
  <Paragraphs>42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9" baseType="lpstr">
      <vt:lpstr>Franklin Gothic Book</vt:lpstr>
      <vt:lpstr>金梅新毛筆楷書</vt:lpstr>
      <vt:lpstr>超世紀細毛楷</vt:lpstr>
      <vt:lpstr>微軟正黑體</vt:lpstr>
      <vt:lpstr>Arial</vt:lpstr>
      <vt:lpstr>Wingdings 2</vt:lpstr>
      <vt:lpstr>科技</vt:lpstr>
      <vt:lpstr>末後一著  悟見講</vt:lpstr>
      <vt:lpstr>末後一著  悟見講</vt:lpstr>
      <vt:lpstr>末後一著  悟見講</vt:lpstr>
      <vt:lpstr>末後一著  悟見講</vt:lpstr>
      <vt:lpstr>末後一著  悟見講</vt:lpstr>
      <vt:lpstr>末後一著  悟見講</vt:lpstr>
      <vt:lpstr>末後一著  悟見講</vt:lpstr>
      <vt:lpstr>末後一著  悟見講</vt:lpstr>
      <vt:lpstr>末後一著  悟見講</vt:lpstr>
      <vt:lpstr>末後一著  悟見講</vt:lpstr>
      <vt:lpstr>末後一著  悟見講</vt:lpstr>
      <vt:lpstr>末後一著 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58</cp:revision>
  <dcterms:created xsi:type="dcterms:W3CDTF">2014-02-15T05:50:45Z</dcterms:created>
  <dcterms:modified xsi:type="dcterms:W3CDTF">2016-03-07T05:07:04Z</dcterms:modified>
</cp:coreProperties>
</file>