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7" r:id="rId4"/>
    <p:sldId id="266" r:id="rId5"/>
    <p:sldId id="265" r:id="rId6"/>
    <p:sldId id="260" r:id="rId7"/>
    <p:sldId id="259" r:id="rId8"/>
    <p:sldId id="264" r:id="rId9"/>
    <p:sldId id="263" r:id="rId10"/>
    <p:sldId id="262" r:id="rId11"/>
    <p:sldId id="261" r:id="rId12"/>
    <p:sldId id="258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2016/5/15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2016/5/15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悟在當下      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一、夜睹明星是悟</a:t>
            </a:r>
            <a:endParaRPr lang="en-US" altLang="zh-TW" sz="40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佛陀在</a:t>
            </a:r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菩提樹下，夜睹明星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，當下開悟，並且讚嘆著說：</a:t>
            </a:r>
            <a:r>
              <a:rPr lang="zh-TW" altLang="en-US" sz="4000" dirty="0" smtClean="0">
                <a:latin typeface="+mj-ea"/>
                <a:ea typeface="+mj-ea"/>
              </a:rPr>
              <a:t>「</a:t>
            </a:r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奇哉！奇哉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！大地</a:t>
            </a:r>
            <a:r>
              <a:rPr lang="zh-TW" altLang="en-US" sz="4000" dirty="0">
                <a:ea typeface="全真細隸書" panose="02010609000101010101" pitchFamily="49" charset="-120"/>
              </a:rPr>
              <a:t>眾生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皆具如來</a:t>
            </a:r>
            <a:r>
              <a:rPr lang="zh-TW" altLang="en-US" sz="4000" dirty="0">
                <a:ea typeface="全真細隸書" panose="02010609000101010101" pitchFamily="49" charset="-120"/>
              </a:rPr>
              <a:t>智慧德相，只因妄想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執著，不能</a:t>
            </a:r>
            <a:r>
              <a:rPr lang="zh-TW" altLang="en-US" sz="4000" dirty="0">
                <a:ea typeface="全真細隸書" panose="02010609000101010101" pitchFamily="49" charset="-120"/>
              </a:rPr>
              <a:t>證得。</a:t>
            </a:r>
            <a:r>
              <a:rPr lang="zh-TW" altLang="en-US" sz="4000" dirty="0">
                <a:latin typeface="+mj-ea"/>
                <a:ea typeface="+mj-ea"/>
              </a:rPr>
              <a:t>」</a:t>
            </a:r>
            <a:endParaRPr lang="zh-TW" altLang="en-US" sz="4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118169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悟在當下      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坤道點道詞</a:t>
            </a:r>
            <a:endParaRPr lang="en-US" altLang="zh-TW" sz="40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ea typeface="全真細隸書" panose="02010609000101010101" pitchFamily="49" charset="-120"/>
              </a:rPr>
              <a:t>二</a:t>
            </a:r>
            <a:r>
              <a:rPr lang="zh-TW" altLang="en-US" sz="4000" dirty="0">
                <a:ea typeface="全真細隸書" panose="02010609000101010101" pitchFamily="49" charset="-120"/>
              </a:rPr>
              <a:t>目要迴光，一點真太陽，眼前觀即是，燈下看輝煌，這是真明路，了劫還故鄉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。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ea typeface="全真細隸書" panose="02010609000101010101" pitchFamily="49" charset="-120"/>
              </a:rPr>
              <a:t>你</a:t>
            </a:r>
            <a:r>
              <a:rPr lang="zh-TW" altLang="en-US" sz="4000" dirty="0">
                <a:ea typeface="全真細隸書" panose="02010609000101010101" pitchFamily="49" charset="-120"/>
              </a:rPr>
              <a:t>今得一指，飄飄在天堂，無有生和死，終日煉神光；林中授一點，知主保無恙。</a:t>
            </a:r>
            <a:endParaRPr lang="zh-TW" altLang="en-US" sz="4000" dirty="0">
              <a:latin typeface="+mj-ea"/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3914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悟在當下      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九、速求大道悟性王</a:t>
            </a:r>
            <a:endParaRPr lang="en-US" altLang="zh-TW" sz="40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開</a:t>
            </a:r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經偈</a:t>
            </a:r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：無上</a:t>
            </a:r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甚深微妙法</a:t>
            </a:r>
            <a:r>
              <a:rPr lang="zh-TW" altLang="en-US" sz="4000" dirty="0">
                <a:ea typeface="全真細隸書" panose="02010609000101010101" pitchFamily="49" charset="-120"/>
              </a:rPr>
              <a:t>，百千萬劫難遭遇，我今見聞得受持，願解如來真實意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。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+mj-ea"/>
                <a:ea typeface="全真細隸書" panose="02010609000101010101" pitchFamily="49" charset="-120"/>
              </a:rPr>
              <a:t>明師一指才是真開悟</a:t>
            </a:r>
            <a:endParaRPr lang="zh-TW" altLang="en-US" sz="4000" dirty="0">
              <a:solidFill>
                <a:srgbClr val="FFC000"/>
              </a:solidFill>
              <a:latin typeface="+mj-ea"/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939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悟在當下      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endParaRPr lang="zh-TW" altLang="en-US" sz="4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13671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悟在當下      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latin typeface="+mj-ea"/>
                <a:ea typeface="全真細隸書" panose="02010609000101010101" pitchFamily="49" charset="-120"/>
              </a:rPr>
              <a:t>二、破顏微笑是悟</a:t>
            </a:r>
            <a:endParaRPr lang="en-US" altLang="zh-TW" sz="4000" dirty="0" smtClean="0">
              <a:latin typeface="+mj-ea"/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靈</a:t>
            </a:r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山會上</a:t>
            </a:r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，</a:t>
            </a:r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佛陀</a:t>
            </a:r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拈花示眾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，當時人天百萬默然，唯有迦葉尊者破顏微笑，於是將</a:t>
            </a:r>
            <a:r>
              <a:rPr lang="zh-TW" altLang="en-US" sz="4000" dirty="0" smtClean="0">
                <a:latin typeface="+mj-ea"/>
                <a:ea typeface="+mj-ea"/>
              </a:rPr>
              <a:t>「</a:t>
            </a:r>
            <a:r>
              <a:rPr lang="zh-TW" altLang="en-US" sz="4000" dirty="0">
                <a:ea typeface="全真細隸書" panose="02010609000101010101" pitchFamily="49" charset="-120"/>
              </a:rPr>
              <a:t>正法眼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藏</a:t>
            </a:r>
            <a:r>
              <a:rPr lang="zh-TW" altLang="en-US" sz="4000" dirty="0" smtClean="0">
                <a:latin typeface="+mj-ea"/>
                <a:ea typeface="+mj-ea"/>
              </a:rPr>
              <a:t>」</a:t>
            </a:r>
            <a:r>
              <a:rPr lang="zh-TW" altLang="en-US" sz="4000" dirty="0" smtClean="0">
                <a:latin typeface="+mj-ea"/>
                <a:ea typeface="全真細隸書" panose="02010609000101010101" pitchFamily="49" charset="-120"/>
              </a:rPr>
              <a:t>傳給迦葉尊者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。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釋迦牟尼</a:t>
            </a:r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佛付囑曰</a:t>
            </a:r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：吾</a:t>
            </a:r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有正法眼藏</a:t>
            </a:r>
            <a:r>
              <a:rPr lang="zh-TW" altLang="en-US" sz="4000" dirty="0">
                <a:ea typeface="全真細隸書" panose="02010609000101010101" pitchFamily="49" charset="-120"/>
              </a:rPr>
              <a:t>，涅槃妙心，實相非相，不立文字，教外別傳，付囑摩訶迦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葉。</a:t>
            </a:r>
            <a:endParaRPr lang="zh-TW" altLang="en-US" sz="4000" dirty="0">
              <a:latin typeface="+mj-ea"/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3711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悟在當下      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+mj-ea"/>
                <a:ea typeface="全真細隸書" panose="02010609000101010101" pitchFamily="49" charset="-120"/>
              </a:rPr>
              <a:t>三、曾子的唯是悟</a:t>
            </a:r>
            <a:endParaRPr lang="en-US" altLang="zh-TW" sz="4000" dirty="0" smtClean="0">
              <a:solidFill>
                <a:srgbClr val="FFFF00"/>
              </a:solidFill>
              <a:latin typeface="+mj-ea"/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ea typeface="全真細隸書" panose="02010609000101010101" pitchFamily="49" charset="-120"/>
              </a:rPr>
              <a:t>子曰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：參</a:t>
            </a:r>
            <a:r>
              <a:rPr lang="zh-TW" altLang="en-US" sz="4000" dirty="0">
                <a:ea typeface="全真細隸書" panose="02010609000101010101" pitchFamily="49" charset="-120"/>
              </a:rPr>
              <a:t>乎！吾道一以貫之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。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ea typeface="全真細隸書" panose="02010609000101010101" pitchFamily="49" charset="-120"/>
              </a:rPr>
              <a:t>曾</a:t>
            </a:r>
            <a:r>
              <a:rPr lang="zh-TW" altLang="en-US" sz="4000" dirty="0">
                <a:ea typeface="全真細隸書" panose="02010609000101010101" pitchFamily="49" charset="-120"/>
              </a:rPr>
              <a:t>子曰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：唯。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ea typeface="全真細隸書" panose="02010609000101010101" pitchFamily="49" charset="-120"/>
              </a:rPr>
              <a:t>子</a:t>
            </a:r>
            <a:r>
              <a:rPr lang="zh-TW" altLang="en-US" sz="4000" dirty="0">
                <a:ea typeface="全真細隸書" panose="02010609000101010101" pitchFamily="49" charset="-120"/>
              </a:rPr>
              <a:t>出，門人問曰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：何謂</a:t>
            </a:r>
            <a:r>
              <a:rPr lang="zh-TW" altLang="en-US" sz="4000" dirty="0">
                <a:ea typeface="全真細隸書" panose="02010609000101010101" pitchFamily="49" charset="-120"/>
              </a:rPr>
              <a:t>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？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ea typeface="全真細隸書" panose="02010609000101010101" pitchFamily="49" charset="-120"/>
              </a:rPr>
              <a:t>曾</a:t>
            </a:r>
            <a:r>
              <a:rPr lang="zh-TW" altLang="en-US" sz="4000" dirty="0">
                <a:ea typeface="全真細隸書" panose="02010609000101010101" pitchFamily="49" charset="-120"/>
              </a:rPr>
              <a:t>子曰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：夫子</a:t>
            </a:r>
            <a:r>
              <a:rPr lang="zh-TW" altLang="en-US" sz="4000" dirty="0">
                <a:ea typeface="全真細隸書" panose="02010609000101010101" pitchFamily="49" charset="-120"/>
              </a:rPr>
              <a:t>之道，忠恕而已矣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！</a:t>
            </a:r>
            <a:endParaRPr lang="zh-TW" altLang="en-US" sz="4000" dirty="0">
              <a:latin typeface="+mj-ea"/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1221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悟在當下      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+mj-ea"/>
                <a:ea typeface="全真細隸書" panose="02010609000101010101" pitchFamily="49" charset="-120"/>
              </a:rPr>
              <a:t>四、如是我聞是悟</a:t>
            </a:r>
            <a:endParaRPr lang="en-US" altLang="zh-TW" sz="4000" dirty="0" smtClean="0">
              <a:solidFill>
                <a:srgbClr val="FFFF00"/>
              </a:solidFill>
              <a:latin typeface="+mj-ea"/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ea typeface="全真細隸書" panose="02010609000101010101" pitchFamily="49" charset="-120"/>
              </a:rPr>
              <a:t>佛言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：善</a:t>
            </a:r>
            <a:r>
              <a:rPr lang="zh-TW" altLang="en-US" sz="4000" dirty="0">
                <a:ea typeface="全真細隸書" panose="02010609000101010101" pitchFamily="49" charset="-120"/>
              </a:rPr>
              <a:t>哉！善哉！須菩提！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如汝</a:t>
            </a:r>
            <a:r>
              <a:rPr lang="zh-TW" altLang="en-US" sz="4000" dirty="0">
                <a:ea typeface="全真細隸書" panose="02010609000101010101" pitchFamily="49" charset="-120"/>
              </a:rPr>
              <a:t>所說，如來善護念諸菩薩，善付囑諸菩薩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。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ea typeface="全真細隸書" panose="02010609000101010101" pitchFamily="49" charset="-120"/>
              </a:rPr>
              <a:t>汝</a:t>
            </a:r>
            <a:r>
              <a:rPr lang="zh-TW" altLang="en-US" sz="4000" dirty="0">
                <a:ea typeface="全真細隸書" panose="02010609000101010101" pitchFamily="49" charset="-120"/>
              </a:rPr>
              <a:t>今諦聽，當為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汝說。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ea typeface="全真細隸書" panose="02010609000101010101" pitchFamily="49" charset="-120"/>
              </a:rPr>
              <a:t>善</a:t>
            </a:r>
            <a:r>
              <a:rPr lang="zh-TW" altLang="en-US" sz="4000" dirty="0">
                <a:ea typeface="全真細隸書" panose="02010609000101010101" pitchFamily="49" charset="-120"/>
              </a:rPr>
              <a:t>男子、善女人，發阿耨多羅三藐三菩提心，應如是住，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如是</a:t>
            </a:r>
            <a:r>
              <a:rPr lang="zh-TW" altLang="en-US" sz="4000" dirty="0">
                <a:ea typeface="全真細隸書" panose="02010609000101010101" pitchFamily="49" charset="-120"/>
              </a:rPr>
              <a:t>降伏其心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。</a:t>
            </a:r>
            <a:endParaRPr lang="zh-TW" altLang="en-US" sz="4000" dirty="0">
              <a:latin typeface="+mj-ea"/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8134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悟在當下      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4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五、應無所住而生其心是悟</a:t>
            </a:r>
            <a:endParaRPr lang="en-US" altLang="zh-TW" sz="4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ea typeface="全真細隸書" panose="02010609000101010101" pitchFamily="49" charset="-120"/>
              </a:rPr>
              <a:t>惠</a:t>
            </a:r>
            <a:r>
              <a:rPr lang="zh-TW" altLang="en-US" sz="4000" dirty="0">
                <a:ea typeface="全真細隸書" panose="02010609000101010101" pitchFamily="49" charset="-120"/>
              </a:rPr>
              <a:t>能即會祖意，三鼓入室；祖以袈裟遮圍，不令人見，為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說金剛經。</a:t>
            </a:r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至</a:t>
            </a:r>
            <a:r>
              <a:rPr lang="zh-TW" altLang="en-US" sz="4000" dirty="0">
                <a:solidFill>
                  <a:srgbClr val="FFC000"/>
                </a:solidFill>
                <a:latin typeface="+mj-ea"/>
                <a:ea typeface="+mj-ea"/>
              </a:rPr>
              <a:t>「</a:t>
            </a:r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應無所住而生其心</a:t>
            </a:r>
            <a:r>
              <a:rPr lang="zh-TW" altLang="en-US" sz="4000" dirty="0">
                <a:solidFill>
                  <a:srgbClr val="FFC000"/>
                </a:solidFill>
                <a:latin typeface="+mj-ea"/>
                <a:ea typeface="+mj-ea"/>
              </a:rPr>
              <a:t>」</a:t>
            </a:r>
            <a:r>
              <a:rPr lang="zh-TW" altLang="en-US" sz="4000" dirty="0">
                <a:ea typeface="全真細隸書" panose="02010609000101010101" pitchFamily="49" charset="-120"/>
              </a:rPr>
              <a:t>，</a:t>
            </a:r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惠能言下大悟，</a:t>
            </a:r>
            <a:r>
              <a:rPr lang="zh-TW" altLang="en-US" sz="4000" dirty="0">
                <a:ea typeface="全真細隸書" panose="02010609000101010101" pitchFamily="49" charset="-120"/>
              </a:rPr>
              <a:t>一切萬法，不離自性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。</a:t>
            </a:r>
            <a:r>
              <a:rPr lang="zh-TW" altLang="en-US" sz="4000" dirty="0">
                <a:ea typeface="全真細隸書" panose="02010609000101010101" pitchFamily="49" charset="-120"/>
              </a:rPr>
              <a:t> </a:t>
            </a:r>
          </a:p>
          <a:p>
            <a:r>
              <a:rPr lang="zh-TW" altLang="en-US" sz="4000" dirty="0" smtClean="0">
                <a:ea typeface="全真細隸書" panose="02010609000101010101" pitchFamily="49" charset="-120"/>
              </a:rPr>
              <a:t>遂</a:t>
            </a:r>
            <a:r>
              <a:rPr lang="zh-TW" altLang="en-US" sz="4000" dirty="0">
                <a:ea typeface="全真細隸書" panose="02010609000101010101" pitchFamily="49" charset="-120"/>
              </a:rPr>
              <a:t>啟祖言：</a:t>
            </a:r>
            <a:r>
              <a:rPr lang="zh-TW" altLang="en-US" sz="4000" dirty="0">
                <a:latin typeface="+mj-ea"/>
                <a:ea typeface="+mj-ea"/>
              </a:rPr>
              <a:t>「</a:t>
            </a:r>
            <a:r>
              <a:rPr lang="zh-TW" altLang="en-US" sz="4000" dirty="0">
                <a:ea typeface="全真細隸書" panose="02010609000101010101" pitchFamily="49" charset="-120"/>
              </a:rPr>
              <a:t>何期自性，本自清淨；何期自性，本不生滅；何期自性，本自具足；何期自性，本無動搖；何期自性，能生萬法。</a:t>
            </a:r>
            <a:r>
              <a:rPr lang="zh-TW" altLang="en-US" sz="4000" dirty="0" smtClean="0">
                <a:latin typeface="+mj-ea"/>
                <a:ea typeface="+mj-ea"/>
              </a:rPr>
              <a:t>」</a:t>
            </a:r>
            <a:endParaRPr lang="zh-TW" altLang="en-US" sz="4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75184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悟在當下      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+mj-ea"/>
                <a:ea typeface="全真細隸書" panose="02010609000101010101" pitchFamily="49" charset="-120"/>
              </a:rPr>
              <a:t>六、孔子朝聞道是悟</a:t>
            </a:r>
            <a:endParaRPr lang="en-US" altLang="zh-TW" sz="4000" dirty="0" smtClean="0">
              <a:solidFill>
                <a:srgbClr val="FFFF00"/>
              </a:solidFill>
              <a:latin typeface="+mj-ea"/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論語</a:t>
            </a:r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。里仁</a:t>
            </a:r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第四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       子</a:t>
            </a:r>
            <a:r>
              <a:rPr lang="zh-TW" altLang="en-US" sz="4000" dirty="0">
                <a:ea typeface="全真細隸書" panose="02010609000101010101" pitchFamily="49" charset="-120"/>
              </a:rPr>
              <a:t>曰：朝聞道，夕死可矣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。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論語</a:t>
            </a:r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為政篇</a:t>
            </a:r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第二</a:t>
            </a:r>
            <a:endParaRPr lang="en-US" altLang="zh-TW" sz="40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ea typeface="全真細隸書" panose="02010609000101010101" pitchFamily="49" charset="-120"/>
              </a:rPr>
              <a:t>子曰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：吾</a:t>
            </a:r>
            <a:r>
              <a:rPr lang="zh-TW" altLang="en-US" sz="4000" dirty="0">
                <a:ea typeface="全真細隸書" panose="02010609000101010101" pitchFamily="49" charset="-120"/>
              </a:rPr>
              <a:t>十有五而志於學；三十而立；四十而不惑；五十而知天命；六十而耳順；七十而從心所欲，不踰矩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。</a:t>
            </a:r>
            <a:r>
              <a:rPr lang="zh-TW" altLang="en-US" sz="4000" dirty="0"/>
              <a:t> </a:t>
            </a:r>
          </a:p>
          <a:p>
            <a:endParaRPr lang="zh-TW" altLang="en-US" sz="4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146033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悟在當下      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+mj-ea"/>
                <a:ea typeface="全真細隸書" panose="02010609000101010101" pitchFamily="49" charset="-120"/>
              </a:rPr>
              <a:t>七、顏回得一善是悟</a:t>
            </a:r>
            <a:endParaRPr lang="en-US" altLang="zh-TW" sz="4000" dirty="0" smtClean="0">
              <a:solidFill>
                <a:srgbClr val="FFFF00"/>
              </a:solidFill>
              <a:latin typeface="+mj-ea"/>
              <a:ea typeface="全真細隸書" panose="02010609000101010101" pitchFamily="49" charset="-120"/>
            </a:endParaRPr>
          </a:p>
          <a:p>
            <a:pPr latinLnBrk="1"/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中庸篇子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曰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：回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之為人也：</a:t>
            </a:r>
            <a:r>
              <a:rPr lang="zh-TW" altLang="en-US" sz="3600" dirty="0">
                <a:ea typeface="全真細隸書" panose="02010609000101010101" pitchFamily="49" charset="-120"/>
              </a:rPr>
              <a:t>擇乎中庸，得一善，則拳拳服膺，而弗失之矣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子曰：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賢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哉！回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也</a:t>
            </a:r>
            <a:r>
              <a:rPr lang="zh-TW" altLang="en-US" sz="3600" dirty="0">
                <a:ea typeface="全真細隸書" panose="02010609000101010101" pitchFamily="49" charset="-120"/>
              </a:rPr>
              <a:t>，一簞食，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一瓢飲</a:t>
            </a:r>
            <a:r>
              <a:rPr lang="zh-TW" altLang="en-US" sz="3600" dirty="0">
                <a:ea typeface="全真細隸書" panose="02010609000101010101" pitchFamily="49" charset="-120"/>
              </a:rPr>
              <a:t>，在陋巷，人不堪其憂，回也不改其樂，賢哉！回也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論語．雍也</a:t>
            </a:r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篇。</a:t>
            </a:r>
            <a:endParaRPr lang="en-US" altLang="zh-TW" sz="40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ea typeface="全真細隸書" panose="02010609000101010101" pitchFamily="49" charset="-120"/>
              </a:rPr>
              <a:t>子曰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：有</a:t>
            </a:r>
            <a:r>
              <a:rPr lang="zh-TW" altLang="en-US" sz="4000" dirty="0">
                <a:ea typeface="全真細隸書" panose="02010609000101010101" pitchFamily="49" charset="-120"/>
              </a:rPr>
              <a:t>顏回者好學，不遷怒，不貳過．不幸短命死矣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endParaRPr lang="zh-TW" altLang="en-US" sz="4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396355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悟在當下      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+mj-ea"/>
                <a:ea typeface="全真細隸書" panose="02010609000101010101" pitchFamily="49" charset="-120"/>
              </a:rPr>
              <a:t>八、明師一指是悟</a:t>
            </a:r>
            <a:endParaRPr lang="en-US" altLang="zh-TW" sz="4000" dirty="0" smtClean="0">
              <a:solidFill>
                <a:srgbClr val="FFFF00"/>
              </a:solidFill>
              <a:latin typeface="+mj-ea"/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+mj-ea"/>
                <a:ea typeface="全真細隸書" panose="02010609000101010101" pitchFamily="49" charset="-120"/>
              </a:rPr>
              <a:t>跪讀申請</a:t>
            </a:r>
            <a:r>
              <a:rPr lang="zh-TW" altLang="en-US" sz="4000" dirty="0" smtClean="0">
                <a:solidFill>
                  <a:srgbClr val="FFC000"/>
                </a:solidFill>
                <a:latin typeface="+mj-ea"/>
                <a:ea typeface="全真細隸書" panose="02010609000101010101" pitchFamily="49" charset="-120"/>
              </a:rPr>
              <a:t>詞：</a:t>
            </a:r>
            <a:r>
              <a:rPr lang="zh-TW" altLang="en-US" sz="4000" dirty="0" smtClean="0">
                <a:latin typeface="+mj-ea"/>
                <a:ea typeface="全真細隸書" panose="02010609000101010101" pitchFamily="49" charset="-120"/>
              </a:rPr>
              <a:t>             末後一著昔未言，明人在此訴一番，愚夫識得返鄉道，生來死去見當前。</a:t>
            </a:r>
            <a:endParaRPr lang="en-US" altLang="zh-TW" sz="4000" dirty="0" smtClean="0">
              <a:latin typeface="+mj-ea"/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+mj-ea"/>
                <a:ea typeface="全真細隸書" panose="02010609000101010101" pitchFamily="49" charset="-120"/>
              </a:rPr>
              <a:t>求道</a:t>
            </a:r>
            <a:r>
              <a:rPr lang="zh-TW" altLang="en-US" sz="4000" dirty="0" smtClean="0">
                <a:solidFill>
                  <a:srgbClr val="FFC000"/>
                </a:solidFill>
                <a:latin typeface="+mj-ea"/>
                <a:ea typeface="全真細隸書" panose="02010609000101010101" pitchFamily="49" charset="-120"/>
              </a:rPr>
              <a:t>當下超脫生死</a:t>
            </a:r>
            <a:endParaRPr lang="en-US" altLang="zh-TW" sz="4000" dirty="0" smtClean="0">
              <a:solidFill>
                <a:srgbClr val="FFC000"/>
              </a:solidFill>
              <a:latin typeface="+mj-ea"/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latin typeface="+mj-ea"/>
                <a:ea typeface="全真細隸書" panose="02010609000101010101" pitchFamily="49" charset="-120"/>
              </a:rPr>
              <a:t>龍天表一</a:t>
            </a:r>
            <a:r>
              <a:rPr lang="zh-TW" altLang="en-US" sz="4000" dirty="0" smtClean="0">
                <a:latin typeface="+mj-ea"/>
                <a:ea typeface="全真細隸書" panose="02010609000101010101" pitchFamily="49" charset="-120"/>
              </a:rPr>
              <a:t>燒，表文昇天，天榜掛號，地府除名。</a:t>
            </a:r>
            <a:endParaRPr lang="en-US" altLang="zh-TW" sz="4000" dirty="0" smtClean="0">
              <a:latin typeface="+mj-ea"/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1662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悟在當下      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乾道點道詞</a:t>
            </a:r>
            <a:endParaRPr lang="en-US" altLang="zh-TW" sz="40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ea typeface="全真細隸書" panose="02010609000101010101" pitchFamily="49" charset="-120"/>
              </a:rPr>
              <a:t>當前</a:t>
            </a:r>
            <a:r>
              <a:rPr lang="zh-TW" altLang="en-US" sz="4000" dirty="0">
                <a:ea typeface="全真細隸書" panose="02010609000101010101" pitchFamily="49" charset="-120"/>
              </a:rPr>
              <a:t>即是真陽關，真水真火已俱全，余今指你一條路，燈光照耀在眼前；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二目瞳神來發現，洒洒沱沱大路坦，西方雖遠頃刻到，混含長生不老天。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今得此一著，跳出苦海淵，飛身來上岸，即得登雲船，一指中央會，萬八得超然。</a:t>
            </a:r>
            <a:endParaRPr lang="zh-TW" altLang="en-US" sz="4000" dirty="0">
              <a:solidFill>
                <a:srgbClr val="FFC000"/>
              </a:solidFill>
              <a:latin typeface="+mj-ea"/>
              <a:ea typeface="全真細隸書" panose="02010609000101010101" pitchFamily="49" charset="-120"/>
            </a:endParaRPr>
          </a:p>
          <a:p>
            <a:endParaRPr lang="zh-TW" altLang="en-US" sz="4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7024826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1380</TotalTime>
  <Words>749</Words>
  <Application>Microsoft Office PowerPoint</Application>
  <PresentationFormat>如螢幕大小 (16:9)</PresentationFormat>
  <Paragraphs>50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Franklin Gothic Book</vt:lpstr>
      <vt:lpstr>全真細隸書</vt:lpstr>
      <vt:lpstr>微軟正黑體</vt:lpstr>
      <vt:lpstr>Arial</vt:lpstr>
      <vt:lpstr>Wingdings 2</vt:lpstr>
      <vt:lpstr>科技</vt:lpstr>
      <vt:lpstr>悟在當下      悟見講                  </vt:lpstr>
      <vt:lpstr>悟在當下      悟見講                  </vt:lpstr>
      <vt:lpstr>悟在當下      悟見講                  </vt:lpstr>
      <vt:lpstr>悟在當下      悟見講                  </vt:lpstr>
      <vt:lpstr>悟在當下      悟見講                  </vt:lpstr>
      <vt:lpstr>悟在當下      悟見講                  </vt:lpstr>
      <vt:lpstr>悟在當下      悟見講                  </vt:lpstr>
      <vt:lpstr>悟在當下      悟見講                  </vt:lpstr>
      <vt:lpstr>悟在當下      悟見講                  </vt:lpstr>
      <vt:lpstr>悟在當下      悟見講                  </vt:lpstr>
      <vt:lpstr>悟在當下      悟見講                  </vt:lpstr>
      <vt:lpstr>悟在當下     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108</cp:revision>
  <dcterms:created xsi:type="dcterms:W3CDTF">2014-02-15T05:50:45Z</dcterms:created>
  <dcterms:modified xsi:type="dcterms:W3CDTF">2016-05-16T02:18:12Z</dcterms:modified>
</cp:coreProperties>
</file>