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70" r:id="rId3"/>
    <p:sldId id="268" r:id="rId4"/>
    <p:sldId id="272" r:id="rId5"/>
    <p:sldId id="269" r:id="rId6"/>
    <p:sldId id="271" r:id="rId7"/>
    <p:sldId id="267" r:id="rId8"/>
    <p:sldId id="265" r:id="rId9"/>
    <p:sldId id="273" r:id="rId10"/>
    <p:sldId id="275" r:id="rId11"/>
    <p:sldId id="274" r:id="rId12"/>
    <p:sldId id="266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37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2014/4/15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談求道</a:t>
            </a:r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/>
            </a:r>
            <a:b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一</a:t>
            </a:r>
            <a:r>
              <a:rPr lang="zh-TW" altLang="en-US" sz="3600" dirty="0">
                <a:ea typeface="全真顏體" pitchFamily="49" charset="-120"/>
              </a:rPr>
              <a:t>、人生五福難齊全、五福的典故</a:t>
            </a:r>
          </a:p>
          <a:p>
            <a:r>
              <a:rPr lang="zh-TW" altLang="en-US" sz="3600" dirty="0">
                <a:ea typeface="全真顏體" pitchFamily="49" charset="-120"/>
              </a:rPr>
              <a:t>二、什麼是真正的五福？</a:t>
            </a:r>
          </a:p>
          <a:p>
            <a:r>
              <a:rPr lang="zh-TW" altLang="en-US" sz="3600">
                <a:ea typeface="全真顏體" pitchFamily="49" charset="-120"/>
              </a:rPr>
              <a:t> </a:t>
            </a:r>
            <a:r>
              <a:rPr lang="zh-TW" altLang="en-US" sz="3600" smtClean="0">
                <a:ea typeface="全真顏體" pitchFamily="49" charset="-120"/>
              </a:rPr>
              <a:t>      壽、富、康寧、好德、考終命</a:t>
            </a:r>
            <a:endParaRPr lang="zh-TW" altLang="en-US" sz="3600" dirty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（</a:t>
            </a:r>
            <a:r>
              <a:rPr lang="zh-TW" altLang="en-US" sz="3600" dirty="0">
                <a:ea typeface="全真顏體" pitchFamily="49" charset="-120"/>
              </a:rPr>
              <a:t>一）壽</a:t>
            </a:r>
            <a:r>
              <a:rPr lang="zh-TW" altLang="en-US" sz="3600" dirty="0">
                <a:ea typeface="全真顏體" pitchFamily="49" charset="-120"/>
              </a:rPr>
              <a:t>     </a:t>
            </a:r>
            <a:r>
              <a:rPr lang="en-US" altLang="zh-TW" sz="3600" dirty="0">
                <a:ea typeface="全真顏體" pitchFamily="49" charset="-120"/>
              </a:rPr>
              <a:t>1.</a:t>
            </a:r>
            <a:r>
              <a:rPr lang="zh-TW" altLang="en-US" sz="3600" dirty="0">
                <a:ea typeface="全真顏體" pitchFamily="49" charset="-120"/>
              </a:rPr>
              <a:t>彭祖的故事、長壽的原因（仁者壽：小沙彌救蟻延壽，不仁短命多病報）</a:t>
            </a: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65571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843558"/>
            <a:ext cx="8435280" cy="4104456"/>
          </a:xfrm>
        </p:spPr>
        <p:txBody>
          <a:bodyPr vert="horz">
            <a:normAutofit fontScale="92500" lnSpcReduction="10000"/>
          </a:bodyPr>
          <a:lstStyle/>
          <a:p>
            <a:r>
              <a:rPr lang="zh-TW" altLang="en-US" sz="4000" dirty="0">
                <a:ea typeface="全真顏體" pitchFamily="49" charset="-120"/>
              </a:rPr>
              <a:t>        </a:t>
            </a:r>
            <a:r>
              <a:rPr lang="en-US" altLang="zh-TW" sz="4000" dirty="0">
                <a:ea typeface="全真顏體" pitchFamily="49" charset="-120"/>
              </a:rPr>
              <a:t>a.</a:t>
            </a:r>
            <a:r>
              <a:rPr lang="zh-TW" altLang="en-US" sz="4000" dirty="0">
                <a:ea typeface="全真顏體" pitchFamily="49" charset="-120"/>
              </a:rPr>
              <a:t>造竹橋救蟻得功名的哥哥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  </a:t>
            </a:r>
            <a:r>
              <a:rPr lang="en-US" altLang="zh-TW" sz="4000" dirty="0" smtClean="0">
                <a:ea typeface="全真顏體" pitchFamily="49" charset="-120"/>
              </a:rPr>
              <a:t>b</a:t>
            </a:r>
            <a:r>
              <a:rPr lang="en-US" altLang="zh-TW" sz="4000" dirty="0">
                <a:ea typeface="全真顏體" pitchFamily="49" charset="-120"/>
              </a:rPr>
              <a:t>.</a:t>
            </a:r>
            <a:r>
              <a:rPr lang="zh-TW" altLang="en-US" sz="4000" dirty="0">
                <a:ea typeface="全真顏體" pitchFamily="49" charset="-120"/>
              </a:rPr>
              <a:t>梁五帝前世造七星橋、三寶塔得帝王身的福報。     </a:t>
            </a:r>
            <a:endParaRPr lang="en-US" altLang="zh-TW" sz="4000" dirty="0" smtClean="0">
              <a:ea typeface="全真顏體" pitchFamily="49" charset="-120"/>
            </a:endParaRPr>
          </a:p>
          <a:p>
            <a:pPr marL="36576" indent="0">
              <a:buNone/>
            </a:pPr>
            <a:r>
              <a:rPr lang="en-US" altLang="zh-TW" sz="4000" dirty="0" smtClean="0">
                <a:ea typeface="全真顏體" pitchFamily="49" charset="-120"/>
              </a:rPr>
              <a:t>3</a:t>
            </a:r>
            <a:r>
              <a:rPr lang="en-US" altLang="zh-TW" sz="4000" dirty="0">
                <a:ea typeface="全真顏體" pitchFamily="49" charset="-120"/>
              </a:rPr>
              <a:t>.</a:t>
            </a:r>
            <a:r>
              <a:rPr lang="zh-TW" altLang="en-US" sz="4000" dirty="0">
                <a:ea typeface="全真顏體" pitchFamily="49" charset="-120"/>
              </a:rPr>
              <a:t>行大大善：救人性命脫離輪迴，才是真正「救人一命，勝造七級浮圖。」</a:t>
            </a:r>
          </a:p>
          <a:p>
            <a:pPr marL="36576" indent="0">
              <a:buNone/>
            </a:pPr>
            <a:r>
              <a:rPr lang="en-US" altLang="zh-TW" sz="4000" dirty="0" smtClean="0">
                <a:ea typeface="全真顏體" pitchFamily="49" charset="-120"/>
              </a:rPr>
              <a:t>4</a:t>
            </a:r>
            <a:r>
              <a:rPr lang="en-US" altLang="zh-TW" sz="4000" dirty="0">
                <a:ea typeface="全真顏體" pitchFamily="49" charset="-120"/>
              </a:rPr>
              <a:t>.</a:t>
            </a:r>
            <a:r>
              <a:rPr lang="zh-TW" altLang="en-US" sz="4000" dirty="0">
                <a:ea typeface="全真顏體" pitchFamily="49" charset="-120"/>
              </a:rPr>
              <a:t>欲救人性命，唯有求道修道辦道，才能得到。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4024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65571"/>
          </a:xfrm>
        </p:spPr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843558"/>
            <a:ext cx="8640960" cy="4176464"/>
          </a:xfrm>
        </p:spPr>
        <p:txBody>
          <a:bodyPr vert="horz">
            <a:normAutofit/>
          </a:bodyPr>
          <a:lstStyle/>
          <a:p>
            <a:r>
              <a:rPr lang="zh-TW" altLang="en-US" sz="4000" b="1" dirty="0">
                <a:ea typeface="全真顏體" pitchFamily="49" charset="-120"/>
              </a:rPr>
              <a:t> （五）考終命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b="1" dirty="0">
                <a:ea typeface="全真顏體" pitchFamily="49" charset="-120"/>
              </a:rPr>
              <a:t>       </a:t>
            </a:r>
            <a:r>
              <a:rPr lang="en-US" altLang="zh-TW" sz="4000" b="1" dirty="0">
                <a:ea typeface="全真顏體" pitchFamily="49" charset="-120"/>
              </a:rPr>
              <a:t>1.</a:t>
            </a:r>
            <a:r>
              <a:rPr lang="zh-TW" altLang="en-US" sz="4000" b="1" dirty="0">
                <a:ea typeface="全真顏體" pitchFamily="49" charset="-120"/>
              </a:rPr>
              <a:t>世人謂「善終」，不遇橫禍，謂之「考終命」。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b="1" dirty="0">
                <a:ea typeface="全真顏體" pitchFamily="49" charset="-120"/>
              </a:rPr>
              <a:t>       </a:t>
            </a:r>
            <a:r>
              <a:rPr lang="en-US" altLang="zh-TW" sz="4000" b="1" dirty="0">
                <a:ea typeface="全真顏體" pitchFamily="49" charset="-120"/>
              </a:rPr>
              <a:t>2.</a:t>
            </a:r>
            <a:r>
              <a:rPr lang="zh-TW" altLang="en-US" sz="4000" b="1" dirty="0">
                <a:ea typeface="全真顏體" pitchFamily="49" charset="-120"/>
              </a:rPr>
              <a:t>真正的善終是靈性有一個最佳的歸宿：回無極理天，超脫輪迴。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b="1" dirty="0">
                <a:ea typeface="全真顏體" pitchFamily="49" charset="-120"/>
              </a:rPr>
              <a:t>       </a:t>
            </a:r>
            <a:r>
              <a:rPr lang="en-US" altLang="zh-TW" sz="4000" b="1" dirty="0">
                <a:ea typeface="全真顏體" pitchFamily="49" charset="-120"/>
              </a:rPr>
              <a:t>3.</a:t>
            </a:r>
            <a:r>
              <a:rPr lang="zh-TW" altLang="en-US" sz="4000" b="1" dirty="0">
                <a:ea typeface="全真顏體" pitchFamily="49" charset="-120"/>
              </a:rPr>
              <a:t>要超脫輪迴唯有拜明師求</a:t>
            </a:r>
            <a:r>
              <a:rPr lang="zh-TW" altLang="en-US" sz="4000" b="1" dirty="0" smtClean="0">
                <a:ea typeface="全真顏體" pitchFamily="49" charset="-120"/>
              </a:rPr>
              <a:t>天道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131590"/>
            <a:ext cx="8219256" cy="3816423"/>
          </a:xfrm>
        </p:spPr>
        <p:txBody>
          <a:bodyPr vert="horz">
            <a:normAutofit/>
          </a:bodyPr>
          <a:lstStyle/>
          <a:p>
            <a:r>
              <a:rPr lang="zh-TW" altLang="en-US" sz="4800" dirty="0">
                <a:ea typeface="全真顏體" pitchFamily="49" charset="-120"/>
              </a:rPr>
              <a:t>三、結論：我們求道了，只要好好修道辦道，真正的五福，就在我們身上了，我們天道弟子，是最幸運的一群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435280" cy="3960439"/>
          </a:xfrm>
        </p:spPr>
        <p:txBody>
          <a:bodyPr vert="horz">
            <a:normAutofit/>
          </a:bodyPr>
          <a:lstStyle/>
          <a:p>
            <a:r>
              <a:rPr lang="en-US" altLang="zh-TW" sz="4000" dirty="0" smtClean="0">
                <a:ea typeface="全真顏體" pitchFamily="49" charset="-120"/>
              </a:rPr>
              <a:t>2</a:t>
            </a:r>
            <a:r>
              <a:rPr lang="en-US" altLang="zh-TW" sz="4000" dirty="0">
                <a:ea typeface="全真顏體" pitchFamily="49" charset="-120"/>
              </a:rPr>
              <a:t>.</a:t>
            </a:r>
            <a:r>
              <a:rPr lang="zh-TW" altLang="en-US" sz="4000" dirty="0">
                <a:ea typeface="全真顏體" pitchFamily="49" charset="-120"/>
              </a:rPr>
              <a:t>身體的壽命再長是有限的，皆非真正的長壽。</a:t>
            </a:r>
          </a:p>
          <a:p>
            <a:r>
              <a:rPr lang="en-US" altLang="zh-TW" sz="4000" dirty="0" smtClean="0">
                <a:ea typeface="全真顏體" pitchFamily="49" charset="-120"/>
              </a:rPr>
              <a:t>3</a:t>
            </a:r>
            <a:r>
              <a:rPr lang="en-US" altLang="zh-TW" sz="4000" dirty="0">
                <a:ea typeface="全真顏體" pitchFamily="49" charset="-120"/>
              </a:rPr>
              <a:t>.</a:t>
            </a:r>
            <a:r>
              <a:rPr lang="zh-TW" altLang="en-US" sz="4000" dirty="0">
                <a:ea typeface="全真顏體" pitchFamily="49" charset="-120"/>
              </a:rPr>
              <a:t>老子說：「死而不死謂之壽」，又說：「谷神不死」</a:t>
            </a:r>
          </a:p>
          <a:p>
            <a:r>
              <a:rPr lang="en-US" altLang="zh-TW" sz="4000" dirty="0" smtClean="0">
                <a:ea typeface="全真顏體" pitchFamily="49" charset="-120"/>
              </a:rPr>
              <a:t>4</a:t>
            </a:r>
            <a:r>
              <a:rPr lang="en-US" altLang="zh-TW" sz="4000" dirty="0">
                <a:ea typeface="全真顏體" pitchFamily="49" charset="-120"/>
              </a:rPr>
              <a:t>.</a:t>
            </a:r>
            <a:r>
              <a:rPr lang="zh-TW" altLang="en-US" sz="4000" dirty="0">
                <a:ea typeface="全真顏體" pitchFamily="49" charset="-120"/>
              </a:rPr>
              <a:t>要谷神不死，唯有求道修道辦道。</a:t>
            </a:r>
          </a:p>
          <a:p>
            <a:endParaRPr lang="zh-TW" altLang="en-US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363272" cy="3960440"/>
          </a:xfrm>
        </p:spPr>
        <p:txBody>
          <a:bodyPr vert="horz">
            <a:normAutofit fontScale="25000" lnSpcReduction="20000"/>
          </a:bodyPr>
          <a:lstStyle/>
          <a:p>
            <a:r>
              <a:rPr lang="zh-TW" altLang="en-US" sz="16000" dirty="0">
                <a:ea typeface="全真顏體" pitchFamily="49" charset="-120"/>
              </a:rPr>
              <a:t> （二）富貴</a:t>
            </a:r>
          </a:p>
          <a:p>
            <a:r>
              <a:rPr lang="zh-TW" altLang="en-US" sz="16000" dirty="0">
                <a:ea typeface="全真顏體" pitchFamily="49" charset="-120"/>
              </a:rPr>
              <a:t>       </a:t>
            </a:r>
            <a:r>
              <a:rPr lang="en-US" altLang="zh-TW" sz="16000" dirty="0">
                <a:ea typeface="全真顏體" pitchFamily="49" charset="-120"/>
              </a:rPr>
              <a:t>1.</a:t>
            </a:r>
            <a:r>
              <a:rPr lang="zh-TW" altLang="en-US" sz="16000" dirty="0">
                <a:ea typeface="全真顏體" pitchFamily="49" charset="-120"/>
              </a:rPr>
              <a:t>有限的財富不是真富，人心不足都是窮。</a:t>
            </a:r>
          </a:p>
          <a:p>
            <a:r>
              <a:rPr lang="zh-TW" altLang="en-US" sz="16000" dirty="0">
                <a:ea typeface="全真顏體" pitchFamily="49" charset="-120"/>
              </a:rPr>
              <a:t>         </a:t>
            </a:r>
            <a:r>
              <a:rPr lang="en-US" altLang="zh-TW" sz="16000" dirty="0">
                <a:ea typeface="全真顏體" pitchFamily="49" charset="-120"/>
              </a:rPr>
              <a:t>a.</a:t>
            </a:r>
            <a:r>
              <a:rPr lang="zh-TW" altLang="en-US" sz="16000" dirty="0">
                <a:ea typeface="全真顏體" pitchFamily="49" charset="-120"/>
              </a:rPr>
              <a:t>夫妻每月賺二十四萬喊不</a:t>
            </a:r>
            <a:r>
              <a:rPr lang="zh-TW" altLang="en-US" sz="16000" dirty="0" smtClean="0">
                <a:ea typeface="全真顏體" pitchFamily="49" charset="-120"/>
              </a:rPr>
              <a:t>夠用的例子</a:t>
            </a:r>
            <a:endParaRPr lang="zh-TW" altLang="en-US" sz="16000" dirty="0">
              <a:ea typeface="全真顏體" pitchFamily="49" charset="-120"/>
            </a:endParaRPr>
          </a:p>
          <a:p>
            <a:r>
              <a:rPr lang="zh-TW" altLang="en-US" sz="16000" dirty="0">
                <a:ea typeface="全真顏體" pitchFamily="49" charset="-120"/>
              </a:rPr>
              <a:t>         </a:t>
            </a:r>
            <a:r>
              <a:rPr lang="en-US" altLang="zh-TW" sz="16000" dirty="0">
                <a:ea typeface="全真顏體" pitchFamily="49" charset="-120"/>
              </a:rPr>
              <a:t>b.</a:t>
            </a:r>
            <a:r>
              <a:rPr lang="zh-TW" altLang="en-US" sz="16000" dirty="0">
                <a:ea typeface="全真顏體" pitchFamily="49" charset="-120"/>
              </a:rPr>
              <a:t>夫妻每月賺十二萬也喊不</a:t>
            </a:r>
            <a:r>
              <a:rPr lang="zh-TW" altLang="en-US" sz="16000" dirty="0" smtClean="0">
                <a:ea typeface="全真顏體" pitchFamily="49" charset="-120"/>
              </a:rPr>
              <a:t>夠用</a:t>
            </a:r>
            <a:r>
              <a:rPr lang="zh-TW" altLang="en-US" sz="16000" dirty="0">
                <a:ea typeface="全真顏體" pitchFamily="49" charset="-120"/>
              </a:rPr>
              <a:t>的</a:t>
            </a:r>
            <a:r>
              <a:rPr lang="zh-TW" altLang="en-US" sz="16000" dirty="0" smtClean="0">
                <a:ea typeface="全真顏體" pitchFamily="49" charset="-120"/>
              </a:rPr>
              <a:t>例子</a:t>
            </a:r>
            <a:endParaRPr lang="zh-TW" altLang="en-US" sz="16000" dirty="0">
              <a:ea typeface="全真顏體" pitchFamily="49" charset="-120"/>
            </a:endParaRPr>
          </a:p>
          <a:p>
            <a:r>
              <a:rPr lang="zh-TW" altLang="en-US" sz="16000" b="1" dirty="0">
                <a:ea typeface="全真顏體" pitchFamily="49" charset="-120"/>
              </a:rPr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7467600" cy="4032447"/>
          </a:xfrm>
        </p:spPr>
        <p:txBody>
          <a:bodyPr vert="horz"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        </a:t>
            </a:r>
            <a:r>
              <a:rPr lang="en-US" altLang="zh-TW" sz="4000" dirty="0">
                <a:ea typeface="全真顏體" pitchFamily="49" charset="-120"/>
              </a:rPr>
              <a:t>c.</a:t>
            </a:r>
            <a:r>
              <a:rPr lang="zh-TW" altLang="en-US" sz="4000" dirty="0">
                <a:ea typeface="全真顏體" pitchFamily="49" charset="-120"/>
              </a:rPr>
              <a:t>每月賺一百二十萬也喊不夠用的例子         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 </a:t>
            </a:r>
            <a:r>
              <a:rPr lang="en-US" altLang="zh-TW" sz="4000" dirty="0">
                <a:ea typeface="全真顏體" pitchFamily="49" charset="-120"/>
              </a:rPr>
              <a:t>2.</a:t>
            </a:r>
            <a:r>
              <a:rPr lang="zh-TW" altLang="en-US" sz="4000" dirty="0">
                <a:ea typeface="全真顏體" pitchFamily="49" charset="-120"/>
              </a:rPr>
              <a:t>無限的財富才是真富（身心清淨自在是真財富）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 </a:t>
            </a:r>
            <a:r>
              <a:rPr lang="en-US" altLang="zh-TW" sz="4000" dirty="0">
                <a:ea typeface="全真顏體" pitchFamily="49" charset="-120"/>
              </a:rPr>
              <a:t>3.</a:t>
            </a:r>
            <a:r>
              <a:rPr lang="zh-TW" altLang="en-US" sz="4000" dirty="0">
                <a:ea typeface="全真顏體" pitchFamily="49" charset="-120"/>
              </a:rPr>
              <a:t>要身心清淨，知足常樂，唯有求道修道，才能獲得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987574"/>
            <a:ext cx="8568952" cy="4032448"/>
          </a:xfrm>
        </p:spPr>
        <p:txBody>
          <a:bodyPr vert="horz"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 </a:t>
            </a:r>
            <a:r>
              <a:rPr lang="zh-TW" altLang="en-US" sz="4400" dirty="0">
                <a:ea typeface="全真顏體" pitchFamily="49" charset="-120"/>
              </a:rPr>
              <a:t>      </a:t>
            </a:r>
            <a:r>
              <a:rPr lang="en-US" altLang="zh-TW" sz="4400" dirty="0">
                <a:ea typeface="全真顏體" pitchFamily="49" charset="-120"/>
              </a:rPr>
              <a:t>4.</a:t>
            </a:r>
            <a:r>
              <a:rPr lang="zh-TW" altLang="en-US" sz="4400" dirty="0">
                <a:ea typeface="全真顏體" pitchFamily="49" charset="-120"/>
              </a:rPr>
              <a:t>富潤屋（還是窮：一位老闆新買</a:t>
            </a:r>
            <a:r>
              <a:rPr lang="en-US" altLang="zh-TW" sz="4400" dirty="0" err="1">
                <a:ea typeface="全真顏體" pitchFamily="49" charset="-120"/>
              </a:rPr>
              <a:t>bmw</a:t>
            </a:r>
            <a:r>
              <a:rPr lang="zh-TW" altLang="en-US" sz="4400" dirty="0">
                <a:ea typeface="全真顏體" pitchFamily="49" charset="-120"/>
              </a:rPr>
              <a:t>的故事），德潤身。</a:t>
            </a:r>
          </a:p>
          <a:p>
            <a:r>
              <a:rPr lang="zh-TW" altLang="en-US" sz="4400" dirty="0">
                <a:ea typeface="全真顏體" pitchFamily="49" charset="-120"/>
              </a:rPr>
              <a:t>       </a:t>
            </a:r>
            <a:r>
              <a:rPr lang="en-US" altLang="zh-TW" sz="4400" dirty="0">
                <a:ea typeface="全真顏體" pitchFamily="49" charset="-120"/>
              </a:rPr>
              <a:t>5.</a:t>
            </a:r>
            <a:r>
              <a:rPr lang="zh-TW" altLang="en-US" sz="4400" dirty="0">
                <a:ea typeface="全真顏體" pitchFamily="49" charset="-120"/>
              </a:rPr>
              <a:t>人間的富貴不是真富貴，成就佛道的富貴才是真富貴。</a:t>
            </a:r>
          </a:p>
          <a:p>
            <a:endParaRPr lang="zh-TW" altLang="en-US" sz="4400" dirty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7467600" cy="3888432"/>
          </a:xfrm>
        </p:spPr>
        <p:txBody>
          <a:bodyPr vert="horz">
            <a:noAutofit/>
          </a:bodyPr>
          <a:lstStyle/>
          <a:p>
            <a:r>
              <a:rPr lang="zh-TW" altLang="en-US" sz="4000" b="1" dirty="0">
                <a:ea typeface="全真顏體" pitchFamily="49" charset="-120"/>
              </a:rPr>
              <a:t> </a:t>
            </a:r>
            <a:r>
              <a:rPr lang="zh-TW" altLang="en-US" sz="4000" dirty="0">
                <a:ea typeface="全真顏體" pitchFamily="49" charset="-120"/>
              </a:rPr>
              <a:t>      </a:t>
            </a:r>
            <a:r>
              <a:rPr lang="en-US" altLang="zh-TW" sz="4000" dirty="0">
                <a:ea typeface="全真顏體" pitchFamily="49" charset="-120"/>
              </a:rPr>
              <a:t>6.</a:t>
            </a:r>
            <a:r>
              <a:rPr lang="zh-TW" altLang="en-US" sz="4000" dirty="0">
                <a:ea typeface="全真顏體" pitchFamily="49" charset="-120"/>
              </a:rPr>
              <a:t>釋迦牟尼佛、觀音菩薩捨人間富貴而修道，今日才能成就佛道。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 </a:t>
            </a:r>
            <a:r>
              <a:rPr lang="en-US" altLang="zh-TW" sz="4000" dirty="0">
                <a:ea typeface="全真顏體" pitchFamily="49" charset="-120"/>
              </a:rPr>
              <a:t>7.</a:t>
            </a:r>
            <a:r>
              <a:rPr lang="zh-TW" altLang="en-US" sz="4000" dirty="0">
                <a:ea typeface="全真顏體" pitchFamily="49" charset="-120"/>
              </a:rPr>
              <a:t>仙佛是清洪福雙享，而且是無邊無量的，這才是真富貴。</a:t>
            </a:r>
          </a:p>
          <a:p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09587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843558"/>
            <a:ext cx="8712968" cy="4104456"/>
          </a:xfrm>
        </p:spPr>
        <p:txBody>
          <a:bodyPr vert="horz">
            <a:normAutofit fontScale="85000" lnSpcReduction="20000"/>
          </a:bodyPr>
          <a:lstStyle/>
          <a:p>
            <a:r>
              <a:rPr lang="zh-TW" altLang="en-US" sz="4300" dirty="0">
                <a:ea typeface="全真顏體" pitchFamily="49" charset="-120"/>
              </a:rPr>
              <a:t>（三）康寧</a:t>
            </a:r>
          </a:p>
          <a:p>
            <a:r>
              <a:rPr lang="zh-TW" altLang="en-US" sz="4300" dirty="0">
                <a:ea typeface="全真顏體" pitchFamily="49" charset="-120"/>
              </a:rPr>
              <a:t>       </a:t>
            </a:r>
            <a:r>
              <a:rPr lang="en-US" altLang="zh-TW" sz="4300" dirty="0">
                <a:ea typeface="全真顏體" pitchFamily="49" charset="-120"/>
              </a:rPr>
              <a:t>1.</a:t>
            </a:r>
            <a:r>
              <a:rPr lang="zh-TW" altLang="en-US" sz="4300" dirty="0">
                <a:ea typeface="全真顏體" pitchFamily="49" charset="-120"/>
              </a:rPr>
              <a:t>人世間的多災多難，讓人身、心不得康寧。</a:t>
            </a:r>
          </a:p>
          <a:p>
            <a:r>
              <a:rPr lang="zh-TW" altLang="en-US" sz="4300" dirty="0">
                <a:ea typeface="全真顏體" pitchFamily="49" charset="-120"/>
              </a:rPr>
              <a:t>       </a:t>
            </a:r>
            <a:r>
              <a:rPr lang="en-US" altLang="zh-TW" sz="4300" dirty="0">
                <a:ea typeface="全真顏體" pitchFamily="49" charset="-120"/>
              </a:rPr>
              <a:t>2.</a:t>
            </a:r>
            <a:r>
              <a:rPr lang="zh-TW" altLang="en-US" sz="4300" dirty="0">
                <a:ea typeface="全真顏體" pitchFamily="49" charset="-120"/>
              </a:rPr>
              <a:t>仙佛說「真正的劫難，是累世的輪迴」</a:t>
            </a:r>
          </a:p>
          <a:p>
            <a:r>
              <a:rPr lang="zh-TW" altLang="en-US" sz="4300" dirty="0">
                <a:ea typeface="全真顏體" pitchFamily="49" charset="-120"/>
              </a:rPr>
              <a:t>       </a:t>
            </a:r>
            <a:r>
              <a:rPr lang="en-US" altLang="zh-TW" sz="4300" dirty="0">
                <a:ea typeface="全真顏體" pitchFamily="49" charset="-120"/>
              </a:rPr>
              <a:t>3.</a:t>
            </a:r>
            <a:r>
              <a:rPr lang="zh-TW" altLang="en-US" sz="4300" dirty="0">
                <a:ea typeface="全真顏體" pitchFamily="49" charset="-120"/>
              </a:rPr>
              <a:t>一位死掉孩子的媽媽，令人同情。</a:t>
            </a:r>
          </a:p>
          <a:p>
            <a:r>
              <a:rPr lang="zh-TW" altLang="en-US" sz="4300" dirty="0">
                <a:ea typeface="全真顏體" pitchFamily="49" charset="-120"/>
              </a:rPr>
              <a:t>       </a:t>
            </a:r>
            <a:r>
              <a:rPr lang="en-US" altLang="zh-TW" sz="4300" dirty="0">
                <a:ea typeface="全真顏體" pitchFamily="49" charset="-120"/>
              </a:rPr>
              <a:t>4.</a:t>
            </a:r>
            <a:r>
              <a:rPr lang="zh-TW" altLang="en-US" sz="4300" dirty="0">
                <a:ea typeface="全真顏體" pitchFamily="49" charset="-120"/>
              </a:rPr>
              <a:t>欲躲災劫，唯有求道修道辦道。</a:t>
            </a:r>
          </a:p>
          <a:p>
            <a:r>
              <a:rPr lang="zh-TW" altLang="en-US" b="1" dirty="0"/>
              <a:t>     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65571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771550"/>
            <a:ext cx="8712968" cy="4248472"/>
          </a:xfrm>
        </p:spPr>
        <p:txBody>
          <a:bodyPr vert="horz">
            <a:normAutofit fontScale="92500"/>
          </a:bodyPr>
          <a:lstStyle/>
          <a:p>
            <a:r>
              <a:rPr lang="zh-TW" altLang="en-US" sz="4000" dirty="0">
                <a:ea typeface="全真顏體" pitchFamily="49" charset="-120"/>
              </a:rPr>
              <a:t> </a:t>
            </a:r>
            <a:r>
              <a:rPr lang="en-US" altLang="zh-TW" sz="4000" dirty="0">
                <a:ea typeface="全真顏體" pitchFamily="49" charset="-120"/>
              </a:rPr>
              <a:t>5.</a:t>
            </a:r>
            <a:r>
              <a:rPr lang="zh-TW" altLang="en-US" sz="4000" dirty="0">
                <a:ea typeface="全真顏體" pitchFamily="49" charset="-120"/>
              </a:rPr>
              <a:t>求神求平安，不修道是求不到的。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 </a:t>
            </a:r>
            <a:r>
              <a:rPr lang="en-US" altLang="zh-TW" sz="4000" dirty="0">
                <a:ea typeface="全真顏體" pitchFamily="49" charset="-120"/>
              </a:rPr>
              <a:t>6.</a:t>
            </a:r>
            <a:r>
              <a:rPr lang="zh-TW" altLang="en-US" sz="4000" dirty="0">
                <a:ea typeface="全真顏體" pitchFamily="49" charset="-120"/>
              </a:rPr>
              <a:t>真心修辦的人是遭考不遭劫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   </a:t>
            </a:r>
            <a:r>
              <a:rPr lang="en-US" altLang="zh-TW" sz="4000" dirty="0">
                <a:ea typeface="全真顏體" pitchFamily="49" charset="-120"/>
              </a:rPr>
              <a:t>a.</a:t>
            </a:r>
            <a:r>
              <a:rPr lang="zh-TW" altLang="en-US" sz="4000" dirty="0">
                <a:ea typeface="全真顏體" pitchFamily="49" charset="-120"/>
              </a:rPr>
              <a:t>一位點傳師救了全飛機的人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   </a:t>
            </a:r>
            <a:r>
              <a:rPr lang="en-US" altLang="zh-TW" sz="4000" dirty="0">
                <a:ea typeface="全真顏體" pitchFamily="49" charset="-120"/>
              </a:rPr>
              <a:t>b.</a:t>
            </a:r>
            <a:r>
              <a:rPr lang="zh-TW" altLang="en-US" sz="4000" dirty="0">
                <a:ea typeface="全真顏體" pitchFamily="49" charset="-120"/>
              </a:rPr>
              <a:t>很多年前韓航飛機失事，師母說「如果飛機上，有一位誠心的天道弟子，這架</a:t>
            </a:r>
            <a:r>
              <a:rPr lang="zh-TW" altLang="en-US" sz="4000" dirty="0" smtClean="0">
                <a:ea typeface="全真顏體" pitchFamily="49" charset="-120"/>
              </a:rPr>
              <a:t>飛機</a:t>
            </a:r>
            <a:r>
              <a:rPr lang="zh-TW" altLang="en-US" sz="4000" dirty="0">
                <a:ea typeface="全真顏體" pitchFamily="49" charset="-120"/>
              </a:rPr>
              <a:t>就可免除劫難。」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09587"/>
          </a:xfrm>
        </p:spPr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Times New Roman" pitchFamily="18" charset="0"/>
                <a:ea typeface="全真顏體" pitchFamily="49" charset="-120"/>
                <a:cs typeface="Times New Roman" pitchFamily="18" charset="0"/>
              </a:rPr>
              <a:t>從五福來談求道修道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915566"/>
            <a:ext cx="8712968" cy="4104456"/>
          </a:xfrm>
        </p:spPr>
        <p:txBody>
          <a:bodyPr vert="horz"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 （四）好德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 </a:t>
            </a:r>
            <a:r>
              <a:rPr lang="en-US" altLang="zh-TW" sz="4000" dirty="0">
                <a:ea typeface="全真顏體" pitchFamily="49" charset="-120"/>
              </a:rPr>
              <a:t>1.</a:t>
            </a:r>
            <a:r>
              <a:rPr lang="zh-TW" altLang="en-US" sz="4000" dirty="0">
                <a:ea typeface="全真顏體" pitchFamily="49" charset="-120"/>
              </a:rPr>
              <a:t>修身（內功）：修養內在德行，長養慈悲心，改毛病去脾氣。</a:t>
            </a:r>
          </a:p>
          <a:p>
            <a:r>
              <a:rPr lang="zh-TW" altLang="en-US" sz="4000" dirty="0">
                <a:ea typeface="全真顏體" pitchFamily="49" charset="-120"/>
              </a:rPr>
              <a:t>       </a:t>
            </a:r>
            <a:r>
              <a:rPr lang="en-US" altLang="zh-TW" sz="4000" dirty="0">
                <a:ea typeface="全真顏體" pitchFamily="49" charset="-120"/>
              </a:rPr>
              <a:t>2.</a:t>
            </a:r>
            <a:r>
              <a:rPr lang="zh-TW" altLang="en-US" sz="4000" dirty="0">
                <a:ea typeface="全真顏體" pitchFamily="49" charset="-120"/>
              </a:rPr>
              <a:t>為善（外功）：諸惡莫作，百善奉行。</a:t>
            </a:r>
          </a:p>
          <a:p>
            <a:pPr marL="36576" indent="0">
              <a:buNone/>
            </a:pPr>
            <a:r>
              <a:rPr lang="zh-TW" altLang="en-US" sz="4000" dirty="0">
                <a:ea typeface="全真顏體" pitchFamily="49" charset="-120"/>
              </a:rPr>
              <a:t>     </a:t>
            </a: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</TotalTime>
  <Words>216</Words>
  <Application>Microsoft Office PowerPoint</Application>
  <PresentationFormat>如螢幕大小 (16:9)</PresentationFormat>
  <Paragraphs>55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科技</vt:lpstr>
      <vt:lpstr> 從五福來談求道修道 </vt:lpstr>
      <vt:lpstr>從五福來談求道修道</vt:lpstr>
      <vt:lpstr>從五福來談求道修道</vt:lpstr>
      <vt:lpstr>從五福來談求道修道</vt:lpstr>
      <vt:lpstr>從五福來談求道修道</vt:lpstr>
      <vt:lpstr>從五福來談求道修道</vt:lpstr>
      <vt:lpstr>從五福來談求道修道</vt:lpstr>
      <vt:lpstr>從五福來談求道修道</vt:lpstr>
      <vt:lpstr>從五福來談求道修道</vt:lpstr>
      <vt:lpstr>從五福來談求道修道</vt:lpstr>
      <vt:lpstr>從五福來談求道修道</vt:lpstr>
      <vt:lpstr>從五福來談求道修道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28</cp:revision>
  <dcterms:created xsi:type="dcterms:W3CDTF">2014-02-15T05:50:45Z</dcterms:created>
  <dcterms:modified xsi:type="dcterms:W3CDTF">2014-04-15T00:56:10Z</dcterms:modified>
</cp:coreProperties>
</file>