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3" r:id="rId2"/>
    <p:sldId id="307" r:id="rId3"/>
    <p:sldId id="306" r:id="rId4"/>
    <p:sldId id="304" r:id="rId5"/>
    <p:sldId id="302" r:id="rId6"/>
    <p:sldId id="303" r:id="rId7"/>
    <p:sldId id="301" r:id="rId8"/>
    <p:sldId id="300" r:id="rId9"/>
    <p:sldId id="299" r:id="rId10"/>
    <p:sldId id="298" r:id="rId11"/>
    <p:sldId id="305" r:id="rId12"/>
    <p:sldId id="297" r:id="rId13"/>
    <p:sldId id="294" r:id="rId14"/>
    <p:sldId id="295" r:id="rId15"/>
    <p:sldId id="296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7" autoAdjust="0"/>
    <p:restoredTop sz="92593" autoAdjust="0"/>
  </p:normalViewPr>
  <p:slideViewPr>
    <p:cSldViewPr>
      <p:cViewPr varScale="1">
        <p:scale>
          <a:sx n="92" d="100"/>
          <a:sy n="92" d="100"/>
        </p:scale>
        <p:origin x="69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2016/3/16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道之尊貴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一、前言：道很尊貴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古人有</a:t>
            </a:r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所謂得道四難：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金梅新毛筆楷書" panose="02010609000101010101" pitchFamily="49" charset="-120"/>
              </a:rPr>
              <a:t>人身難得，中華難生，明師難遇，真道難逢。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金梅新毛筆楷書" panose="02010609000101010101" pitchFamily="49" charset="-120"/>
              </a:rPr>
              <a:t>之語，可見得道之尊貴了；不然；何以自古以來有</a:t>
            </a:r>
            <a:r>
              <a:rPr lang="zh-TW" altLang="en-US" sz="32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那麼多修行人，要拋家捨業，千里訪明師，萬里求口訣呢</a:t>
            </a:r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？</a:t>
            </a:r>
            <a:endParaRPr lang="en-US" altLang="zh-TW" sz="3200" dirty="0" smtClean="0">
              <a:solidFill>
                <a:srgbClr val="FFC0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>
                <a:ea typeface="金梅新毛筆楷書" panose="02010609000101010101" pitchFamily="49" charset="-120"/>
              </a:rPr>
              <a:t>我們細想為何有那麼多人修道、辦道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？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>
                <a:ea typeface="金梅新毛筆楷書" panose="02010609000101010101" pitchFamily="49" charset="-120"/>
              </a:rPr>
              <a:t>為什麼引保師會那麼的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苦口婆心，費盡</a:t>
            </a:r>
            <a:r>
              <a:rPr lang="zh-TW" altLang="en-US" sz="3200" dirty="0">
                <a:ea typeface="金梅新毛筆楷書" panose="02010609000101010101" pitchFamily="49" charset="-120"/>
              </a:rPr>
              <a:t>心血來渡化、成全我們呢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？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道之尊貴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solidFill>
                  <a:srgbClr val="FFFF00"/>
                </a:solidFill>
                <a:latin typeface="+mj-ea"/>
              </a:rPr>
              <a:t>（</a:t>
            </a:r>
            <a:r>
              <a:rPr lang="zh-TW" altLang="en-US" sz="2800" dirty="0" smtClean="0">
                <a:solidFill>
                  <a:srgbClr val="FFFF00"/>
                </a:solidFill>
                <a:latin typeface="+mj-ea"/>
                <a:ea typeface="金梅新毛筆楷書" panose="02010609000101010101" pitchFamily="49" charset="-120"/>
              </a:rPr>
              <a:t>八</a:t>
            </a:r>
            <a:r>
              <a:rPr lang="zh-TW" altLang="en-US" sz="2800" dirty="0" smtClean="0">
                <a:solidFill>
                  <a:srgbClr val="FFFF00"/>
                </a:solidFill>
                <a:latin typeface="+mj-ea"/>
                <a:ea typeface="+mj-ea"/>
              </a:rPr>
              <a:t>）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道可以消冤解孽</a:t>
            </a:r>
            <a:endParaRPr lang="en-US" altLang="zh-TW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我們求道</a:t>
            </a: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的人，都</a:t>
            </a:r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能蒙受</a:t>
            </a: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濟公老師的庇蔭</a:t>
            </a:r>
            <a:r>
              <a:rPr lang="zh-TW" altLang="en-US" dirty="0">
                <a:ea typeface="金梅新毛筆楷書" panose="02010609000101010101" pitchFamily="49" charset="-120"/>
              </a:rPr>
              <a:t>，暫時為我們擋住冤欠的追討；只要趕緊行功了愿，必定能夠將功抵罪、消冤解</a:t>
            </a:r>
            <a:r>
              <a:rPr lang="zh-TW" altLang="en-US" dirty="0" smtClean="0">
                <a:ea typeface="金梅新毛筆楷書" panose="02010609000101010101" pitchFamily="49" charset="-120"/>
              </a:rPr>
              <a:t>孽。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現在</a:t>
            </a: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是三期末劫年，正值大清算時期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，所以</a:t>
            </a:r>
            <a:r>
              <a:rPr lang="zh-TW" altLang="en-US" dirty="0">
                <a:ea typeface="金梅新毛筆楷書" panose="02010609000101010101" pitchFamily="49" charset="-120"/>
              </a:rPr>
              <a:t>冤欠討得特別急，若</a:t>
            </a:r>
            <a:r>
              <a:rPr lang="zh-TW" altLang="en-US" dirty="0" smtClean="0">
                <a:ea typeface="金梅新毛筆楷書" panose="02010609000101010101" pitchFamily="49" charset="-120"/>
              </a:rPr>
              <a:t>不趕快多</a:t>
            </a:r>
            <a:r>
              <a:rPr lang="zh-TW" altLang="en-US" dirty="0">
                <a:ea typeface="金梅新毛筆楷書" panose="02010609000101010101" pitchFamily="49" charset="-120"/>
              </a:rPr>
              <a:t>行功立德的話，恐怕連老師</a:t>
            </a:r>
            <a:r>
              <a:rPr lang="zh-TW" altLang="en-US" dirty="0" smtClean="0">
                <a:ea typeface="金梅新毛筆楷書" panose="02010609000101010101" pitchFamily="49" charset="-120"/>
              </a:rPr>
              <a:t>都擋不住。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關</a:t>
            </a: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聖帝君說</a:t>
            </a:r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：但能</a:t>
            </a:r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伏</a:t>
            </a: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魔不伏冤</a:t>
            </a:r>
            <a:r>
              <a:rPr lang="zh-TW" altLang="en-US" dirty="0">
                <a:ea typeface="金梅新毛筆楷書" panose="02010609000101010101" pitchFamily="49" charset="-120"/>
              </a:rPr>
              <a:t>，也就是欠債要還債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，仙佛都幫不上忙的，所以</a:t>
            </a:r>
            <a:r>
              <a:rPr lang="zh-TW" altLang="en-US" dirty="0">
                <a:ea typeface="金梅新毛筆楷書" panose="02010609000101010101" pitchFamily="49" charset="-120"/>
              </a:rPr>
              <a:t>要趕緊行功</a:t>
            </a:r>
            <a:r>
              <a:rPr lang="zh-TW" altLang="en-US" dirty="0" smtClean="0">
                <a:ea typeface="金梅新毛筆楷書" panose="02010609000101010101" pitchFamily="49" charset="-120"/>
              </a:rPr>
              <a:t>立德，才能消冤解孽。</a:t>
            </a:r>
            <a:endParaRPr lang="zh-TW" altLang="en-US" dirty="0">
              <a:solidFill>
                <a:srgbClr val="FFFF00"/>
              </a:solidFill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4600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道之尊貴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三、道在人身上何處？</a:t>
            </a:r>
            <a:endParaRPr lang="en-US" altLang="zh-TW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道在天是天理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，在地就是地理，在物就是物理，</a:t>
            </a:r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在人就是性理，性理就是道，那道在何處？</a:t>
            </a:r>
            <a:endParaRPr lang="en-US" altLang="zh-TW" dirty="0" smtClean="0">
              <a:solidFill>
                <a:srgbClr val="FFC0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ea typeface="金梅新毛筆楷書" panose="02010609000101010101" pitchFamily="49" charset="-120"/>
              </a:rPr>
              <a:t>道</a:t>
            </a:r>
            <a:r>
              <a:rPr lang="zh-TW" altLang="en-US" dirty="0">
                <a:ea typeface="金梅新毛筆楷書" panose="02010609000101010101" pitchFamily="49" charset="-120"/>
              </a:rPr>
              <a:t>在何處？這是千古不傳之密，未得明師指授，沒人會知道，如子貢之賢，猶有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金梅新毛筆楷書" panose="02010609000101010101" pitchFamily="49" charset="-120"/>
              </a:rPr>
              <a:t>夫子之文章可得而聞也，夫子之言性與天道，不可得而聞也。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金梅新毛筆楷書" panose="02010609000101010101" pitchFamily="49" charset="-120"/>
              </a:rPr>
              <a:t>之嘆。即使，任你聰明過顏回，不遇明師莫強猜。還是要拜明師，才知真道在何處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？</a:t>
            </a:r>
            <a:endParaRPr lang="zh-TW" altLang="en-US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031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道之尊貴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ea typeface="金梅新毛筆楷書" panose="02010609000101010101" pitchFamily="49" charset="-120"/>
              </a:rPr>
              <a:t>道</a:t>
            </a:r>
            <a:r>
              <a:rPr lang="zh-TW" altLang="en-US" dirty="0">
                <a:ea typeface="金梅新毛筆楷書" panose="02010609000101010101" pitchFamily="49" charset="-120"/>
              </a:rPr>
              <a:t>在自身，身外無道。每人都有無價寶，可惜迷人不識，總在外邊尋找，不得明師指授，終其一生也找不到啊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！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佛</a:t>
            </a: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曰：</a:t>
            </a:r>
            <a:r>
              <a:rPr lang="zh-TW" altLang="en-US" dirty="0">
                <a:ea typeface="金梅新毛筆楷書" panose="02010609000101010101" pitchFamily="49" charset="-120"/>
              </a:rPr>
              <a:t>正法眼藏、菩提樹、雙林樹、葫蘆、柳枝淨瓶、靈山塔、不二法門等。</a:t>
            </a:r>
            <a:br>
              <a:rPr lang="zh-TW" altLang="en-US" dirty="0">
                <a:ea typeface="金梅新毛筆楷書" panose="02010609000101010101" pitchFamily="49" charset="-120"/>
              </a:rPr>
            </a:b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道曰：</a:t>
            </a:r>
            <a:r>
              <a:rPr lang="zh-TW" altLang="en-US" dirty="0">
                <a:ea typeface="金梅新毛筆楷書" panose="02010609000101010101" pitchFamily="49" charset="-120"/>
              </a:rPr>
              <a:t>玄關、靈台、玄牝之門等。</a:t>
            </a:r>
            <a:br>
              <a:rPr lang="zh-TW" altLang="en-US" dirty="0">
                <a:ea typeface="金梅新毛筆楷書" panose="02010609000101010101" pitchFamily="49" charset="-120"/>
              </a:rPr>
            </a:b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儒曰</a:t>
            </a:r>
            <a:r>
              <a:rPr lang="zh-TW" altLang="en-US" dirty="0">
                <a:ea typeface="金梅新毛筆楷書" panose="02010609000101010101" pitchFamily="49" charset="-120"/>
              </a:rPr>
              <a:t>：至善寶地、黃</a:t>
            </a:r>
            <a:r>
              <a:rPr lang="zh-TW" altLang="en-US" dirty="0" smtClean="0">
                <a:ea typeface="金梅新毛筆楷書" panose="02010609000101010101" pitchFamily="49" charset="-120"/>
              </a:rPr>
              <a:t>中</a:t>
            </a:r>
            <a:r>
              <a:rPr lang="zh-TW" altLang="en-US" dirty="0">
                <a:ea typeface="金梅新毛筆楷書" panose="02010609000101010101" pitchFamily="49" charset="-120"/>
              </a:rPr>
              <a:t/>
            </a:r>
            <a:br>
              <a:rPr lang="zh-TW" altLang="en-US" dirty="0">
                <a:ea typeface="金梅新毛筆楷書" panose="02010609000101010101" pitchFamily="49" charset="-120"/>
              </a:rPr>
            </a:b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耶曰</a:t>
            </a:r>
            <a:r>
              <a:rPr lang="zh-TW" altLang="en-US" dirty="0">
                <a:ea typeface="金梅新毛筆楷書" panose="02010609000101010101" pitchFamily="49" charset="-120"/>
              </a:rPr>
              <a:t>：窄門、十字架等。</a:t>
            </a:r>
            <a:br>
              <a:rPr lang="zh-TW" altLang="en-US" dirty="0">
                <a:ea typeface="金梅新毛筆楷書" panose="02010609000101010101" pitchFamily="49" charset="-120"/>
              </a:rPr>
            </a:b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回曰：</a:t>
            </a:r>
            <a:r>
              <a:rPr lang="zh-TW" altLang="en-US" dirty="0">
                <a:ea typeface="金梅新毛筆楷書" panose="02010609000101010101" pitchFamily="49" charset="-120"/>
              </a:rPr>
              <a:t>回回之地等</a:t>
            </a:r>
            <a:r>
              <a:rPr lang="zh-TW" altLang="en-US" dirty="0" smtClean="0">
                <a:ea typeface="金梅新毛筆楷書" panose="02010609000101010101" pitchFamily="49" charset="-120"/>
              </a:rPr>
              <a:t>。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以上所指之地，就是明師一指之處，唯有求道才能知道。</a:t>
            </a:r>
            <a:endParaRPr lang="zh-TW" altLang="en-US" dirty="0">
              <a:solidFill>
                <a:srgbClr val="FFFF00"/>
              </a:solidFill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1143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道之尊貴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四、結論</a:t>
            </a:r>
            <a:endParaRPr lang="en-US" altLang="zh-TW" sz="36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ea typeface="金梅新毛筆楷書" panose="02010609000101010101" pitchFamily="49" charset="-120"/>
              </a:rPr>
              <a:t>道至尊</a:t>
            </a:r>
            <a:r>
              <a:rPr lang="zh-TW" altLang="en-US" sz="3600" dirty="0">
                <a:ea typeface="金梅新毛筆楷書" panose="02010609000101010101" pitchFamily="49" charset="-120"/>
              </a:rPr>
              <a:t>至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貴，不可看輕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ea typeface="金梅新毛筆楷書" panose="02010609000101010101" pitchFamily="49" charset="-120"/>
              </a:rPr>
              <a:t>道能超脫生死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ea typeface="金梅新毛筆楷書" panose="02010609000101010101" pitchFamily="49" charset="-120"/>
              </a:rPr>
              <a:t>道是天地萬物根源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ea typeface="金梅新毛筆楷書" panose="02010609000101010101" pitchFamily="49" charset="-120"/>
              </a:rPr>
              <a:t>道能讓九</a:t>
            </a:r>
            <a:r>
              <a:rPr lang="zh-TW" altLang="en-US" sz="3600" dirty="0">
                <a:ea typeface="金梅新毛筆楷書" panose="02010609000101010101" pitchFamily="49" charset="-120"/>
              </a:rPr>
              <a:t>玄七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祖超脫生死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ea typeface="金梅新毛筆楷書" panose="02010609000101010101" pitchFamily="49" charset="-120"/>
              </a:rPr>
              <a:t>師父引進門</a:t>
            </a:r>
            <a:r>
              <a:rPr lang="zh-TW" altLang="en-US" sz="3600" dirty="0">
                <a:ea typeface="金梅新毛筆楷書" panose="02010609000101010101" pitchFamily="49" charset="-120"/>
              </a:rPr>
              <a:t>，修行在個人。尚須用心體會、真心踐行，方能有所成就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。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修道不變初衷，成佛有餘。</a:t>
            </a:r>
            <a:endParaRPr lang="en-US" altLang="zh-TW" sz="36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endParaRPr lang="zh-TW" altLang="en-US" sz="3200" dirty="0">
              <a:solidFill>
                <a:srgbClr val="FFFF00"/>
              </a:solidFill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6697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道之尊貴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8346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道之尊貴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084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道之尊貴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古代的聖賢仙佛</a:t>
            </a:r>
            <a:r>
              <a:rPr lang="zh-TW" altLang="en-US" sz="3200" dirty="0">
                <a:ea typeface="金梅新毛筆楷書" panose="02010609000101010101" pitchFamily="49" charset="-120"/>
              </a:rPr>
              <a:t>如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釋迦牟尼佛不</a:t>
            </a:r>
            <a:r>
              <a:rPr lang="zh-TW" altLang="en-US" sz="3200" dirty="0">
                <a:ea typeface="金梅新毛筆楷書" panose="02010609000101010101" pitchFamily="49" charset="-120"/>
              </a:rPr>
              <a:t>戀王子之貴，甘心捨棄江山，苦修苦煉來度化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眾生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觀世音菩薩</a:t>
            </a:r>
            <a:r>
              <a:rPr lang="zh-TW" altLang="en-US" sz="3200" dirty="0">
                <a:ea typeface="金梅新毛筆楷書" panose="02010609000101010101" pitchFamily="49" charset="-120"/>
              </a:rPr>
              <a:t>也是不慕公主之榮，寧可受盡折磨而求得其道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，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孔老夫子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為道周遊列國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黃帝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軒轅氏為求道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拜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廣成子為師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六祖惠能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大師為求道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拜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五祖弘忍大師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神光立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雪斷臂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，為求道拜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達摩為師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道短短幾十年而已，便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傳遍全世界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2328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道之尊貴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二、道的尊貴在哪裡？</a:t>
            </a:r>
            <a:r>
              <a:rPr lang="zh-TW" altLang="en-US" sz="3200" dirty="0" smtClean="0">
                <a:solidFill>
                  <a:srgbClr val="FFC000"/>
                </a:solidFill>
                <a:latin typeface="+mj-ea"/>
                <a:ea typeface="+mj-ea"/>
              </a:rPr>
              <a:t>（</a:t>
            </a:r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道是什麼？</a:t>
            </a:r>
            <a:r>
              <a:rPr lang="zh-TW" altLang="en-US" sz="3200" dirty="0" smtClean="0">
                <a:solidFill>
                  <a:srgbClr val="FFC000"/>
                </a:solidFill>
                <a:latin typeface="+mj-ea"/>
                <a:ea typeface="+mj-ea"/>
              </a:rPr>
              <a:t>）</a:t>
            </a:r>
            <a:endParaRPr lang="en-US" altLang="zh-TW" sz="3200" dirty="0" smtClean="0">
              <a:solidFill>
                <a:srgbClr val="FFC000"/>
              </a:solidFill>
              <a:latin typeface="+mj-ea"/>
              <a:ea typeface="+mj-ea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latin typeface="+mj-ea"/>
                <a:ea typeface="+mj-ea"/>
              </a:rPr>
              <a:t>（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一</a:t>
            </a:r>
            <a:r>
              <a:rPr lang="zh-TW" altLang="en-US" sz="3200" dirty="0" smtClean="0">
                <a:solidFill>
                  <a:srgbClr val="FFFF00"/>
                </a:solidFill>
                <a:latin typeface="+mj-ea"/>
                <a:ea typeface="+mj-ea"/>
              </a:rPr>
              <a:t>）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道是天地萬物之根源與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主宰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：</a:t>
            </a:r>
            <a:r>
              <a:rPr lang="zh-TW" altLang="en-US" sz="3200" dirty="0">
                <a:ea typeface="金梅新毛筆楷書" panose="02010609000101010101" pitchFamily="49" charset="-120"/>
              </a:rPr>
              <a:t>天地萬物根本來自何處呢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？道德</a:t>
            </a:r>
            <a:r>
              <a:rPr lang="zh-TW" altLang="en-US" sz="3200" dirty="0">
                <a:ea typeface="金梅新毛筆楷書" panose="02010609000101010101" pitchFamily="49" charset="-120"/>
              </a:rPr>
              <a:t>經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說</a:t>
            </a:r>
            <a:r>
              <a:rPr lang="zh-TW" altLang="en-US" sz="3200" dirty="0" smtClean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金梅新毛筆楷書" panose="02010609000101010101" pitchFamily="49" charset="-120"/>
              </a:rPr>
              <a:t>道生一，一生二，二生三，三生萬物。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金梅新毛筆楷書" panose="02010609000101010101" pitchFamily="49" charset="-120"/>
              </a:rPr>
              <a:t>只有道，才是天地萬物之根本；包括人在內，也都是來自於道啊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！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清靜經說</a:t>
            </a:r>
            <a:r>
              <a:rPr lang="zh-TW" altLang="en-US" sz="3200" dirty="0">
                <a:ea typeface="金梅新毛筆楷書" panose="02010609000101010101" pitchFamily="49" charset="-120"/>
              </a:rPr>
              <a:t>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金梅新毛筆楷書" panose="02010609000101010101" pitchFamily="49" charset="-120"/>
              </a:rPr>
              <a:t>大道無形，生育天地；大道無情，運行日月；大道無名，長養萬物。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endParaRPr lang="en-US" altLang="zh-TW" sz="3200" dirty="0" smtClean="0">
              <a:latin typeface="+mj-ea"/>
              <a:ea typeface="+mj-ea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聖經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也說</a:t>
            </a:r>
            <a:r>
              <a:rPr lang="zh-TW" altLang="en-US" sz="3200" dirty="0">
                <a:ea typeface="金梅新毛筆楷書" panose="02010609000101010101" pitchFamily="49" charset="-120"/>
              </a:rPr>
              <a:t>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金梅新毛筆楷書" panose="02010609000101010101" pitchFamily="49" charset="-120"/>
              </a:rPr>
              <a:t>太初有道，道與上帝同在，道即是上帝。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86747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道之尊貴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2800" dirty="0" smtClean="0">
                <a:solidFill>
                  <a:srgbClr val="FFFF00"/>
                </a:solidFill>
                <a:latin typeface="+mj-ea"/>
              </a:rPr>
              <a:t>（二）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道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是聖聖相傳之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道統</a:t>
            </a:r>
            <a:endParaRPr lang="en-US" altLang="zh-TW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道</a:t>
            </a:r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，自古</a:t>
            </a: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到今都有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；以前</a:t>
            </a:r>
            <a:r>
              <a:rPr lang="zh-TW" altLang="en-US" dirty="0">
                <a:ea typeface="金梅新毛筆楷書" panose="02010609000101010101" pitchFamily="49" charset="-120"/>
              </a:rPr>
              <a:t>是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金梅新毛筆楷書" panose="02010609000101010101" pitchFamily="49" charset="-120"/>
              </a:rPr>
              <a:t>單傳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金梅新毛筆楷書" panose="02010609000101010101" pitchFamily="49" charset="-120"/>
              </a:rPr>
              <a:t>，現在是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金梅新毛筆楷書" panose="02010609000101010101" pitchFamily="49" charset="-120"/>
              </a:rPr>
              <a:t>普傳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金梅新毛筆楷書" panose="02010609000101010101" pitchFamily="49" charset="-120"/>
              </a:rPr>
              <a:t>而已</a:t>
            </a:r>
            <a:r>
              <a:rPr lang="zh-TW" altLang="en-US" dirty="0" smtClean="0">
                <a:ea typeface="金梅新毛筆楷書" panose="02010609000101010101" pitchFamily="49" charset="-120"/>
              </a:rPr>
              <a:t>。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聖聖相傳</a:t>
            </a:r>
            <a:r>
              <a:rPr lang="zh-TW" altLang="en-US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之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道統：</a:t>
            </a:r>
            <a:endParaRPr lang="en-US" altLang="zh-TW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ea typeface="金梅新毛筆楷書" panose="02010609000101010101" pitchFamily="49" charset="-120"/>
              </a:rPr>
              <a:t>道統</a:t>
            </a:r>
            <a:r>
              <a:rPr lang="zh-TW" altLang="en-US" dirty="0">
                <a:ea typeface="金梅新毛筆楷書" panose="02010609000101010101" pitchFamily="49" charset="-120"/>
              </a:rPr>
              <a:t>，最早始於中國，起源於伏羲氏，而後神農、黃帝、堯、舜、禹、湯、文武、周公、孔子、曾子、子思、孟子，如此一脈傳承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；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孟子之後道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暗轉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西方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，</a:t>
            </a:r>
            <a:r>
              <a:rPr lang="zh-TW" altLang="en-US" dirty="0">
                <a:ea typeface="金梅新毛筆楷書" panose="02010609000101010101" pitchFamily="49" charset="-120"/>
              </a:rPr>
              <a:t>由佛教應運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，傳至二十八</a:t>
            </a:r>
            <a:r>
              <a:rPr lang="zh-TW" altLang="en-US" dirty="0">
                <a:ea typeface="金梅新毛筆楷書" panose="02010609000101010101" pitchFamily="49" charset="-120"/>
              </a:rPr>
              <a:t>代，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達摩祖師再回傳中國</a:t>
            </a:r>
            <a:r>
              <a:rPr lang="zh-TW" altLang="en-US" dirty="0">
                <a:ea typeface="金梅新毛筆楷書" panose="02010609000101010101" pitchFamily="49" charset="-120"/>
              </a:rPr>
              <a:t>，稱為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金梅新毛筆楷書" panose="02010609000101010101" pitchFamily="49" charset="-120"/>
              </a:rPr>
              <a:t>老水</a:t>
            </a:r>
            <a:r>
              <a:rPr lang="zh-TW" altLang="en-US" dirty="0" smtClean="0">
                <a:ea typeface="金梅新毛筆楷書" panose="02010609000101010101" pitchFamily="49" charset="-120"/>
              </a:rPr>
              <a:t>還潮</a:t>
            </a:r>
            <a:r>
              <a:rPr lang="zh-TW" altLang="en-US" dirty="0" smtClean="0">
                <a:latin typeface="+mj-ea"/>
                <a:ea typeface="+mj-ea"/>
              </a:rPr>
              <a:t>」</a:t>
            </a:r>
            <a:r>
              <a:rPr lang="zh-TW" altLang="en-US" dirty="0" smtClean="0">
                <a:ea typeface="金梅新毛筆楷書" panose="02010609000101010101" pitchFamily="49" charset="-120"/>
              </a:rPr>
              <a:t>。至</a:t>
            </a:r>
            <a:r>
              <a:rPr lang="zh-TW" altLang="en-US" dirty="0">
                <a:ea typeface="金梅新毛筆楷書" panose="02010609000101010101" pitchFamily="49" charset="-120"/>
              </a:rPr>
              <a:t>十七</a:t>
            </a:r>
            <a:r>
              <a:rPr lang="zh-TW" altLang="en-US" dirty="0" smtClean="0">
                <a:ea typeface="金梅新毛筆楷書" panose="02010609000101010101" pitchFamily="49" charset="-120"/>
              </a:rPr>
              <a:t>代路祖中一，</a:t>
            </a:r>
            <a:r>
              <a:rPr lang="zh-TW" altLang="en-US" dirty="0">
                <a:ea typeface="金梅新毛筆楷書" panose="02010609000101010101" pitchFamily="49" charset="-120"/>
              </a:rPr>
              <a:t>道始普傳；傳至十八代師尊、師母接掌，剛好六十四位，以應易經八八六十四掛之數</a:t>
            </a:r>
            <a:r>
              <a:rPr lang="zh-TW" altLang="en-US" dirty="0" smtClean="0">
                <a:ea typeface="金梅新毛筆楷書" panose="02010609000101010101" pitchFamily="49" charset="-120"/>
              </a:rPr>
              <a:t>。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以上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就是道統的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傳承。</a:t>
            </a:r>
            <a:endParaRPr lang="zh-TW" altLang="en-US" dirty="0">
              <a:solidFill>
                <a:srgbClr val="FFFF00"/>
              </a:solidFill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8638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道之尊貴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latin typeface="+mj-ea"/>
                <a:ea typeface="+mj-ea"/>
              </a:rPr>
              <a:t>（</a:t>
            </a:r>
            <a:r>
              <a:rPr lang="zh-TW" altLang="en-US" sz="3200" dirty="0" smtClean="0">
                <a:solidFill>
                  <a:srgbClr val="FFFF00"/>
                </a:solidFill>
                <a:latin typeface="+mj-ea"/>
                <a:ea typeface="金梅新毛筆楷書" panose="02010609000101010101" pitchFamily="49" charset="-120"/>
              </a:rPr>
              <a:t>三</a:t>
            </a:r>
            <a:r>
              <a:rPr lang="zh-TW" altLang="en-US" sz="3200" dirty="0" smtClean="0">
                <a:solidFill>
                  <a:srgbClr val="FFFF00"/>
                </a:solidFill>
                <a:latin typeface="+mj-ea"/>
                <a:ea typeface="+mj-ea"/>
              </a:rPr>
              <a:t>）</a:t>
            </a:r>
            <a:r>
              <a:rPr lang="zh-TW" altLang="en-US" sz="3200" dirty="0" smtClean="0">
                <a:solidFill>
                  <a:srgbClr val="FFFF00"/>
                </a:solidFill>
                <a:latin typeface="+mj-ea"/>
                <a:ea typeface="金梅新毛筆楷書" panose="02010609000101010101" pitchFamily="49" charset="-120"/>
              </a:rPr>
              <a:t>道是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自古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不輕傳之秘寶</a:t>
            </a:r>
            <a:b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</a:br>
            <a:r>
              <a:rPr lang="zh-TW" altLang="en-US" sz="32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佛經典故：佛於多子塔前，分座令迦葉尊者坐，並以袈裟遮圍不令人見</a:t>
            </a:r>
            <a:r>
              <a:rPr lang="zh-TW" altLang="en-US" sz="3200" dirty="0">
                <a:ea typeface="金梅新毛筆楷書" panose="02010609000101010101" pitchFamily="49" charset="-120"/>
              </a:rPr>
              <a:t>，在傳法時說：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金梅新毛筆楷書" panose="02010609000101010101" pitchFamily="49" charset="-120"/>
              </a:rPr>
              <a:t>吾有正法眼藏，涅槃妙心，實相無相，微妙法門，不立文字，教外別傳，今將秘付與汝，無令斷絕。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endParaRPr lang="en-US" altLang="zh-TW" sz="3200" dirty="0" smtClean="0">
              <a:latin typeface="+mj-ea"/>
              <a:ea typeface="+mj-ea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自古以來</a:t>
            </a:r>
            <a:r>
              <a:rPr lang="zh-TW" altLang="en-US" sz="3200" dirty="0">
                <a:ea typeface="金梅新毛筆楷書" panose="02010609000101010101" pitchFamily="49" charset="-120"/>
              </a:rPr>
              <a:t>，大德者必受命，</a:t>
            </a:r>
            <a:r>
              <a:rPr lang="zh-TW" altLang="en-US" sz="32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得天之明命</a:t>
            </a:r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者</a:t>
            </a:r>
            <a:r>
              <a:rPr lang="en-US" altLang="zh-TW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—</a:t>
            </a:r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明師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，</a:t>
            </a:r>
            <a:r>
              <a:rPr lang="zh-TW" altLang="en-US" sz="3200" dirty="0">
                <a:ea typeface="金梅新毛筆楷書" panose="02010609000101010101" pitchFamily="49" charset="-120"/>
              </a:rPr>
              <a:t>才有代天傳道之權炳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自古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法不傳六耳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，都是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暗傳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金梅新毛筆楷書" panose="02010609000101010101" pitchFamily="49" charset="-120"/>
              </a:rPr>
              <a:t>；如五祖傳六祖，是三更受法，人盡不知，還用袈裟遮圍，不令人見呢！即使，現今傳道也是如此。</a:t>
            </a:r>
          </a:p>
        </p:txBody>
      </p:sp>
    </p:spTree>
    <p:extLst>
      <p:ext uri="{BB962C8B-B14F-4D97-AF65-F5344CB8AC3E}">
        <p14:creationId xmlns:p14="http://schemas.microsoft.com/office/powerpoint/2010/main" val="1895597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道之尊貴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2800" dirty="0" smtClean="0">
                <a:solidFill>
                  <a:srgbClr val="FFFF00"/>
                </a:solidFill>
                <a:latin typeface="+mj-ea"/>
              </a:rPr>
              <a:t> （</a:t>
            </a:r>
            <a:r>
              <a:rPr lang="zh-TW" altLang="en-US" sz="2800" dirty="0" smtClean="0">
                <a:solidFill>
                  <a:srgbClr val="FFFF00"/>
                </a:solidFill>
                <a:latin typeface="+mj-ea"/>
                <a:ea typeface="金梅新毛筆楷書" panose="02010609000101010101" pitchFamily="49" charset="-120"/>
              </a:rPr>
              <a:t>四</a:t>
            </a:r>
            <a:r>
              <a:rPr lang="zh-TW" altLang="en-US" sz="2800" dirty="0" smtClean="0">
                <a:solidFill>
                  <a:srgbClr val="FFFF00"/>
                </a:solidFill>
                <a:latin typeface="+mj-ea"/>
              </a:rPr>
              <a:t>）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道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是回天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之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路，得以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超生了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死。</a:t>
            </a:r>
            <a:r>
              <a:rPr lang="zh-TW" altLang="en-US" dirty="0">
                <a:ea typeface="金梅新毛筆楷書" panose="02010609000101010101" pitchFamily="49" charset="-120"/>
              </a:rPr>
              <a:t/>
            </a:r>
            <a:br>
              <a:rPr lang="zh-TW" altLang="en-US" dirty="0">
                <a:ea typeface="金梅新毛筆楷書" panose="02010609000101010101" pitchFamily="49" charset="-120"/>
              </a:rPr>
            </a:b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自古有生必有死，</a:t>
            </a:r>
            <a:r>
              <a:rPr lang="zh-TW" altLang="en-US" dirty="0">
                <a:ea typeface="金梅新毛筆楷書" panose="02010609000101010101" pitchFamily="49" charset="-120"/>
              </a:rPr>
              <a:t>肉體活得再久，還是不免一死</a:t>
            </a:r>
            <a:r>
              <a:rPr lang="zh-TW" altLang="en-US" dirty="0" smtClean="0">
                <a:ea typeface="金梅新毛筆楷書" panose="02010609000101010101" pitchFamily="49" charset="-120"/>
              </a:rPr>
              <a:t>。如</a:t>
            </a:r>
            <a:r>
              <a:rPr lang="zh-TW" altLang="en-US" dirty="0">
                <a:ea typeface="金梅新毛筆楷書" panose="02010609000101010101" pitchFamily="49" charset="-120"/>
              </a:rPr>
              <a:t>秦始皇、漢武帝，雖求長生藥，還是要死；彭祖活八百多歲，最後</a:t>
            </a:r>
            <a:r>
              <a:rPr lang="zh-TW" altLang="en-US" dirty="0" smtClean="0">
                <a:ea typeface="金梅新毛筆楷書" panose="02010609000101010101" pitchFamily="49" charset="-120"/>
              </a:rPr>
              <a:t>還是死</a:t>
            </a:r>
            <a:r>
              <a:rPr lang="zh-TW" altLang="en-US" dirty="0">
                <a:ea typeface="金梅新毛筆楷書" panose="02010609000101010101" pitchFamily="49" charset="-120"/>
              </a:rPr>
              <a:t>啊！只是死，要能歸根復命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，超脫輪迴，</a:t>
            </a:r>
            <a:r>
              <a:rPr lang="zh-TW" altLang="en-US" dirty="0">
                <a:ea typeface="金梅新毛筆楷書" panose="02010609000101010101" pitchFamily="49" charset="-120"/>
              </a:rPr>
              <a:t>而不是</a:t>
            </a:r>
            <a:r>
              <a:rPr lang="zh-TW" altLang="en-US" dirty="0" smtClean="0">
                <a:ea typeface="金梅新毛筆楷書" panose="02010609000101010101" pitchFamily="49" charset="-120"/>
              </a:rPr>
              <a:t>在六道輪迴。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明師一指是道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，指出一條回天的路，求道就是求這條超脫生死的路；</a:t>
            </a:r>
            <a:r>
              <a:rPr lang="zh-TW" altLang="en-US" dirty="0">
                <a:ea typeface="金梅新毛筆楷書" panose="02010609000101010101" pitchFamily="49" charset="-120"/>
              </a:rPr>
              <a:t>不知此路者，</a:t>
            </a:r>
            <a:r>
              <a:rPr lang="zh-TW" altLang="en-US" dirty="0" smtClean="0">
                <a:ea typeface="金梅新毛筆楷書" panose="02010609000101010101" pitchFamily="49" charset="-120"/>
              </a:rPr>
              <a:t>墜入輪迴受苦。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如</a:t>
            </a: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道中前賢</a:t>
            </a:r>
            <a:r>
              <a:rPr lang="zh-TW" altLang="en-US" dirty="0">
                <a:ea typeface="金梅新毛筆楷書" panose="02010609000101010101" pitchFamily="49" charset="-120"/>
              </a:rPr>
              <a:t>，死時身軟如棉，冬不挺屍，夏不腐臭，即是</a:t>
            </a: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得道昇天最佳證明</a:t>
            </a:r>
            <a:r>
              <a:rPr lang="zh-TW" altLang="en-US" dirty="0">
                <a:ea typeface="金梅新毛筆楷書" panose="02010609000101010101" pitchFamily="49" charset="-120"/>
              </a:rPr>
              <a:t>了。</a:t>
            </a:r>
          </a:p>
        </p:txBody>
      </p:sp>
    </p:spTree>
    <p:extLst>
      <p:ext uri="{BB962C8B-B14F-4D97-AF65-F5344CB8AC3E}">
        <p14:creationId xmlns:p14="http://schemas.microsoft.com/office/powerpoint/2010/main" val="3474697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道之尊貴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latin typeface="+mj-ea"/>
                <a:ea typeface="+mj-ea"/>
              </a:rPr>
              <a:t>（</a:t>
            </a:r>
            <a:r>
              <a:rPr lang="zh-TW" altLang="en-US" sz="3200" dirty="0" smtClean="0">
                <a:solidFill>
                  <a:srgbClr val="FFFF00"/>
                </a:solidFill>
                <a:latin typeface="+mj-ea"/>
                <a:ea typeface="金梅新毛筆楷書" panose="02010609000101010101" pitchFamily="49" charset="-120"/>
              </a:rPr>
              <a:t>五</a:t>
            </a:r>
            <a:r>
              <a:rPr lang="zh-TW" altLang="en-US" sz="3200" dirty="0" smtClean="0">
                <a:solidFill>
                  <a:srgbClr val="FFFF00"/>
                </a:solidFill>
                <a:latin typeface="+mj-ea"/>
                <a:ea typeface="+mj-ea"/>
              </a:rPr>
              <a:t>）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道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是救劫救世之法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舟</a:t>
            </a:r>
            <a:endParaRPr lang="en-US" altLang="zh-TW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劫</a:t>
            </a: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，來自</a:t>
            </a:r>
            <a:r>
              <a:rPr lang="zh-TW" altLang="en-US" dirty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共業</a:t>
            </a:r>
            <a:r>
              <a:rPr lang="zh-TW" altLang="en-US" dirty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；共業，來自人心。</a:t>
            </a:r>
            <a:r>
              <a:rPr lang="zh-TW" altLang="en-US" dirty="0">
                <a:ea typeface="金梅新毛筆楷書" panose="02010609000101010101" pitchFamily="49" charset="-120"/>
              </a:rPr>
              <a:t>當，人心正時，風調雨順，國泰民安；人心不正時，災劫便不斷了</a:t>
            </a:r>
            <a:r>
              <a:rPr lang="zh-TW" altLang="en-US" dirty="0" smtClean="0">
                <a:ea typeface="金梅新毛筆楷書" panose="02010609000101010101" pitchFamily="49" charset="-120"/>
              </a:rPr>
              <a:t>。現今社會，人心</a:t>
            </a:r>
            <a:r>
              <a:rPr lang="zh-TW" altLang="en-US" dirty="0">
                <a:ea typeface="金梅新毛筆楷書" panose="02010609000101010101" pitchFamily="49" charset="-120"/>
              </a:rPr>
              <a:t>敗壞，道德淪喪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，再加上六萬年來的大清算，所以天災人禍</a:t>
            </a:r>
            <a:r>
              <a:rPr lang="zh-TW" altLang="en-US" dirty="0">
                <a:ea typeface="金梅新毛筆楷書" panose="02010609000101010101" pitchFamily="49" charset="-120"/>
              </a:rPr>
              <a:t>不斷</a:t>
            </a:r>
            <a:r>
              <a:rPr lang="zh-TW" altLang="en-US" dirty="0" smtClean="0">
                <a:ea typeface="金梅新毛筆楷書" panose="02010609000101010101" pitchFamily="49" charset="-120"/>
              </a:rPr>
              <a:t>發生。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要</a:t>
            </a: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如何挽世界化災劫呢</a:t>
            </a:r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？</a:t>
            </a:r>
            <a:endParaRPr lang="en-US" altLang="zh-TW" dirty="0" smtClean="0">
              <a:solidFill>
                <a:srgbClr val="FFC0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孟子說</a:t>
            </a:r>
            <a:r>
              <a:rPr lang="zh-TW" altLang="en-US" dirty="0" smtClean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天下溺，援之以道。</a:t>
            </a:r>
            <a:r>
              <a:rPr lang="zh-TW" altLang="en-US" dirty="0" smtClean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dirty="0" smtClean="0">
                <a:ea typeface="金梅新毛筆楷書" panose="02010609000101010101" pitchFamily="49" charset="-120"/>
              </a:rPr>
              <a:t>要</a:t>
            </a:r>
            <a:r>
              <a:rPr lang="zh-TW" altLang="en-US" dirty="0">
                <a:ea typeface="金梅新毛筆楷書" panose="02010609000101010101" pitchFamily="49" charset="-120"/>
              </a:rPr>
              <a:t>想救劫救世，惟有道之力量，才能喚醒良心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，一</a:t>
            </a:r>
            <a:r>
              <a:rPr lang="zh-TW" altLang="en-US" dirty="0">
                <a:ea typeface="金梅新毛筆楷書" panose="02010609000101010101" pitchFamily="49" charset="-120"/>
              </a:rPr>
              <a:t>但人心光明了，天下便無紛爭，人心正了，災劫自然也就平息了。</a:t>
            </a:r>
          </a:p>
        </p:txBody>
      </p:sp>
    </p:spTree>
    <p:extLst>
      <p:ext uri="{BB962C8B-B14F-4D97-AF65-F5344CB8AC3E}">
        <p14:creationId xmlns:p14="http://schemas.microsoft.com/office/powerpoint/2010/main" val="1902729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道之尊貴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solidFill>
                  <a:srgbClr val="FFFF00"/>
                </a:solidFill>
                <a:latin typeface="+mj-ea"/>
                <a:ea typeface="+mj-ea"/>
              </a:rPr>
              <a:t>（</a:t>
            </a:r>
            <a:r>
              <a:rPr lang="zh-TW" altLang="en-US" sz="2800" dirty="0" smtClean="0">
                <a:solidFill>
                  <a:srgbClr val="FFFF00"/>
                </a:solidFill>
                <a:latin typeface="+mj-ea"/>
                <a:ea typeface="金梅新毛筆楷書" panose="02010609000101010101" pitchFamily="49" charset="-120"/>
              </a:rPr>
              <a:t>六</a:t>
            </a:r>
            <a:r>
              <a:rPr lang="zh-TW" altLang="en-US" sz="2800" dirty="0" smtClean="0">
                <a:solidFill>
                  <a:srgbClr val="FFFF00"/>
                </a:solidFill>
                <a:latin typeface="+mj-ea"/>
                <a:ea typeface="+mj-ea"/>
              </a:rPr>
              <a:t>）</a:t>
            </a:r>
            <a:r>
              <a:rPr lang="zh-TW" altLang="en-US" sz="2800" dirty="0" smtClean="0">
                <a:solidFill>
                  <a:srgbClr val="FFFF00"/>
                </a:solidFill>
                <a:latin typeface="+mj-ea"/>
                <a:ea typeface="金梅新毛筆楷書" panose="02010609000101010101" pitchFamily="49" charset="-120"/>
              </a:rPr>
              <a:t>道是無上法，成佛的不二法門</a:t>
            </a:r>
            <a:endParaRPr lang="en-US" altLang="zh-TW" sz="2800" dirty="0" smtClean="0">
              <a:solidFill>
                <a:srgbClr val="FFFF00"/>
              </a:solidFill>
              <a:latin typeface="+mj-ea"/>
              <a:ea typeface="金梅新毛筆楷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佛說：</a:t>
            </a:r>
            <a:r>
              <a:rPr lang="zh-TW" altLang="en-US" dirty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摸著根者成佛祖，摸不著根者瞎修行。</a:t>
            </a:r>
            <a:r>
              <a:rPr lang="zh-TW" altLang="en-US" dirty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/>
            </a:r>
            <a:b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</a:br>
            <a:r>
              <a:rPr lang="zh-TW" altLang="en-US" dirty="0">
                <a:ea typeface="金梅新毛筆楷書" panose="02010609000101010101" pitchFamily="49" charset="-120"/>
              </a:rPr>
              <a:t>法分三乘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，若不得上乘</a:t>
            </a:r>
            <a:r>
              <a:rPr lang="zh-TW" altLang="en-US" dirty="0">
                <a:ea typeface="金梅新毛筆楷書" panose="02010609000101010101" pitchFamily="49" charset="-120"/>
              </a:rPr>
              <a:t>，終是瞎修行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，不能成道！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如</a:t>
            </a: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六祖未拜五祖前，便已悟道，還須拜五祖，為其授記傳道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；由此可見</a:t>
            </a:r>
            <a:r>
              <a:rPr lang="zh-TW" altLang="en-US" dirty="0">
                <a:ea typeface="金梅新毛筆楷書" panose="02010609000101010101" pitchFamily="49" charset="-120"/>
              </a:rPr>
              <a:t>，明師一指之寶貴了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；如今天白陽仙真：如白水聖帝、德</a:t>
            </a:r>
            <a:r>
              <a:rPr lang="zh-TW" altLang="en-US" dirty="0">
                <a:ea typeface="金梅新毛筆楷書" panose="02010609000101010101" pitchFamily="49" charset="-120"/>
              </a:rPr>
              <a:t>慧菩薩</a:t>
            </a:r>
            <a:r>
              <a:rPr lang="zh-TW" altLang="en-US" dirty="0" smtClean="0">
                <a:ea typeface="金梅新毛筆楷書" panose="02010609000101010101" pitchFamily="49" charset="-120"/>
              </a:rPr>
              <a:t>、不休息菩薩、、、等等太多了</a:t>
            </a:r>
            <a:endParaRPr lang="zh-TW" altLang="en-US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5680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道之尊貴    悟見講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latin typeface="+mj-ea"/>
              </a:rPr>
              <a:t>（</a:t>
            </a:r>
            <a:r>
              <a:rPr lang="zh-TW" altLang="en-US" sz="3200" dirty="0" smtClean="0">
                <a:solidFill>
                  <a:srgbClr val="FFFF00"/>
                </a:solidFill>
                <a:latin typeface="+mj-ea"/>
                <a:ea typeface="金梅新毛筆楷書" panose="02010609000101010101" pitchFamily="49" charset="-120"/>
              </a:rPr>
              <a:t>七</a:t>
            </a:r>
            <a:r>
              <a:rPr lang="zh-TW" altLang="en-US" sz="3200" dirty="0" smtClean="0">
                <a:solidFill>
                  <a:srgbClr val="FFFF00"/>
                </a:solidFill>
                <a:latin typeface="+mj-ea"/>
              </a:rPr>
              <a:t>）</a:t>
            </a:r>
            <a:r>
              <a:rPr lang="zh-TW" altLang="en-US" sz="3200" dirty="0" smtClean="0">
                <a:solidFill>
                  <a:srgbClr val="FFFF00"/>
                </a:solidFill>
                <a:latin typeface="+mj-ea"/>
                <a:ea typeface="金梅新毛筆楷書" panose="02010609000101010101" pitchFamily="49" charset="-120"/>
              </a:rPr>
              <a:t>道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可以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改造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命運</a:t>
            </a:r>
            <a:endParaRPr lang="en-US" altLang="zh-TW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俗語說：</a:t>
            </a:r>
            <a:r>
              <a:rPr lang="zh-TW" altLang="en-US" dirty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一命、二運、三風水</a:t>
            </a:r>
            <a:r>
              <a:rPr lang="zh-TW" altLang="en-US" dirty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zh-TW" altLang="en-US" dirty="0">
                <a:ea typeface="金梅新毛筆楷書" panose="02010609000101010101" pitchFamily="49" charset="-120"/>
              </a:rPr>
              <a:t>，每個人的一生當中，命運都是前世的</a:t>
            </a:r>
            <a:r>
              <a:rPr lang="zh-TW" altLang="en-US" dirty="0" smtClean="0">
                <a:ea typeface="金梅新毛筆楷書" panose="02010609000101010101" pitchFamily="49" charset="-120"/>
              </a:rPr>
              <a:t>造作，</a:t>
            </a:r>
            <a:r>
              <a:rPr lang="zh-TW" altLang="en-US" dirty="0">
                <a:ea typeface="金梅新毛筆楷書" panose="02010609000101010101" pitchFamily="49" charset="-120"/>
              </a:rPr>
              <a:t>所謂的，欲知前世因，今生受者是，欲知來世果，今生做者是</a:t>
            </a:r>
            <a:r>
              <a:rPr lang="zh-TW" altLang="en-US" dirty="0" smtClean="0">
                <a:ea typeface="金梅新毛筆楷書" panose="02010609000101010101" pitchFamily="49" charset="-120"/>
              </a:rPr>
              <a:t>。種</a:t>
            </a:r>
            <a:r>
              <a:rPr lang="zh-TW" altLang="en-US" dirty="0">
                <a:ea typeface="金梅新毛筆楷書" panose="02010609000101010101" pitchFamily="49" charset="-120"/>
              </a:rPr>
              <a:t>善因得善果，種惡因得</a:t>
            </a:r>
            <a:r>
              <a:rPr lang="zh-TW" altLang="en-US" dirty="0" smtClean="0">
                <a:ea typeface="金梅新毛筆楷書" panose="02010609000101010101" pitchFamily="49" charset="-120"/>
              </a:rPr>
              <a:t>惡果。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而命可以改變嗎</a:t>
            </a:r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？</a:t>
            </a:r>
            <a:r>
              <a:rPr lang="zh-TW" altLang="en-US" dirty="0" smtClean="0">
                <a:ea typeface="金梅新毛筆楷書" panose="02010609000101010101" pitchFamily="49" charset="-120"/>
              </a:rPr>
              <a:t>可以</a:t>
            </a:r>
            <a:r>
              <a:rPr lang="zh-TW" altLang="en-US" dirty="0">
                <a:ea typeface="金梅新毛筆楷書" panose="02010609000101010101" pitchFamily="49" charset="-120"/>
              </a:rPr>
              <a:t>的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，若</a:t>
            </a:r>
            <a:r>
              <a:rPr lang="zh-TW" altLang="en-US" dirty="0">
                <a:ea typeface="金梅新毛筆楷書" panose="02010609000101010101" pitchFamily="49" charset="-120"/>
              </a:rPr>
              <a:t>我們求了</a:t>
            </a:r>
            <a:r>
              <a:rPr lang="zh-TW" altLang="en-US" dirty="0" smtClean="0">
                <a:ea typeface="金梅新毛筆楷書" panose="02010609000101010101" pitchFamily="49" charset="-120"/>
              </a:rPr>
              <a:t>道誠心修辦是</a:t>
            </a:r>
            <a:r>
              <a:rPr lang="zh-TW" altLang="en-US" dirty="0">
                <a:ea typeface="金梅新毛筆楷書" panose="02010609000101010101" pitchFamily="49" charset="-120"/>
              </a:rPr>
              <a:t>可以改造命運的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，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像</a:t>
            </a: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我們老</a:t>
            </a:r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前人白水聖帝就是最好的例子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，他得了</a:t>
            </a:r>
            <a:r>
              <a:rPr lang="zh-TW" altLang="en-US" dirty="0">
                <a:ea typeface="金梅新毛筆楷書" panose="02010609000101010101" pitchFamily="49" charset="-120"/>
              </a:rPr>
              <a:t>三期的肺癌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，因發愿修辦，而活到九十五歲。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邱長春真人由</a:t>
            </a:r>
            <a:r>
              <a:rPr lang="zh-TW" altLang="en-US" dirty="0" smtClean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雙蛇鎖口</a:t>
            </a:r>
            <a:r>
              <a:rPr lang="zh-TW" altLang="en-US" dirty="0" smtClean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餓死相，修到</a:t>
            </a:r>
            <a:r>
              <a:rPr lang="zh-TW" altLang="en-US" dirty="0" smtClean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雙龍吐珠</a:t>
            </a:r>
            <a:r>
              <a:rPr lang="zh-TW" altLang="en-US" dirty="0" smtClean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大富貴相。</a:t>
            </a:r>
            <a:endParaRPr lang="zh-TW" altLang="en-US" dirty="0">
              <a:solidFill>
                <a:srgbClr val="FFC000"/>
              </a:solidFill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335980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280</TotalTime>
  <Words>1268</Words>
  <Application>Microsoft Office PowerPoint</Application>
  <PresentationFormat>如螢幕大小 (16:9)</PresentationFormat>
  <Paragraphs>71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Franklin Gothic Book</vt:lpstr>
      <vt:lpstr>金梅新毛筆楷書</vt:lpstr>
      <vt:lpstr>微軟正黑體</vt:lpstr>
      <vt:lpstr>Arial</vt:lpstr>
      <vt:lpstr>Wingdings 2</vt:lpstr>
      <vt:lpstr>科技</vt:lpstr>
      <vt:lpstr>道之尊貴    悟見講</vt:lpstr>
      <vt:lpstr>道之尊貴    悟見講</vt:lpstr>
      <vt:lpstr>道之尊貴    悟見講</vt:lpstr>
      <vt:lpstr>道之尊貴    悟見講</vt:lpstr>
      <vt:lpstr>道之尊貴    悟見講</vt:lpstr>
      <vt:lpstr>道之尊貴    悟見講</vt:lpstr>
      <vt:lpstr>道之尊貴    悟見講</vt:lpstr>
      <vt:lpstr>道之尊貴    悟見講</vt:lpstr>
      <vt:lpstr>道之尊貴    悟見講</vt:lpstr>
      <vt:lpstr>道之尊貴    悟見講</vt:lpstr>
      <vt:lpstr>道之尊貴    悟見講</vt:lpstr>
      <vt:lpstr>道之尊貴    悟見講</vt:lpstr>
      <vt:lpstr>道之尊貴    悟見講</vt:lpstr>
      <vt:lpstr>道之尊貴    悟見講</vt:lpstr>
      <vt:lpstr>道之尊貴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74</cp:revision>
  <dcterms:created xsi:type="dcterms:W3CDTF">2014-02-15T05:50:45Z</dcterms:created>
  <dcterms:modified xsi:type="dcterms:W3CDTF">2016-03-16T02:28:48Z</dcterms:modified>
</cp:coreProperties>
</file>