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6" r:id="rId2"/>
    <p:sldId id="315" r:id="rId3"/>
    <p:sldId id="314" r:id="rId4"/>
    <p:sldId id="313" r:id="rId5"/>
    <p:sldId id="318" r:id="rId6"/>
    <p:sldId id="317" r:id="rId7"/>
    <p:sldId id="312" r:id="rId8"/>
    <p:sldId id="311" r:id="rId9"/>
    <p:sldId id="324" r:id="rId10"/>
    <p:sldId id="310" r:id="rId11"/>
    <p:sldId id="323" r:id="rId12"/>
    <p:sldId id="322" r:id="rId13"/>
    <p:sldId id="321" r:id="rId14"/>
    <p:sldId id="320" r:id="rId15"/>
    <p:sldId id="329" r:id="rId16"/>
    <p:sldId id="328" r:id="rId17"/>
    <p:sldId id="327" r:id="rId18"/>
    <p:sldId id="326" r:id="rId19"/>
    <p:sldId id="334" r:id="rId20"/>
    <p:sldId id="319" r:id="rId21"/>
    <p:sldId id="332" r:id="rId22"/>
    <p:sldId id="331" r:id="rId23"/>
    <p:sldId id="330" r:id="rId24"/>
    <p:sldId id="333" r:id="rId2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593" autoAdjust="0"/>
  </p:normalViewPr>
  <p:slideViewPr>
    <p:cSldViewPr>
      <p:cViewPr varScale="1">
        <p:scale>
          <a:sx n="86" d="100"/>
          <a:sy n="86" d="100"/>
        </p:scale>
        <p:origin x="-571" y="-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2015/6/22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天道修持的殊勝</a:t>
            </a: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 smtClean="0">
                <a:solidFill>
                  <a:srgbClr val="FFFF00"/>
                </a:solidFill>
                <a:ea typeface="全真顏體" pitchFamily="49" charset="-120"/>
              </a:rPr>
              <a:t>壹</a:t>
            </a:r>
            <a:r>
              <a:rPr lang="zh-TW" altLang="zh-TW" sz="4000" dirty="0">
                <a:solidFill>
                  <a:srgbClr val="FFFF00"/>
                </a:solidFill>
                <a:ea typeface="全真顏體" pitchFamily="49" charset="-120"/>
              </a:rPr>
              <a:t>、前言：</a:t>
            </a:r>
          </a:p>
          <a:p>
            <a:pPr>
              <a:buNone/>
            </a:pPr>
            <a:r>
              <a:rPr lang="zh-TW" altLang="en-US" sz="4000" dirty="0" smtClean="0">
                <a:ea typeface="全真顏體" pitchFamily="49" charset="-120"/>
              </a:rPr>
              <a:t>   </a:t>
            </a:r>
            <a:r>
              <a:rPr lang="zh-TW" altLang="zh-TW" sz="4000" dirty="0" smtClean="0">
                <a:ea typeface="全真顏體" pitchFamily="49" charset="-120"/>
              </a:rPr>
              <a:t>修</a:t>
            </a:r>
            <a:r>
              <a:rPr lang="zh-TW" altLang="zh-TW" sz="4000" dirty="0">
                <a:ea typeface="全真顏體" pitchFamily="49" charset="-120"/>
              </a:rPr>
              <a:t>天道至尊至貴　</a:t>
            </a:r>
            <a:r>
              <a:rPr lang="zh-TW" altLang="en-US" sz="4000" dirty="0" smtClean="0">
                <a:ea typeface="全真顏體" pitchFamily="49" charset="-120"/>
              </a:rPr>
              <a:t> </a:t>
            </a:r>
            <a:r>
              <a:rPr lang="zh-TW" altLang="zh-TW" sz="4000" dirty="0" smtClean="0">
                <a:ea typeface="全真顏體" pitchFamily="49" charset="-120"/>
              </a:rPr>
              <a:t>天地</a:t>
            </a:r>
            <a:r>
              <a:rPr lang="zh-TW" altLang="zh-TW" sz="4000" dirty="0">
                <a:ea typeface="全真顏體" pitchFamily="49" charset="-120"/>
              </a:rPr>
              <a:t>間第一大事</a:t>
            </a:r>
          </a:p>
          <a:p>
            <a:pPr>
              <a:buNone/>
            </a:pPr>
            <a:r>
              <a:rPr lang="zh-TW" altLang="en-US" sz="4000" dirty="0" smtClean="0">
                <a:ea typeface="全真顏體" pitchFamily="49" charset="-120"/>
              </a:rPr>
              <a:t>   </a:t>
            </a:r>
            <a:r>
              <a:rPr lang="zh-TW" altLang="zh-TW" sz="4000" dirty="0" smtClean="0">
                <a:ea typeface="全真顏體" pitchFamily="49" charset="-120"/>
              </a:rPr>
              <a:t>眾</a:t>
            </a:r>
            <a:r>
              <a:rPr lang="zh-TW" altLang="zh-TW" sz="4000" dirty="0">
                <a:ea typeface="全真顏體" pitchFamily="49" charset="-120"/>
              </a:rPr>
              <a:t>佛諸神來護持　</a:t>
            </a:r>
            <a:r>
              <a:rPr lang="zh-TW" altLang="en-US" sz="4000" dirty="0" smtClean="0">
                <a:ea typeface="全真顏體" pitchFamily="49" charset="-120"/>
              </a:rPr>
              <a:t>    </a:t>
            </a:r>
            <a:endParaRPr lang="en-US" altLang="zh-TW" sz="4000" dirty="0" smtClean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>
                <a:ea typeface="全真顏體" pitchFamily="49" charset="-120"/>
              </a:rPr>
              <a:t> </a:t>
            </a:r>
            <a:r>
              <a:rPr lang="zh-TW" altLang="en-US" sz="4000" dirty="0" smtClean="0">
                <a:ea typeface="全真顏體" pitchFamily="49" charset="-120"/>
              </a:rPr>
              <a:t>  千</a:t>
            </a:r>
            <a:r>
              <a:rPr lang="zh-TW" altLang="zh-TW" sz="4000" dirty="0" smtClean="0">
                <a:ea typeface="全真顏體" pitchFamily="49" charset="-120"/>
              </a:rPr>
              <a:t>祥</a:t>
            </a:r>
            <a:r>
              <a:rPr lang="zh-TW" altLang="zh-TW" sz="4000" dirty="0">
                <a:ea typeface="全真顏體" pitchFamily="49" charset="-120"/>
              </a:rPr>
              <a:t>百瑞齊降身</a:t>
            </a:r>
          </a:p>
          <a:p>
            <a:pPr>
              <a:buNone/>
            </a:pPr>
            <a:r>
              <a:rPr lang="zh-TW" altLang="en-US" sz="4000" dirty="0" smtClean="0">
                <a:ea typeface="全真顏體" pitchFamily="49" charset="-120"/>
              </a:rPr>
              <a:t>   </a:t>
            </a:r>
            <a:r>
              <a:rPr lang="zh-TW" altLang="zh-TW" sz="4000" dirty="0" smtClean="0">
                <a:ea typeface="全真顏體" pitchFamily="49" charset="-120"/>
              </a:rPr>
              <a:t>群</a:t>
            </a:r>
            <a:r>
              <a:rPr lang="zh-TW" altLang="zh-TW" sz="4000" dirty="0">
                <a:ea typeface="全真顏體" pitchFamily="49" charset="-120"/>
              </a:rPr>
              <a:t>魔眾妖俱消退　超生了死免輪迴　</a:t>
            </a:r>
          </a:p>
          <a:p>
            <a:pPr>
              <a:buNone/>
            </a:pPr>
            <a:r>
              <a:rPr lang="zh-TW" altLang="en-US" sz="4000" dirty="0" smtClean="0">
                <a:ea typeface="全真顏體" pitchFamily="49" charset="-120"/>
              </a:rPr>
              <a:t>   </a:t>
            </a:r>
            <a:r>
              <a:rPr lang="zh-TW" altLang="zh-TW" sz="4000" dirty="0" smtClean="0">
                <a:ea typeface="全真顏體" pitchFamily="49" charset="-120"/>
              </a:rPr>
              <a:t>九</a:t>
            </a:r>
            <a:r>
              <a:rPr lang="zh-TW" altLang="zh-TW" sz="4000" dirty="0">
                <a:ea typeface="全真顏體" pitchFamily="49" charset="-120"/>
              </a:rPr>
              <a:t>玄七祖喜洋洋　千秋萬世不迷昧</a:t>
            </a:r>
          </a:p>
          <a:p>
            <a:pPr>
              <a:buNone/>
            </a:pPr>
            <a:r>
              <a:rPr lang="zh-TW" altLang="en-US" sz="4000" dirty="0" smtClean="0">
                <a:ea typeface="全真顏體" pitchFamily="49" charset="-120"/>
              </a:rPr>
              <a:t>   </a:t>
            </a:r>
            <a:r>
              <a:rPr lang="zh-TW" altLang="zh-TW" sz="4000" dirty="0" smtClean="0">
                <a:ea typeface="全真顏體" pitchFamily="49" charset="-120"/>
              </a:rPr>
              <a:t>天上</a:t>
            </a:r>
            <a:r>
              <a:rPr lang="zh-TW" altLang="zh-TW" sz="4000" dirty="0">
                <a:ea typeface="全真顏體" pitchFamily="49" charset="-120"/>
              </a:rPr>
              <a:t>人間任逍遙</a:t>
            </a:r>
            <a:endParaRPr lang="zh-TW" altLang="en-US" sz="4000" dirty="0">
              <a:solidFill>
                <a:srgbClr val="FF0000"/>
              </a:solidFill>
              <a:latin typeface="全真中圓體" pitchFamily="49" charset="-120"/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3600" dirty="0">
                <a:solidFill>
                  <a:srgbClr val="FFFF00"/>
                </a:solidFill>
                <a:ea typeface="全真顏體" pitchFamily="49" charset="-120"/>
              </a:rPr>
              <a:t>　</a:t>
            </a:r>
            <a:r>
              <a:rPr lang="zh-TW" altLang="zh-TW" sz="3600" dirty="0">
                <a:solidFill>
                  <a:srgbClr val="FFFF00"/>
                </a:solidFill>
                <a:ea typeface="全真顏體" pitchFamily="49" charset="-120"/>
              </a:rPr>
              <a:t>４不退縮不前｜</a:t>
            </a:r>
            <a:r>
              <a:rPr lang="zh-TW" altLang="zh-TW" sz="3600" dirty="0">
                <a:ea typeface="全真顏體" pitchFamily="49" charset="-120"/>
              </a:rPr>
              <a:t>勇往直前，</a:t>
            </a:r>
            <a:r>
              <a:rPr lang="zh-TW" altLang="zh-TW" sz="3600" dirty="0" smtClean="0">
                <a:ea typeface="全真顏體" pitchFamily="49" charset="-120"/>
              </a:rPr>
              <a:t>遇到考驗</a:t>
            </a:r>
            <a:r>
              <a:rPr lang="zh-TW" altLang="zh-TW" sz="3600" dirty="0">
                <a:ea typeface="全真顏體" pitchFamily="49" charset="-120"/>
              </a:rPr>
              <a:t>，不退大志</a:t>
            </a:r>
            <a:r>
              <a:rPr lang="zh-TW" altLang="en-US" sz="3600" dirty="0">
                <a:ea typeface="全真顏體" pitchFamily="49" charset="-120"/>
              </a:rPr>
              <a:t>。</a:t>
            </a:r>
            <a:endParaRPr lang="zh-TW" altLang="zh-TW" sz="36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a typeface="全真顏體" pitchFamily="49" charset="-120"/>
              </a:rPr>
              <a:t>　</a:t>
            </a:r>
            <a:r>
              <a:rPr lang="zh-TW" altLang="zh-TW" sz="3600" dirty="0" smtClean="0">
                <a:solidFill>
                  <a:srgbClr val="FFFF00"/>
                </a:solidFill>
                <a:ea typeface="全真顏體" pitchFamily="49" charset="-120"/>
              </a:rPr>
              <a:t>５</a:t>
            </a:r>
            <a:r>
              <a:rPr lang="zh-TW" altLang="zh-TW" sz="3600" dirty="0">
                <a:solidFill>
                  <a:srgbClr val="FFFF00"/>
                </a:solidFill>
                <a:ea typeface="全真顏體" pitchFamily="49" charset="-120"/>
              </a:rPr>
              <a:t>不欺師滅祖｜</a:t>
            </a:r>
            <a:r>
              <a:rPr lang="zh-TW" altLang="zh-TW" sz="3600" dirty="0">
                <a:ea typeface="全真顏體" pitchFamily="49" charset="-120"/>
              </a:rPr>
              <a:t>仙佛說：</a:t>
            </a:r>
            <a:endParaRPr lang="en-US" altLang="zh-TW" sz="36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 smtClean="0">
                <a:ea typeface="全真顏體" pitchFamily="49" charset="-120"/>
              </a:rPr>
              <a:t>   </a:t>
            </a:r>
            <a:r>
              <a:rPr lang="zh-TW" altLang="zh-TW" sz="3600" dirty="0" smtClean="0">
                <a:ea typeface="全真顏體" pitchFamily="49" charset="-120"/>
              </a:rPr>
              <a:t>欺</a:t>
            </a:r>
            <a:r>
              <a:rPr lang="zh-TW" altLang="zh-TW" sz="3600" dirty="0">
                <a:ea typeface="全真顏體" pitchFamily="49" charset="-120"/>
              </a:rPr>
              <a:t>師滅祖膽包</a:t>
            </a:r>
            <a:r>
              <a:rPr lang="zh-TW" altLang="zh-TW" sz="3600" dirty="0" smtClean="0">
                <a:ea typeface="全真顏體" pitchFamily="49" charset="-120"/>
              </a:rPr>
              <a:t>天</a:t>
            </a:r>
            <a:r>
              <a:rPr lang="zh-TW" altLang="en-US" sz="3600" dirty="0" smtClean="0">
                <a:ea typeface="全真顏體" pitchFamily="49" charset="-120"/>
              </a:rPr>
              <a:t>     </a:t>
            </a:r>
            <a:r>
              <a:rPr lang="zh-TW" altLang="zh-TW" sz="3600" dirty="0" smtClean="0">
                <a:ea typeface="全真顏體" pitchFamily="49" charset="-120"/>
              </a:rPr>
              <a:t>尊師重道</a:t>
            </a:r>
            <a:r>
              <a:rPr lang="zh-TW" altLang="zh-TW" sz="3600" dirty="0">
                <a:ea typeface="全真顏體" pitchFamily="49" charset="-120"/>
              </a:rPr>
              <a:t>乃順天</a:t>
            </a:r>
            <a:endParaRPr lang="en-US" altLang="zh-TW" sz="36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 smtClean="0">
                <a:ea typeface="全真顏體" pitchFamily="49" charset="-120"/>
              </a:rPr>
              <a:t>   </a:t>
            </a:r>
            <a:r>
              <a:rPr lang="zh-TW" altLang="zh-TW" sz="3600" dirty="0" smtClean="0">
                <a:ea typeface="全真顏體" pitchFamily="49" charset="-120"/>
              </a:rPr>
              <a:t>一</a:t>
            </a:r>
            <a:r>
              <a:rPr lang="zh-TW" altLang="zh-TW" sz="3600" dirty="0">
                <a:ea typeface="全真顏體" pitchFamily="49" charset="-120"/>
              </a:rPr>
              <a:t>指之師終</a:t>
            </a:r>
            <a:r>
              <a:rPr lang="zh-TW" altLang="zh-TW" sz="3600" dirty="0" smtClean="0">
                <a:ea typeface="全真顏體" pitchFamily="49" charset="-120"/>
              </a:rPr>
              <a:t>北面</a:t>
            </a:r>
            <a:r>
              <a:rPr lang="zh-TW" altLang="en-US" sz="3600" dirty="0" smtClean="0">
                <a:ea typeface="全真顏體" pitchFamily="49" charset="-120"/>
              </a:rPr>
              <a:t>           </a:t>
            </a:r>
            <a:r>
              <a:rPr lang="zh-TW" altLang="zh-TW" sz="3600" dirty="0" smtClean="0">
                <a:ea typeface="全真顏體" pitchFamily="49" charset="-120"/>
              </a:rPr>
              <a:t>一世</a:t>
            </a:r>
            <a:r>
              <a:rPr lang="zh-TW" altLang="zh-TW" sz="3600" dirty="0">
                <a:ea typeface="全真顏體" pitchFamily="49" charset="-120"/>
              </a:rPr>
              <a:t>師生萬萬年</a:t>
            </a:r>
            <a:endParaRPr lang="en-US" altLang="zh-TW" sz="36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 smtClean="0">
                <a:ea typeface="全真顏體" pitchFamily="49" charset="-120"/>
              </a:rPr>
              <a:t>   </a:t>
            </a:r>
            <a:r>
              <a:rPr lang="zh-TW" altLang="zh-TW" sz="3600" dirty="0" smtClean="0">
                <a:ea typeface="全真顏體" pitchFamily="49" charset="-120"/>
              </a:rPr>
              <a:t>任</a:t>
            </a:r>
            <a:r>
              <a:rPr lang="zh-TW" altLang="zh-TW" sz="3600" dirty="0">
                <a:ea typeface="全真顏體" pitchFamily="49" charset="-120"/>
              </a:rPr>
              <a:t>爾功高無邊</a:t>
            </a:r>
            <a:r>
              <a:rPr lang="zh-TW" altLang="zh-TW" sz="3600" dirty="0" smtClean="0">
                <a:ea typeface="全真顏體" pitchFamily="49" charset="-120"/>
              </a:rPr>
              <a:t>量</a:t>
            </a:r>
            <a:r>
              <a:rPr lang="zh-TW" altLang="en-US" sz="3600" dirty="0" smtClean="0">
                <a:ea typeface="全真顏體" pitchFamily="49" charset="-120"/>
              </a:rPr>
              <a:t>         </a:t>
            </a:r>
            <a:r>
              <a:rPr lang="zh-TW" altLang="zh-TW" sz="3600" dirty="0" smtClean="0">
                <a:ea typeface="全真顏體" pitchFamily="49" charset="-120"/>
              </a:rPr>
              <a:t>忘</a:t>
            </a:r>
            <a:r>
              <a:rPr lang="zh-TW" altLang="zh-TW" sz="3600" dirty="0">
                <a:ea typeface="全真顏體" pitchFamily="49" charset="-120"/>
              </a:rPr>
              <a:t>師性命難保全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６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不藐視前人｜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感恩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老前人、前人、點傳師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、講師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、壇主、引保師、前賢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大眾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等。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７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要遵守佛規｜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規猶如天律，不遵焉能故家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歸觸犯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佛規難成道。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○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有形的佛堂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｜佛規要遵守。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○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無形的佛堂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｜自性佛堂，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更不可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顛倒錯亂；否則，即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是不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守佛規。</a:t>
            </a: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８不洩漏天機｜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天機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秘寶不可洩漏，洩露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天機則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自行承擔果報。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９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不匿道不現｜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000"/>
              </a:lnSpc>
              <a:spcBef>
                <a:spcPts val="0"/>
              </a:spcBef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廣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渡眾生，不可匿道不宣化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；救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人一命，勝造七級浮屠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en-US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10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量力而為｜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乾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素位而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行、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盡心盡力，有始有終。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誠心修煉｜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坤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認理實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修、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信心堅定、內外兼修。</a:t>
            </a: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endParaRPr lang="zh-TW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、內德外功並進的修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持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endParaRPr lang="zh-TW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１內德：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改毛病去脾氣、三清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四正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、三省四勿、謹守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佛規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、尊師重道之修持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36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endParaRPr lang="zh-TW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外功：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財施、法施、無畏施。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四、盡人道達天道的修行</a:t>
            </a: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１父慈子孝、兄友弟恭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、夫婦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同修｜道化家庭。</a:t>
            </a: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尊師重道、敬老尊賢</a:t>
            </a: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３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待人處世之圓滿｜合諧合作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又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相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處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和平。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五、三不離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道場、前賢、聖訓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經典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之修行</a:t>
            </a:r>
            <a:r>
              <a:rPr lang="en-US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endParaRPr lang="zh-TW" altLang="zh-TW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不離道場｜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參加進修班、護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持道場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活動、參與</a:t>
            </a:r>
            <a:r>
              <a:rPr lang="zh-TW" altLang="zh-TW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佛堂</a:t>
            </a:r>
            <a:r>
              <a:rPr lang="zh-TW" altLang="zh-TW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運作。</a:t>
            </a:r>
            <a:endParaRPr lang="zh-TW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不離前賢｜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學習前賢修辦之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精神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與方法，承上啟下、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敬老尊賢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，護持前賢推動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道務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３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不離聖訓經典｜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參研聖訓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經典，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明白修辦方針與理念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，堅定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修辦道念與信心。</a:t>
            </a:r>
          </a:p>
          <a:p>
            <a:pPr>
              <a:lnSpc>
                <a:spcPts val="3300"/>
              </a:lnSpc>
              <a:spcBef>
                <a:spcPts val="600"/>
              </a:spcBef>
              <a:buNone/>
            </a:pP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全真中圓體" pitchFamily="49" charset="-120"/>
                <a:ea typeface="全真顏體" pitchFamily="49" charset="-120"/>
              </a:rPr>
              <a:t>　　　</a:t>
            </a:r>
          </a:p>
          <a:p>
            <a:pPr indent="0">
              <a:buNone/>
            </a:pP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95486"/>
            <a:ext cx="8064896" cy="474203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柒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、究竟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解脫的修行</a:t>
            </a:r>
            <a:endParaRPr lang="zh-TW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一、超生了死，位證品蓮。</a:t>
            </a: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二、家庭圓滿，玄祖沾光。</a:t>
            </a: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三、人間淨土，世界大同。</a:t>
            </a: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天下溺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，援之以道。</a:t>
            </a: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２大道之行，天下為公。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lnSpc>
                <a:spcPts val="4400"/>
              </a:lnSpc>
              <a:spcBef>
                <a:spcPts val="0"/>
              </a:spcBef>
              <a:buNone/>
            </a:pP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捌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無上心法的修行  一</a:t>
            </a:r>
            <a:endParaRPr lang="zh-TW" altLang="zh-TW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en-US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何謂心法</a:t>
            </a:r>
          </a:p>
          <a:p>
            <a:pPr>
              <a:buNone/>
            </a:pP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○心法乃是祖祖唯傳本體，師師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密付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本心的心印大法。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○它本體實相是遠離一切言語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文字、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形相，以心傳心，教外別傳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的咐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囑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</a:t>
            </a:r>
            <a:r>
              <a:rPr lang="zh-TW" altLang="zh-TW" sz="3200" dirty="0" smtClean="0">
                <a:ea typeface="全真顏體" pitchFamily="49" charset="-120"/>
              </a:rPr>
              <a:t>○</a:t>
            </a:r>
            <a:r>
              <a:rPr lang="zh-TW" altLang="zh-TW" sz="3200" dirty="0">
                <a:ea typeface="全真顏體" pitchFamily="49" charset="-120"/>
              </a:rPr>
              <a:t>修辦道之人，要悟自內求一切法，外行一切功皆緣起緣滅，而體證緣本性空的如來真面目，來讓自我本身的自性當家。</a:t>
            </a:r>
          </a:p>
          <a:p>
            <a:pPr>
              <a:buNone/>
            </a:pPr>
            <a:r>
              <a:rPr lang="zh-TW" altLang="en-US" sz="3600" dirty="0">
                <a:latin typeface="全真中圓體" pitchFamily="49" charset="-120"/>
                <a:ea typeface="全真中圓體" pitchFamily="49" charset="-120"/>
              </a:rPr>
              <a:t>　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>
                <a:ea typeface="全真顏體" pitchFamily="49" charset="-120"/>
              </a:rPr>
              <a:t>　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無上心法的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修行二</a:t>
            </a:r>
            <a:endParaRPr lang="en-US" altLang="zh-TW" sz="3600" dirty="0" smtClean="0"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200" dirty="0">
                <a:ea typeface="全真顏體" pitchFamily="49" charset="-120"/>
              </a:rPr>
              <a:t>　</a:t>
            </a:r>
            <a:r>
              <a:rPr lang="zh-TW" altLang="zh-TW" sz="3200" dirty="0" smtClean="0">
                <a:ea typeface="全真顏體" pitchFamily="49" charset="-120"/>
              </a:rPr>
              <a:t>○</a:t>
            </a:r>
            <a:r>
              <a:rPr lang="zh-TW" altLang="en-US" sz="3200" dirty="0" smtClean="0">
                <a:ea typeface="全真顏體" pitchFamily="49" charset="-120"/>
              </a:rPr>
              <a:t>未得真道</a:t>
            </a:r>
            <a:r>
              <a:rPr lang="zh-TW" altLang="zh-TW" sz="3200" dirty="0" smtClean="0">
                <a:ea typeface="全真顏體" pitchFamily="49" charset="-120"/>
              </a:rPr>
              <a:t>未</a:t>
            </a:r>
            <a:r>
              <a:rPr lang="zh-TW" altLang="zh-TW" sz="3200" dirty="0">
                <a:ea typeface="全真顏體" pitchFamily="49" charset="-120"/>
              </a:rPr>
              <a:t>開悟者，須藉宗教法門來</a:t>
            </a:r>
            <a:r>
              <a:rPr lang="zh-TW" altLang="zh-TW" sz="3200" dirty="0" smtClean="0">
                <a:ea typeface="全真顏體" pitchFamily="49" charset="-120"/>
              </a:rPr>
              <a:t>規範自我</a:t>
            </a:r>
            <a:r>
              <a:rPr lang="zh-TW" altLang="zh-TW" sz="3200" dirty="0">
                <a:ea typeface="全真顏體" pitchFamily="49" charset="-120"/>
              </a:rPr>
              <a:t>，讓自己有個修行目標。</a:t>
            </a:r>
          </a:p>
          <a:p>
            <a:pPr>
              <a:buNone/>
            </a:pPr>
            <a:r>
              <a:rPr lang="zh-TW" altLang="zh-TW" sz="3200" dirty="0">
                <a:ea typeface="全真顏體" pitchFamily="49" charset="-120"/>
              </a:rPr>
              <a:t>　○</a:t>
            </a:r>
            <a:r>
              <a:rPr lang="zh-TW" altLang="zh-TW" sz="3200" dirty="0" smtClean="0">
                <a:ea typeface="全真顏體" pitchFamily="49" charset="-120"/>
              </a:rPr>
              <a:t>既</a:t>
            </a:r>
            <a:r>
              <a:rPr lang="zh-TW" altLang="en-US" sz="3200" dirty="0" smtClean="0">
                <a:ea typeface="全真顏體" pitchFamily="49" charset="-120"/>
              </a:rPr>
              <a:t>得真道而</a:t>
            </a:r>
            <a:r>
              <a:rPr lang="zh-TW" altLang="zh-TW" sz="3200" dirty="0" smtClean="0">
                <a:ea typeface="全真顏體" pitchFamily="49" charset="-120"/>
              </a:rPr>
              <a:t>開</a:t>
            </a:r>
            <a:r>
              <a:rPr lang="zh-TW" altLang="zh-TW" sz="3200" dirty="0">
                <a:ea typeface="全真顏體" pitchFamily="49" charset="-120"/>
              </a:rPr>
              <a:t>悟者，當以自證、自悟、</a:t>
            </a:r>
            <a:r>
              <a:rPr lang="zh-TW" altLang="zh-TW" sz="3200" dirty="0" smtClean="0">
                <a:ea typeface="全真顏體" pitchFamily="49" charset="-120"/>
              </a:rPr>
              <a:t>自性</a:t>
            </a:r>
            <a:r>
              <a:rPr lang="zh-TW" altLang="zh-TW" sz="3200" dirty="0">
                <a:ea typeface="全真顏體" pitchFamily="49" charset="-120"/>
              </a:rPr>
              <a:t>、自渡，來讓自己遠離生死</a:t>
            </a:r>
            <a:r>
              <a:rPr lang="zh-TW" altLang="zh-TW" sz="3200" dirty="0" smtClean="0">
                <a:ea typeface="全真顏體" pitchFamily="49" charset="-120"/>
              </a:rPr>
              <a:t>苦海。</a:t>
            </a:r>
            <a:endParaRPr lang="en-US" altLang="zh-TW" sz="3200" dirty="0" smtClean="0"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200" dirty="0">
                <a:ea typeface="全真顏體" pitchFamily="49" charset="-120"/>
              </a:rPr>
              <a:t>○欲知三寶心法的修持，首先當知由自我內觀本心入手。</a:t>
            </a:r>
          </a:p>
          <a:p>
            <a:pPr>
              <a:buNone/>
            </a:pPr>
            <a:r>
              <a:rPr lang="zh-TW" altLang="zh-TW" sz="3200" dirty="0">
                <a:ea typeface="全真顏體" pitchFamily="49" charset="-120"/>
              </a:rPr>
              <a:t>○實踐自覺覺他的願行，以達到覺行圓滿，這就是三寶心法的修持</a:t>
            </a:r>
            <a:r>
              <a:rPr lang="zh-TW" altLang="zh-TW" sz="3200" dirty="0"/>
              <a:t>。</a:t>
            </a: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endParaRPr lang="zh-TW" altLang="zh-TW" sz="32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600" dirty="0">
                <a:ea typeface="全真顏體" pitchFamily="49" charset="-120"/>
              </a:rPr>
              <a:t>　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00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無上心法的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修行三</a:t>
            </a:r>
            <a:endParaRPr lang="zh-TW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600" dirty="0" smtClean="0">
                <a:ea typeface="全真顏體" pitchFamily="49" charset="-120"/>
              </a:rPr>
              <a:t>○</a:t>
            </a:r>
            <a:r>
              <a:rPr lang="zh-TW" altLang="zh-TW" sz="3600" dirty="0">
                <a:ea typeface="全真顏體" pitchFamily="49" charset="-120"/>
              </a:rPr>
              <a:t>欲修無上法門，當知心就是</a:t>
            </a:r>
            <a:r>
              <a:rPr lang="zh-TW" altLang="zh-TW" sz="3600" dirty="0" smtClean="0">
                <a:ea typeface="全真顏體" pitchFamily="49" charset="-120"/>
              </a:rPr>
              <a:t>道場，</a:t>
            </a:r>
            <a:r>
              <a:rPr lang="zh-TW" altLang="zh-TW" sz="3600" dirty="0">
                <a:ea typeface="全真顏體" pitchFamily="49" charset="-120"/>
              </a:rPr>
              <a:t>生活即是修行</a:t>
            </a:r>
            <a:r>
              <a:rPr lang="zh-TW" altLang="zh-TW" sz="3600" dirty="0" smtClean="0">
                <a:ea typeface="全真顏體" pitchFamily="49" charset="-120"/>
              </a:rPr>
              <a:t>。所以</a:t>
            </a:r>
            <a:r>
              <a:rPr lang="zh-TW" altLang="zh-TW" sz="3600" dirty="0">
                <a:ea typeface="全真顏體" pitchFamily="49" charset="-120"/>
              </a:rPr>
              <a:t>在日常生活中，無有善惡</a:t>
            </a:r>
            <a:r>
              <a:rPr lang="zh-TW" altLang="zh-TW" sz="3600" dirty="0" smtClean="0">
                <a:ea typeface="全真顏體" pitchFamily="49" charset="-120"/>
              </a:rPr>
              <a:t>、無</a:t>
            </a:r>
            <a:r>
              <a:rPr lang="zh-TW" altLang="zh-TW" sz="3600" dirty="0">
                <a:ea typeface="全真顏體" pitchFamily="49" charset="-120"/>
              </a:rPr>
              <a:t>有是非、無有好壞對待，</a:t>
            </a:r>
            <a:r>
              <a:rPr lang="zh-TW" altLang="zh-TW" sz="3600" dirty="0" smtClean="0">
                <a:ea typeface="全真顏體" pitchFamily="49" charset="-120"/>
              </a:rPr>
              <a:t>不見世間</a:t>
            </a:r>
            <a:r>
              <a:rPr lang="zh-TW" altLang="zh-TW" sz="3600" dirty="0">
                <a:ea typeface="全真顏體" pitchFamily="49" charset="-120"/>
              </a:rPr>
              <a:t>人情事故相對法。</a:t>
            </a:r>
          </a:p>
          <a:p>
            <a:pPr>
              <a:buNone/>
            </a:pPr>
            <a:r>
              <a:rPr lang="zh-TW" altLang="zh-TW" sz="3600" dirty="0" smtClean="0">
                <a:ea typeface="全真顏體" pitchFamily="49" charset="-120"/>
              </a:rPr>
              <a:t>此時</a:t>
            </a:r>
            <a:r>
              <a:rPr lang="zh-TW" altLang="zh-TW" sz="3600" dirty="0">
                <a:ea typeface="全真顏體" pitchFamily="49" charset="-120"/>
              </a:rPr>
              <a:t>即是佛性的顯露，和如來</a:t>
            </a:r>
            <a:r>
              <a:rPr lang="zh-TW" altLang="zh-TW" sz="3600" dirty="0" smtClean="0">
                <a:ea typeface="全真顏體" pitchFamily="49" charset="-120"/>
              </a:rPr>
              <a:t>真實</a:t>
            </a:r>
            <a:r>
              <a:rPr lang="zh-TW" altLang="zh-TW" sz="3600" dirty="0">
                <a:ea typeface="全真顏體" pitchFamily="49" charset="-120"/>
              </a:rPr>
              <a:t>面目的醒覺，這就是無上法門</a:t>
            </a:r>
            <a:endParaRPr lang="en-US" altLang="zh-TW" sz="3600" dirty="0"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a typeface="全真顏體" pitchFamily="49" charset="-120"/>
              </a:rPr>
              <a:t>　</a:t>
            </a:r>
            <a:r>
              <a:rPr lang="zh-TW" altLang="zh-TW" sz="3600" dirty="0" smtClean="0">
                <a:ea typeface="全真顏體" pitchFamily="49" charset="-120"/>
              </a:rPr>
              <a:t>的</a:t>
            </a:r>
            <a:r>
              <a:rPr lang="zh-TW" altLang="zh-TW" sz="3600" dirty="0">
                <a:ea typeface="全真顏體" pitchFamily="49" charset="-120"/>
              </a:rPr>
              <a:t>修持。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</a:t>
            </a: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貳、修行的意義與目的</a:t>
            </a:r>
          </a:p>
          <a:p>
            <a:pPr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１修者改也、行者行為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，即內修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德性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，外行功德。</a:t>
            </a:r>
          </a:p>
          <a:p>
            <a:pPr>
              <a:buNone/>
            </a:pP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修道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｜改正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毛病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去除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脾氣</a:t>
            </a:r>
          </a:p>
          <a:p>
            <a:pPr>
              <a:buNone/>
            </a:pPr>
            <a:r>
              <a:rPr lang="en-US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辦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｜濟世救人代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宣化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</a:p>
          <a:p>
            <a:pPr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２修行的目的：</a:t>
            </a:r>
            <a:endParaRPr lang="en-US" altLang="zh-TW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去除無明業障事障，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了斷愚癡迷惑。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心性圓滿，使身心靈健康。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23478"/>
            <a:ext cx="8064896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無上心法的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修行四</a:t>
            </a:r>
            <a:endParaRPr lang="zh-TW" altLang="zh-TW" sz="3600" dirty="0">
              <a:solidFill>
                <a:srgbClr val="FFFF00"/>
              </a:solidFill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600" dirty="0" smtClean="0">
                <a:ea typeface="全真顏體" pitchFamily="49" charset="-120"/>
              </a:rPr>
              <a:t>○</a:t>
            </a:r>
            <a:r>
              <a:rPr lang="zh-TW" altLang="zh-TW" sz="3600" dirty="0">
                <a:ea typeface="全真顏體" pitchFamily="49" charset="-120"/>
              </a:rPr>
              <a:t>恩師云</a:t>
            </a:r>
            <a:r>
              <a:rPr lang="zh-TW" altLang="zh-TW" sz="3600" dirty="0" smtClean="0">
                <a:ea typeface="全真顏體" pitchFamily="49" charset="-120"/>
              </a:rPr>
              <a:t>：</a:t>
            </a:r>
            <a:endParaRPr lang="en-US" altLang="zh-TW" sz="3600" dirty="0" smtClean="0"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600" dirty="0" smtClean="0">
                <a:ea typeface="全真顏體" pitchFamily="49" charset="-120"/>
              </a:rPr>
              <a:t>白</a:t>
            </a:r>
            <a:r>
              <a:rPr lang="zh-TW" altLang="zh-TW" sz="3600" dirty="0">
                <a:ea typeface="全真顏體" pitchFamily="49" charset="-120"/>
              </a:rPr>
              <a:t>陽修行弟子</a:t>
            </a:r>
            <a:r>
              <a:rPr lang="zh-TW" altLang="zh-TW" sz="3600" dirty="0" smtClean="0">
                <a:ea typeface="全真顏體" pitchFamily="49" charset="-120"/>
              </a:rPr>
              <a:t>，務必深</a:t>
            </a:r>
            <a:r>
              <a:rPr lang="zh-TW" altLang="en-US" sz="3600" dirty="0">
                <a:ea typeface="全真顏體" pitchFamily="49" charset="-120"/>
              </a:rPr>
              <a:t>切</a:t>
            </a:r>
            <a:r>
              <a:rPr lang="zh-TW" altLang="zh-TW" sz="3600" dirty="0" smtClean="0">
                <a:ea typeface="全真顏體" pitchFamily="49" charset="-120"/>
              </a:rPr>
              <a:t>認知，將來</a:t>
            </a:r>
            <a:r>
              <a:rPr lang="zh-TW" altLang="zh-TW" sz="3600" dirty="0">
                <a:ea typeface="全真顏體" pitchFamily="49" charset="-120"/>
              </a:rPr>
              <a:t>的成就，不在道場的大小</a:t>
            </a:r>
            <a:r>
              <a:rPr lang="zh-TW" altLang="zh-TW" sz="3600" dirty="0" smtClean="0">
                <a:ea typeface="全真顏體" pitchFamily="49" charset="-120"/>
              </a:rPr>
              <a:t>；亦</a:t>
            </a:r>
            <a:r>
              <a:rPr lang="zh-TW" altLang="zh-TW" sz="3600" dirty="0">
                <a:ea typeface="全真顏體" pitchFamily="49" charset="-120"/>
              </a:rPr>
              <a:t>不在佛堂、廟宇的多寡</a:t>
            </a:r>
            <a:r>
              <a:rPr lang="zh-TW" altLang="zh-TW" sz="3600" dirty="0" smtClean="0">
                <a:ea typeface="全真顏體" pitchFamily="49" charset="-120"/>
              </a:rPr>
              <a:t>，更</a:t>
            </a:r>
            <a:r>
              <a:rPr lang="zh-TW" altLang="zh-TW" sz="3600" dirty="0">
                <a:ea typeface="全真顏體" pitchFamily="49" charset="-120"/>
              </a:rPr>
              <a:t>不在信眾人數的比較。</a:t>
            </a:r>
          </a:p>
          <a:p>
            <a:pPr>
              <a:buNone/>
            </a:pPr>
            <a:r>
              <a:rPr lang="zh-TW" altLang="zh-TW" sz="3600" dirty="0">
                <a:ea typeface="全真顏體" pitchFamily="49" charset="-120"/>
              </a:rPr>
              <a:t>　</a:t>
            </a:r>
            <a:r>
              <a:rPr lang="zh-TW" altLang="zh-TW" sz="3600" dirty="0" smtClean="0">
                <a:ea typeface="全真顏體" pitchFamily="49" charset="-120"/>
              </a:rPr>
              <a:t>而是</a:t>
            </a:r>
            <a:r>
              <a:rPr lang="zh-TW" altLang="zh-TW" sz="3600" dirty="0">
                <a:ea typeface="全真顏體" pitchFamily="49" charset="-120"/>
              </a:rPr>
              <a:t>看修行者是否有真修實煉</a:t>
            </a:r>
            <a:r>
              <a:rPr lang="zh-TW" altLang="zh-TW" sz="3600" dirty="0" smtClean="0">
                <a:ea typeface="全真顏體" pitchFamily="49" charset="-120"/>
              </a:rPr>
              <a:t>，護</a:t>
            </a:r>
            <a:r>
              <a:rPr lang="zh-TW" altLang="zh-TW" sz="3600" dirty="0">
                <a:ea typeface="全真顏體" pitchFamily="49" charset="-120"/>
              </a:rPr>
              <a:t>守願戒，無貪無妄，不爭不</a:t>
            </a:r>
            <a:r>
              <a:rPr lang="zh-TW" altLang="zh-TW" sz="3600" dirty="0" smtClean="0">
                <a:ea typeface="全真顏體" pitchFamily="49" charset="-120"/>
              </a:rPr>
              <a:t>辯，</a:t>
            </a:r>
            <a:r>
              <a:rPr lang="zh-TW" altLang="zh-TW" sz="3600" dirty="0">
                <a:ea typeface="全真顏體" pitchFamily="49" charset="-120"/>
              </a:rPr>
              <a:t>這心性圓融的覺行，去完成</a:t>
            </a:r>
            <a:r>
              <a:rPr lang="zh-TW" altLang="zh-TW" sz="3600" dirty="0" smtClean="0">
                <a:ea typeface="全真顏體" pitchFamily="49" charset="-120"/>
              </a:rPr>
              <a:t>自己</a:t>
            </a:r>
            <a:r>
              <a:rPr lang="zh-TW" altLang="zh-TW" sz="3600" dirty="0">
                <a:ea typeface="全真顏體" pitchFamily="49" charset="-120"/>
              </a:rPr>
              <a:t>的使命和任務。</a:t>
            </a:r>
            <a:endParaRPr lang="en-US" altLang="zh-TW" sz="3600" dirty="0"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感恩懺悔修行  一</a:t>
            </a:r>
            <a:endParaRPr lang="en-US" altLang="zh-TW" sz="4000" dirty="0" smtClean="0">
              <a:solidFill>
                <a:srgbClr val="FFFF00"/>
              </a:solidFill>
              <a:ea typeface="全真中圓體" pitchFamily="49" charset="-120"/>
            </a:endParaRP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母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恩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浩大要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知曉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降下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天道救原靈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錯過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此次大普渡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壓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入陰山等一元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九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玄七祖齊盼望　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盼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你莫誤此良機</a:t>
            </a:r>
          </a:p>
          <a:p>
            <a:pPr>
              <a:buNone/>
            </a:pP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得了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一指要真修　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修真得了死生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切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勿馬虎做表面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欺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人欺師實欺己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聰明反被聰明誤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凡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病不除生死根</a:t>
            </a:r>
          </a:p>
          <a:p>
            <a:pPr>
              <a:buNone/>
            </a:pPr>
            <a:r>
              <a:rPr lang="zh-TW" altLang="zh-TW" sz="4000" dirty="0">
                <a:ea typeface="全真中圓體" pitchFamily="49" charset="-120"/>
              </a:rPr>
              <a:t>　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感恩懺悔修行  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二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切切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實行莫空談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言行合一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道自成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心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窄量小非佛心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心計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多端是鬼魔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自私自利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與道背　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妄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貪妄取必輪迴</a:t>
            </a:r>
          </a:p>
          <a:p>
            <a:pPr>
              <a:buNone/>
            </a:pP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謙虛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慈悲修行本　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自高自大</a:t>
            </a: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罪一等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不知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反省迷加迷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不肯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改過害己身</a:t>
            </a:r>
          </a:p>
          <a:p>
            <a:pPr>
              <a:buNone/>
            </a:pP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心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平氣順招吉祥　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心浮氣躁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惹災殃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</a:p>
          <a:p>
            <a:pPr>
              <a:buNone/>
            </a:pPr>
            <a:r>
              <a:rPr lang="zh-TW" altLang="zh-TW" sz="4000" dirty="0">
                <a:ea typeface="全真中圓體" pitchFamily="49" charset="-120"/>
              </a:rPr>
              <a:t>　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感恩懺悔修行  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圓通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應物佛祖行　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執迷不悟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無藥救</a:t>
            </a:r>
          </a:p>
          <a:p>
            <a:pPr>
              <a:buNone/>
            </a:pP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意志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不堅墮苦海　缺乏恆心道難成</a:t>
            </a:r>
          </a:p>
          <a:p>
            <a:pPr>
              <a:buNone/>
            </a:pP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修真行仙佛助</a:t>
            </a:r>
            <a:r>
              <a:rPr lang="zh-TW" altLang="zh-TW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道果圓滿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報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母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恩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 smtClean="0">
                <a:solidFill>
                  <a:srgbClr val="FFFF00"/>
                </a:solidFill>
                <a:ea typeface="全真顏體" pitchFamily="49" charset="-120"/>
              </a:rPr>
              <a:t>結 </a:t>
            </a:r>
            <a:r>
              <a:rPr lang="zh-TW" altLang="zh-TW" sz="4000" dirty="0">
                <a:solidFill>
                  <a:srgbClr val="FFFF00"/>
                </a:solidFill>
                <a:ea typeface="全真顏體" pitchFamily="49" charset="-120"/>
              </a:rPr>
              <a:t>語 </a:t>
            </a: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仙佛慈悲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：</a:t>
            </a:r>
            <a:endParaRPr lang="zh-TW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一貫真傳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古稀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有緣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方得遇三期</a:t>
            </a:r>
          </a:p>
          <a:p>
            <a:pPr>
              <a:buNone/>
            </a:pP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為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君直指性命理　但要心與性相依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8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參、天道法門的殊勝</a:t>
            </a:r>
          </a:p>
          <a:p>
            <a:pPr>
              <a:buNone/>
            </a:pP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明師一指、直指人心，見性成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佛、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當下頓悟之法門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endParaRPr lang="zh-TW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２先得後修，一世修、一世成</a:t>
            </a:r>
            <a:r>
              <a:rPr lang="zh-TW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endParaRPr lang="zh-TW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３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身在家心出家、齊家修行。</a:t>
            </a: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全真中圓體" pitchFamily="49" charset="-120"/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４奉天承運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應時應運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神人共</a:t>
            </a:r>
            <a:r>
              <a:rPr lang="zh-TW" altLang="zh-TW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辦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</a:t>
            </a:r>
            <a:r>
              <a:rPr lang="zh-TW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道真傳乃非時不降、非人不傳的法門。有諸天仙佛萬仙菩薩的佛力助化、天事賴人辦、人辦賴天成的殊勝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一著昔未</a:t>
            </a:r>
            <a:r>
              <a:rPr lang="zh-TW" altLang="zh-TW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言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</a:t>
            </a:r>
            <a:r>
              <a:rPr lang="zh-TW" altLang="zh-TW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明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人在此訴一番</a:t>
            </a:r>
          </a:p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</a:t>
            </a:r>
            <a:r>
              <a:rPr lang="zh-TW" altLang="zh-TW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愚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夫識得返鄉道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生來死去見當前</a:t>
            </a:r>
            <a:endParaRPr lang="en-US" altLang="zh-TW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全真中圓體" pitchFamily="49" charset="-120"/>
              <a:ea typeface="全真顏體" pitchFamily="49" charset="-120"/>
            </a:endParaRPr>
          </a:p>
          <a:p>
            <a:pPr indent="355600"/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肆、明師一指，靈性登聖域</a:t>
            </a: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天命明師是修道者成就與否的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重要關鍵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，修行者欲成仙作佛，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必須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透過明師指點，識自本心、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見自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本性、契入無生本來。否則，</a:t>
            </a:r>
            <a:endParaRPr lang="en-US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</a:t>
            </a: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道無師，天人路迷而難成</a:t>
            </a:r>
            <a:r>
              <a:rPr lang="zh-TW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zh-TW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91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明師ㄧ指的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不可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思</a:t>
            </a: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議</a:t>
            </a:r>
            <a:endParaRPr lang="zh-TW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１逢凶化吉，躲劫避難，遇難呈祥。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２天榜掛號，地府抽丁，佛盤註冊。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３歸空時，面目如生，身軟如棉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，異香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滿室，仙佛接引。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４改變命運，創造幸福美滿人生。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５消災劫了業障，又能帶業往生。</a:t>
            </a:r>
          </a:p>
          <a:p>
            <a:pPr>
              <a:buNone/>
            </a:pP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６九玄七祖能同沾法益。</a:t>
            </a: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911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4000" dirty="0">
                <a:solidFill>
                  <a:srgbClr val="FFFF00"/>
                </a:solidFill>
                <a:ea typeface="全真顏體" pitchFamily="49" charset="-120"/>
              </a:rPr>
              <a:t>伍、三曹普渡，萬仙助</a:t>
            </a:r>
            <a:r>
              <a:rPr lang="zh-TW" altLang="zh-TW" sz="4000" dirty="0" smtClean="0">
                <a:solidFill>
                  <a:srgbClr val="FFFF00"/>
                </a:solidFill>
                <a:ea typeface="全真顏體" pitchFamily="49" charset="-120"/>
              </a:rPr>
              <a:t>道</a:t>
            </a:r>
            <a:endParaRPr lang="en-US" altLang="zh-TW" sz="4000" dirty="0" smtClean="0">
              <a:solidFill>
                <a:srgbClr val="FFFF00"/>
              </a:solidFill>
              <a:ea typeface="全真顏體" pitchFamily="49" charset="-120"/>
            </a:endParaRPr>
          </a:p>
          <a:p>
            <a:pPr>
              <a:buNone/>
            </a:pPr>
            <a:endParaRPr lang="zh-TW" altLang="zh-TW" sz="4000" dirty="0">
              <a:solidFill>
                <a:srgbClr val="FFFF00"/>
              </a:solidFill>
              <a:ea typeface="全真顏體" pitchFamily="49" charset="-120"/>
            </a:endParaRPr>
          </a:p>
          <a:p>
            <a:pPr>
              <a:buNone/>
            </a:pPr>
            <a:r>
              <a:rPr lang="en-US" altLang="zh-TW" sz="4000" dirty="0" smtClean="0">
                <a:ea typeface="全真顏體" pitchFamily="49" charset="-120"/>
              </a:rPr>
              <a:t>  </a:t>
            </a:r>
            <a:r>
              <a:rPr lang="zh-TW" altLang="zh-T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</a:t>
            </a:r>
            <a:r>
              <a:rPr lang="zh-TW" altLang="zh-TW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曹普渡古今奇緣，六萬年</a:t>
            </a:r>
            <a:r>
              <a:rPr lang="zh-TW" altLang="zh-T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來頭一遭</a:t>
            </a:r>
            <a:r>
              <a:rPr lang="zh-TW" altLang="zh-TW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，明師降世奉天承運，仙</a:t>
            </a:r>
            <a:r>
              <a:rPr lang="zh-TW" altLang="zh-T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真菩薩</a:t>
            </a:r>
            <a:r>
              <a:rPr lang="zh-TW" altLang="zh-TW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共助收圓，方有人鬼仙齊</a:t>
            </a:r>
            <a:r>
              <a:rPr lang="zh-TW" altLang="zh-T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渡之</a:t>
            </a:r>
            <a:r>
              <a:rPr lang="zh-TW" altLang="zh-TW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大因緣</a:t>
            </a:r>
            <a:r>
              <a:rPr lang="zh-TW" altLang="zh-T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zh-TW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陸、依天道法門修行之殊勝</a:t>
            </a:r>
          </a:p>
          <a:p>
            <a:pPr>
              <a:buNone/>
            </a:pPr>
            <a:r>
              <a:rPr lang="zh-TW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一、依三寶心法修持</a:t>
            </a:r>
          </a:p>
          <a:p>
            <a:pPr>
              <a:buNone/>
            </a:pP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古德云：﹃聖人調心不調身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，凡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夫調身不調心。﹄</a:t>
            </a: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　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而三寶就是我們降伏其心，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恢復本來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的法寶。當我們用三寶調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伏貪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、嗔、癡三毒後，心性中本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有的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智慧與能力就會源源不斷地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湧出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，幫助我們超越生命的藩籬，</a:t>
            </a:r>
            <a:endParaRPr lang="en-US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　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突破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修行的瓶頸。</a:t>
            </a: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43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8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天道</a:t>
            </a:r>
            <a:r>
              <a:rPr lang="zh-TW" altLang="en-US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修持的殊勝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8064896" cy="47420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TW" altLang="zh-TW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二、依十條大愿修行</a:t>
            </a:r>
            <a:r>
              <a:rPr lang="zh-TW" altLang="zh-TW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</a:t>
            </a:r>
          </a:p>
          <a:p>
            <a:pPr>
              <a:buNone/>
            </a:pP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※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發愿、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能得佛力之加被，暫抵前愆業障，要加強修辦動力，照愿實行，成就迅速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zh-TW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１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誠心抱守｜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以真實無妄之心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，抱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道奉行，至死不渝。</a:t>
            </a:r>
          </a:p>
          <a:p>
            <a:pPr>
              <a:buNone/>
            </a:pPr>
            <a:r>
              <a:rPr lang="zh-TW" altLang="zh-TW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２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實心懺悔｜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乾：實實在在，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懺其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前愆，悔其後</a:t>
            </a:r>
            <a:r>
              <a:rPr lang="zh-TW" altLang="zh-TW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過</a:t>
            </a:r>
            <a:r>
              <a:rPr lang="zh-TW" altLang="zh-TW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r>
              <a:rPr lang="zh-TW" altLang="zh-TW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實心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修煉</a:t>
            </a:r>
            <a:r>
              <a:rPr lang="zh-TW" altLang="zh-TW" sz="3200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坤：實實在在，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改善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脾氣，去除毛病。</a:t>
            </a:r>
          </a:p>
          <a:p>
            <a:pPr>
              <a:buNone/>
            </a:pPr>
            <a:r>
              <a:rPr lang="zh-TW" altLang="zh-TW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３</a:t>
            </a:r>
            <a:r>
              <a:rPr lang="zh-TW" altLang="zh-TW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不虛心假意｜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真心真意，無</a:t>
            </a:r>
            <a:r>
              <a:rPr lang="zh-TW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有虛偽</a:t>
            </a:r>
            <a:r>
              <a:rPr lang="zh-TW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，老實修行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zh-TW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>
              <a:buNone/>
            </a:pPr>
            <a:r>
              <a:rPr lang="zh-TW" altLang="en-US" sz="3200" dirty="0">
                <a:ea typeface="全真中圓體" pitchFamily="49" charset="-120"/>
              </a:rPr>
              <a:t>　</a:t>
            </a: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371786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820</TotalTime>
  <Words>497</Words>
  <Application>Microsoft Office PowerPoint</Application>
  <PresentationFormat>如螢幕大小 (16:9)</PresentationFormat>
  <Paragraphs>155</Paragraphs>
  <Slides>24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科技</vt:lpstr>
      <vt:lpstr> 天道修持的殊勝 </vt:lpstr>
      <vt:lpstr>天道修持的殊勝</vt:lpstr>
      <vt:lpstr> 天道修持的殊勝 </vt:lpstr>
      <vt:lpstr>天道修持的殊勝</vt:lpstr>
      <vt:lpstr>天道修持的殊勝</vt:lpstr>
      <vt:lpstr> 天道修持的殊勝 </vt:lpstr>
      <vt:lpstr>天道修持的殊勝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  <vt:lpstr> 天道修持的殊勝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345mp3@livemail.tw</cp:lastModifiedBy>
  <cp:revision>103</cp:revision>
  <dcterms:created xsi:type="dcterms:W3CDTF">2014-02-15T05:50:45Z</dcterms:created>
  <dcterms:modified xsi:type="dcterms:W3CDTF">2015-06-22T07:53:15Z</dcterms:modified>
</cp:coreProperties>
</file>