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97" r:id="rId3"/>
    <p:sldId id="298" r:id="rId4"/>
    <p:sldId id="271" r:id="rId5"/>
    <p:sldId id="296" r:id="rId6"/>
    <p:sldId id="293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0"/>
            <a:ext cx="7992888" cy="51435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一、前言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： 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福慧須要雙修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ea typeface="全真顏體" pitchFamily="49" charset="-120"/>
              </a:rPr>
              <a:t>故事</a:t>
            </a:r>
            <a:r>
              <a:rPr lang="zh-TW" altLang="en-US" dirty="0" smtClean="0">
                <a:ea typeface="全真顏體" pitchFamily="49" charset="-120"/>
              </a:rPr>
              <a:t>：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有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一偈語：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修福不修慧，大象披瓔珞；修慧不修福，羅漢托空缽。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endParaRPr lang="en-US" altLang="zh-TW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mtClean="0">
                <a:ea typeface="全真顏體" pitchFamily="49" charset="-120"/>
              </a:rPr>
              <a:t>修</a:t>
            </a:r>
            <a:r>
              <a:rPr lang="zh-TW" altLang="en-US" dirty="0">
                <a:ea typeface="全真顏體" pitchFamily="49" charset="-120"/>
              </a:rPr>
              <a:t>福不修慧，福中也造罪；修慧不修福，善緣不具足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二、福報可分：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有</a:t>
            </a:r>
            <a:r>
              <a:rPr lang="zh-TW" altLang="en-US" dirty="0" smtClean="0">
                <a:ea typeface="全真顏體" pitchFamily="49" charset="-120"/>
              </a:rPr>
              <a:t>漏的福報：享得盡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無漏的福</a:t>
            </a:r>
            <a:r>
              <a:rPr lang="zh-TW" altLang="en-US" dirty="0" smtClean="0">
                <a:ea typeface="全真顏體" pitchFamily="49" charset="-120"/>
              </a:rPr>
              <a:t>報：享不盡</a:t>
            </a:r>
            <a:endParaRPr lang="en-US" altLang="zh-TW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萬空歌的啟示：有漏的福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報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天也空來地也空，人生渺渺在其中；</a:t>
            </a: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日也空來月也空，來來往往有何蹤；</a:t>
            </a: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田也空來地也空，換了多少主人翁；</a:t>
            </a: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金也空來銀也空，死後何曾在手中；</a:t>
            </a: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生也空來死也空，生死如同一夢中；</a:t>
            </a: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夫也空來妻也空，大難來時各西東；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人世間的五福是有漏福報</a:t>
            </a:r>
            <a:endParaRPr lang="en-US" altLang="zh-TW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 仙佛的五福是無漏福報</a:t>
            </a:r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三、為何會得有漏福報？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ea typeface="全真顏體" pitchFamily="49" charset="-120"/>
              </a:rPr>
              <a:t>有</a:t>
            </a:r>
            <a:r>
              <a:rPr lang="zh-TW" altLang="en-US" dirty="0">
                <a:ea typeface="全真顏體" pitchFamily="49" charset="-120"/>
              </a:rPr>
              <a:t>漏的福報：修中下</a:t>
            </a:r>
            <a:r>
              <a:rPr lang="zh-TW" altLang="en-US" dirty="0" smtClean="0">
                <a:ea typeface="全真顏體" pitchFamily="49" charset="-120"/>
              </a:rPr>
              <a:t>乘法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四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、如何修得無漏福報？</a:t>
            </a:r>
            <a:endParaRPr lang="en-US" altLang="zh-TW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無漏的福報：修無上大法</a:t>
            </a:r>
            <a:endParaRPr lang="en-US" altLang="zh-TW" dirty="0">
              <a:ea typeface="全真顏體" pitchFamily="49" charset="-120"/>
            </a:endParaRPr>
          </a:p>
          <a:p>
            <a:r>
              <a:rPr lang="zh-TW" altLang="en-US" dirty="0">
                <a:ea typeface="全真顏體" pitchFamily="49" charset="-120"/>
              </a:rPr>
              <a:t>註：無上大法，是求天道、修辦天道</a:t>
            </a:r>
            <a:endParaRPr lang="en-US" altLang="zh-TW" dirty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修辦天道是修無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漏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法：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天榜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掛號、地府除名</a:t>
            </a:r>
            <a:endParaRPr lang="en-US" altLang="zh-TW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五、六度波羅蜜：是福慧雙修，可得無漏福報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般若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：</a:t>
            </a:r>
            <a:r>
              <a:rPr lang="zh-TW" altLang="en-US" dirty="0">
                <a:ea typeface="全真顏體" pitchFamily="49" charset="-120"/>
              </a:rPr>
              <a:t>求道、修道、辦道</a:t>
            </a:r>
            <a:endParaRPr lang="en-US" altLang="zh-TW" dirty="0"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禪定</a:t>
            </a:r>
            <a:r>
              <a:rPr lang="zh-TW" altLang="en-US" dirty="0">
                <a:solidFill>
                  <a:srgbClr val="00B0F0"/>
                </a:solidFill>
                <a:ea typeface="全真顏體" pitchFamily="49" charset="-120"/>
              </a:rPr>
              <a:t>：</a:t>
            </a:r>
            <a:r>
              <a:rPr lang="zh-TW" altLang="en-US" dirty="0">
                <a:ea typeface="全真顏體" pitchFamily="49" charset="-120"/>
              </a:rPr>
              <a:t>如如不動，經得起魔考。</a:t>
            </a:r>
            <a:endParaRPr lang="en-US" altLang="zh-TW" dirty="0">
              <a:ea typeface="全真顏體" pitchFamily="49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精進</a:t>
            </a:r>
            <a:r>
              <a:rPr lang="zh-TW" altLang="en-US" dirty="0">
                <a:ea typeface="全真顏體" pitchFamily="49" charset="-120"/>
              </a:rPr>
              <a:t>：努力學道、修道、辦</a:t>
            </a:r>
            <a:r>
              <a:rPr lang="zh-TW" altLang="en-US" dirty="0" smtClean="0">
                <a:ea typeface="全真顏體" pitchFamily="49" charset="-120"/>
              </a:rPr>
              <a:t>道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布施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：</a:t>
            </a:r>
            <a:r>
              <a:rPr lang="zh-TW" altLang="en-US" dirty="0" smtClean="0">
                <a:ea typeface="全真顏體" pitchFamily="49" charset="-120"/>
              </a:rPr>
              <a:t>財施、法施、無畏施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持戒</a:t>
            </a:r>
            <a:r>
              <a:rPr lang="zh-TW" altLang="en-US" dirty="0" smtClean="0">
                <a:ea typeface="全真顏體" pitchFamily="49" charset="-120"/>
              </a:rPr>
              <a:t>：持守齋戒、遵守佛規禮節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忍辱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：</a:t>
            </a:r>
            <a:r>
              <a:rPr lang="zh-TW" altLang="en-US" dirty="0" smtClean="0">
                <a:ea typeface="全真顏體" pitchFamily="49" charset="-120"/>
              </a:rPr>
              <a:t>涵養德行</a:t>
            </a:r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+mj-ea"/>
                <a:ea typeface="全真顏體" pitchFamily="49" charset="-120"/>
              </a:rPr>
              <a:t>六、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結論</a:t>
            </a:r>
          </a:p>
          <a:p>
            <a:r>
              <a:rPr lang="zh-TW" altLang="en-US" dirty="0" smtClean="0">
                <a:ea typeface="全真顏體" pitchFamily="49" charset="-120"/>
              </a:rPr>
              <a:t>金剛經</a:t>
            </a:r>
            <a:r>
              <a:rPr lang="zh-TW" altLang="en-US" dirty="0">
                <a:ea typeface="全真顏體" pitchFamily="49" charset="-120"/>
              </a:rPr>
              <a:t>云：</a:t>
            </a:r>
            <a:r>
              <a:rPr lang="zh-TW" altLang="en-US" dirty="0">
                <a:latin typeface="+mj-ea"/>
              </a:rPr>
              <a:t>「</a:t>
            </a:r>
            <a:r>
              <a:rPr lang="zh-TW" altLang="en-US" dirty="0">
                <a:ea typeface="全真顏體" pitchFamily="49" charset="-120"/>
              </a:rPr>
              <a:t>菩薩於法，應無所住，行於布施。</a:t>
            </a:r>
            <a:r>
              <a:rPr lang="zh-TW" altLang="en-US" dirty="0">
                <a:latin typeface="+mj-ea"/>
              </a:rPr>
              <a:t>」</a:t>
            </a:r>
            <a:r>
              <a:rPr lang="zh-TW" altLang="en-US" dirty="0">
                <a:ea typeface="全真顏體" pitchFamily="49" charset="-120"/>
              </a:rPr>
              <a:t>又云：</a:t>
            </a:r>
            <a:r>
              <a:rPr lang="zh-TW" altLang="en-US" dirty="0">
                <a:latin typeface="+mj-ea"/>
              </a:rPr>
              <a:t>「</a:t>
            </a:r>
            <a:r>
              <a:rPr lang="zh-TW" altLang="en-US" dirty="0">
                <a:ea typeface="全真顏體" pitchFamily="49" charset="-120"/>
              </a:rPr>
              <a:t>菩薩不住相布施，其福德不可思量。</a:t>
            </a:r>
            <a:r>
              <a:rPr lang="zh-TW" altLang="en-US" dirty="0" smtClean="0">
                <a:latin typeface="+mj-ea"/>
              </a:rPr>
              <a:t>」</a:t>
            </a:r>
            <a:endParaRPr lang="en-US" altLang="zh-TW" dirty="0" smtClean="0">
              <a:latin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300" dirty="0" smtClean="0">
                <a:solidFill>
                  <a:srgbClr val="FFFF00"/>
                </a:solidFill>
                <a:ea typeface="全真顏體" pitchFamily="49" charset="-120"/>
              </a:rPr>
              <a:t>沒求道，皇帝也遺憾</a:t>
            </a:r>
            <a:endParaRPr lang="en-US" altLang="zh-TW" sz="33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300" dirty="0">
                <a:solidFill>
                  <a:srgbClr val="FFFF00"/>
                </a:solidFill>
                <a:ea typeface="全真顏體" pitchFamily="49" charset="-120"/>
              </a:rPr>
              <a:t>亞歷山大大帝的遺憾</a:t>
            </a:r>
            <a:endParaRPr lang="en-US" altLang="zh-TW" sz="3300" dirty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dirty="0">
                <a:ea typeface="全真顏體" pitchFamily="49" charset="-120"/>
              </a:rPr>
              <a:t>一、棺材挖兩個洞</a:t>
            </a:r>
            <a:endParaRPr lang="en-US" altLang="zh-TW" sz="3300" dirty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dirty="0">
                <a:ea typeface="全真顏體" pitchFamily="49" charset="-120"/>
              </a:rPr>
              <a:t>二、 御醫要護送他到墳墓</a:t>
            </a:r>
            <a:endParaRPr lang="en-US" altLang="zh-TW" sz="3300" dirty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dirty="0">
                <a:ea typeface="全真顏體" pitchFamily="49" charset="-120"/>
              </a:rPr>
              <a:t>三、黃金舖滿</a:t>
            </a:r>
            <a:r>
              <a:rPr lang="zh-TW" altLang="en-US" sz="3300" dirty="0" smtClean="0">
                <a:ea typeface="全真顏體" pitchFamily="49" charset="-120"/>
              </a:rPr>
              <a:t>地</a:t>
            </a:r>
            <a:endParaRPr lang="en-US" altLang="zh-TW" sz="3300" dirty="0" smtClean="0">
              <a:ea typeface="全真顏體" pitchFamily="49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300" dirty="0">
                <a:solidFill>
                  <a:srgbClr val="FFFF00"/>
                </a:solidFill>
                <a:ea typeface="全真顏體" pitchFamily="49" charset="-120"/>
              </a:rPr>
              <a:t>秦始皇的遺憾</a:t>
            </a:r>
            <a:endParaRPr lang="en-US" altLang="zh-TW" sz="3300" dirty="0">
              <a:solidFill>
                <a:srgbClr val="FFFF00"/>
              </a:solidFill>
              <a:ea typeface="全真顏體" pitchFamily="49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300" dirty="0">
                <a:solidFill>
                  <a:srgbClr val="FFFF00"/>
                </a:solidFill>
                <a:ea typeface="全真顏體" pitchFamily="49" charset="-120"/>
              </a:rPr>
              <a:t>漢武帝的遺憾</a:t>
            </a:r>
          </a:p>
          <a:p>
            <a:r>
              <a:rPr lang="zh-TW" altLang="en-US" sz="3300" dirty="0">
                <a:solidFill>
                  <a:srgbClr val="FFFF00"/>
                </a:solidFill>
                <a:ea typeface="全真顏體" pitchFamily="49" charset="-120"/>
              </a:rPr>
              <a:t>順治帝的遺憾</a:t>
            </a:r>
            <a:endParaRPr lang="en-US" altLang="zh-TW" sz="3300" dirty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朕為大地山河主            </a:t>
            </a:r>
            <a:endParaRPr lang="en-US" altLang="zh-TW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憂國憂民事轉煩</a:t>
            </a:r>
            <a:endParaRPr lang="zh-TW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百年三萬六千日            </a:t>
            </a:r>
            <a:endParaRPr lang="en-US" altLang="zh-TW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不及僧家半日閒</a:t>
            </a:r>
            <a:endParaRPr lang="zh-TW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來時糊塗去時迷    </a:t>
            </a:r>
            <a:endParaRPr lang="en-US" altLang="zh-TW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空在人間走這回</a:t>
            </a:r>
            <a:endParaRPr lang="zh-TW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未曾生我誰是我    </a:t>
            </a:r>
            <a:endParaRPr lang="en-US" altLang="zh-TW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生我之時我是誰</a:t>
            </a:r>
            <a:endParaRPr lang="zh-TW" altLang="en-U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長大成人方是我    </a:t>
            </a:r>
            <a:endParaRPr lang="en-US" altLang="zh-TW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合眼矇矓又是誰 </a:t>
            </a:r>
            <a:endParaRPr lang="en-US" altLang="zh-TW" sz="3300" dirty="0" smtClean="0">
              <a:ea typeface="全真顏體" pitchFamily="49" charset="-120"/>
            </a:endParaRPr>
          </a:p>
          <a:p>
            <a:pPr marL="36576" indent="0">
              <a:buNone/>
            </a:pPr>
            <a:endParaRPr lang="en-US" altLang="zh-TW" sz="2800" dirty="0">
              <a:ea typeface="全真顏體" pitchFamily="49" charset="-120"/>
            </a:endParaRPr>
          </a:p>
          <a:p>
            <a:pPr marL="36576" indent="0">
              <a:buNone/>
            </a:pPr>
            <a:endParaRPr lang="en-US" altLang="zh-TW" sz="2800" dirty="0">
              <a:ea typeface="全真顏體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福慧雙修的天道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不如不來亦不去    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來時歡喜去時悲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悲歡離合多勞慮    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何日清閒誰得知 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若能了達僧家事    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從此回頭不算遲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192</TotalTime>
  <Words>463</Words>
  <Application>Microsoft Office PowerPoint</Application>
  <PresentationFormat>如螢幕大小 (16:9)</PresentationFormat>
  <Paragraphs>62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福慧雙修的天道</vt:lpstr>
      <vt:lpstr>福慧雙修的天道</vt:lpstr>
      <vt:lpstr>福慧雙修的天道</vt:lpstr>
      <vt:lpstr>福慧雙修的天道</vt:lpstr>
      <vt:lpstr>福慧雙修的天道</vt:lpstr>
      <vt:lpstr>福慧雙修的天道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67</cp:revision>
  <dcterms:created xsi:type="dcterms:W3CDTF">2014-02-15T05:50:45Z</dcterms:created>
  <dcterms:modified xsi:type="dcterms:W3CDTF">2015-08-24T02:13:22Z</dcterms:modified>
</cp:coreProperties>
</file>