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3" r:id="rId2"/>
    <p:sldId id="280" r:id="rId3"/>
    <p:sldId id="281" r:id="rId4"/>
    <p:sldId id="282" r:id="rId5"/>
    <p:sldId id="279" r:id="rId6"/>
    <p:sldId id="278" r:id="rId7"/>
    <p:sldId id="276" r:id="rId8"/>
    <p:sldId id="271" r:id="rId9"/>
    <p:sldId id="293" r:id="rId10"/>
    <p:sldId id="298" r:id="rId11"/>
    <p:sldId id="297" r:id="rId12"/>
    <p:sldId id="296" r:id="rId13"/>
    <p:sldId id="295" r:id="rId14"/>
    <p:sldId id="294" r:id="rId15"/>
    <p:sldId id="267" r:id="rId16"/>
    <p:sldId id="290" r:id="rId17"/>
    <p:sldId id="292" r:id="rId18"/>
    <p:sldId id="291" r:id="rId19"/>
    <p:sldId id="289" r:id="rId20"/>
    <p:sldId id="288" r:id="rId21"/>
    <p:sldId id="287" r:id="rId22"/>
    <p:sldId id="286" r:id="rId23"/>
    <p:sldId id="285" r:id="rId24"/>
    <p:sldId id="284" r:id="rId25"/>
    <p:sldId id="277" r:id="rId26"/>
    <p:sldId id="274" r:id="rId27"/>
    <p:sldId id="266" r:id="rId2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93" autoAdjust="0"/>
  </p:normalViewPr>
  <p:slideViewPr>
    <p:cSldViewPr>
      <p:cViewPr varScale="1">
        <p:scale>
          <a:sx n="80" d="100"/>
          <a:sy n="80" d="100"/>
        </p:scale>
        <p:origin x="-744" y="-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2015/7/18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dirty="0">
                <a:ea typeface="全真顏體" panose="02010609000101010101" pitchFamily="49" charset="-120"/>
              </a:rPr>
              <a:t>古聖先賢們的修養是從根本修，起心動念是根本，明師指點的就是這個根本。</a:t>
            </a:r>
          </a:p>
          <a:p>
            <a:r>
              <a:rPr lang="zh-TW" altLang="en-US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濟公老師說</a:t>
            </a:r>
            <a:r>
              <a:rPr lang="en-US" altLang="zh-TW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--</a:t>
            </a:r>
            <a:r>
              <a:rPr lang="zh-TW" altLang="en-US" dirty="0" smtClean="0">
                <a:ea typeface="全真顏體" panose="02010609000101010101" pitchFamily="49" charset="-120"/>
              </a:rPr>
              <a:t>不要</a:t>
            </a:r>
            <a:r>
              <a:rPr lang="zh-TW" altLang="en-US" dirty="0">
                <a:ea typeface="全真顏體" panose="02010609000101010101" pitchFamily="49" charset="-120"/>
              </a:rPr>
              <a:t>小看玄關一指，這一指點是名</a:t>
            </a:r>
            <a:r>
              <a:rPr lang="en-US" altLang="zh-TW" dirty="0">
                <a:latin typeface="+mj-ea"/>
                <a:ea typeface="+mj-ea"/>
              </a:rPr>
              <a:t>【</a:t>
            </a:r>
            <a:r>
              <a:rPr lang="zh-TW" altLang="en-US" dirty="0">
                <a:ea typeface="全真顏體" panose="02010609000101010101" pitchFamily="49" charset="-120"/>
              </a:rPr>
              <a:t>受記</a:t>
            </a:r>
            <a:r>
              <a:rPr lang="en-US" altLang="zh-TW" dirty="0">
                <a:latin typeface="+mj-ea"/>
                <a:ea typeface="+mj-ea"/>
              </a:rPr>
              <a:t>】</a:t>
            </a:r>
            <a:r>
              <a:rPr lang="zh-TW" altLang="en-US" dirty="0">
                <a:ea typeface="全真顏體" panose="02010609000101010101" pitchFamily="49" charset="-120"/>
              </a:rPr>
              <a:t>，是名</a:t>
            </a:r>
            <a:r>
              <a:rPr lang="en-US" altLang="zh-TW" dirty="0">
                <a:latin typeface="+mj-ea"/>
                <a:ea typeface="+mj-ea"/>
              </a:rPr>
              <a:t>【</a:t>
            </a:r>
            <a:r>
              <a:rPr lang="zh-TW" altLang="en-US" dirty="0">
                <a:ea typeface="全真顏體" panose="02010609000101010101" pitchFamily="49" charset="-120"/>
              </a:rPr>
              <a:t>明心</a:t>
            </a:r>
            <a:r>
              <a:rPr lang="en-US" altLang="zh-TW" dirty="0">
                <a:latin typeface="+mj-ea"/>
                <a:ea typeface="+mj-ea"/>
              </a:rPr>
              <a:t>】</a:t>
            </a:r>
            <a:r>
              <a:rPr lang="zh-TW" altLang="en-US" dirty="0">
                <a:ea typeface="全真顏體" panose="02010609000101010101" pitchFamily="49" charset="-120"/>
              </a:rPr>
              <a:t>，是指點大家找到自己的真主人本來 面目，點開生死竅門，所以不可輕視。得此是一大事因緣，好好自加珍惜</a:t>
            </a:r>
            <a:r>
              <a:rPr lang="zh-TW" altLang="en-US" dirty="0" smtClean="0">
                <a:ea typeface="全真顏體" panose="02010609000101010101" pitchFamily="49" charset="-120"/>
              </a:rPr>
              <a:t>。玄</a:t>
            </a:r>
            <a:r>
              <a:rPr lang="zh-TW" altLang="en-US" dirty="0">
                <a:ea typeface="全真顏體" panose="02010609000101010101" pitchFamily="49" charset="-120"/>
              </a:rPr>
              <a:t>關是個門，是下手處，開了正門往裡面走，才能找到真主人，百尺竿頭更進一步，欲窮千里目，更上一層樓。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釋迦牟尼佛云：</a:t>
            </a:r>
            <a:r>
              <a:rPr lang="en-US" altLang="zh-TW" sz="3600" dirty="0">
                <a:latin typeface="+mj-ea"/>
                <a:ea typeface="+mj-ea"/>
              </a:rPr>
              <a:t>『</a:t>
            </a:r>
            <a:r>
              <a:rPr lang="zh-TW" altLang="en-US" sz="3600" dirty="0">
                <a:ea typeface="全真顏體" panose="02010609000101010101" pitchFamily="49" charset="-120"/>
              </a:rPr>
              <a:t>吾有正法眼藏</a:t>
            </a:r>
            <a:r>
              <a:rPr lang="en-US" altLang="zh-TW" sz="3600" dirty="0">
                <a:latin typeface="+mj-ea"/>
                <a:ea typeface="+mj-ea"/>
              </a:rPr>
              <a:t>』</a:t>
            </a:r>
            <a:r>
              <a:rPr lang="zh-TW" altLang="en-US" sz="3600" dirty="0">
                <a:ea typeface="全真顏體" panose="02010609000101010101" pitchFamily="49" charset="-120"/>
              </a:rPr>
              <a:t>此語即暗示玄關之地。</a:t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>
                <a:ea typeface="全真顏體" panose="02010609000101010101" pitchFamily="49" charset="-120"/>
              </a:rPr>
              <a:t/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老子道德經云</a:t>
            </a:r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：</a:t>
            </a:r>
            <a:r>
              <a:rPr lang="zh-TW" altLang="en-US" sz="3600" dirty="0">
                <a:ea typeface="全真顏體" panose="02010609000101010101" pitchFamily="49" charset="-120"/>
              </a:rPr>
              <a:t>谷神不死。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是謂玄</a:t>
            </a:r>
            <a:r>
              <a:rPr lang="zh-TW" altLang="en-US" sz="3600" dirty="0">
                <a:ea typeface="全真顏體" panose="02010609000101010101" pitchFamily="49" charset="-120"/>
              </a:rPr>
              <a:t>牝。玄牝之門。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是謂天地</a:t>
            </a:r>
            <a:r>
              <a:rPr lang="zh-TW" altLang="en-US" sz="3600" dirty="0">
                <a:ea typeface="全真顏體" panose="02010609000101010101" pitchFamily="49" charset="-120"/>
              </a:rPr>
              <a:t>根。</a:t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>
                <a:ea typeface="全真顏體" panose="02010609000101010101" pitchFamily="49" charset="-120"/>
              </a:rPr>
              <a:t/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孔子曰</a:t>
            </a:r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：</a:t>
            </a:r>
            <a:r>
              <a:rPr lang="zh-TW" altLang="en-US" sz="3600" dirty="0">
                <a:ea typeface="全真顏體" panose="02010609000101010101" pitchFamily="49" charset="-120"/>
              </a:rPr>
              <a:t>三人行，必有我師焉。擇其善者而從之，其不善者而改之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。</a:t>
            </a:r>
            <a:endParaRPr lang="zh-TW" altLang="en-US" sz="3600" dirty="0"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</a:t>
            </a:r>
            <a:r>
              <a:rPr lang="zh-TW" altLang="en-US" sz="3600" dirty="0" smtClean="0">
                <a:solidFill>
                  <a:srgbClr val="FF0000"/>
                </a:solidFill>
                <a:ea typeface="全真顏體" panose="02010609000101010101" pitchFamily="49" charset="-120"/>
              </a:rPr>
              <a:t>指求道的</a:t>
            </a:r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9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古詩云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                                          人人</a:t>
            </a:r>
            <a:r>
              <a:rPr lang="zh-TW" altLang="en-US" sz="3900" dirty="0">
                <a:ea typeface="全真顏體" panose="02010609000101010101" pitchFamily="49" charset="-120"/>
              </a:rPr>
              <a:t>有個自性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佛                           誦經</a:t>
            </a:r>
            <a:r>
              <a:rPr lang="zh-TW" altLang="en-US" sz="3900" dirty="0">
                <a:ea typeface="全真顏體" panose="02010609000101010101" pitchFamily="49" charset="-120"/>
              </a:rPr>
              <a:t>有卷無字經</a:t>
            </a:r>
            <a:br>
              <a:rPr lang="zh-TW" altLang="en-US" sz="3900" dirty="0">
                <a:ea typeface="全真顏體" panose="02010609000101010101" pitchFamily="49" charset="-120"/>
              </a:rPr>
            </a:br>
            <a:r>
              <a:rPr lang="zh-TW" altLang="en-US" sz="3900" dirty="0" smtClean="0">
                <a:ea typeface="全真顏體" panose="02010609000101010101" pitchFamily="49" charset="-120"/>
              </a:rPr>
              <a:t>誦</a:t>
            </a:r>
            <a:r>
              <a:rPr lang="zh-TW" altLang="en-US" sz="3900" dirty="0">
                <a:ea typeface="全真顏體" panose="02010609000101010101" pitchFamily="49" charset="-120"/>
              </a:rPr>
              <a:t>之念之常不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忘                          保</a:t>
            </a:r>
            <a:r>
              <a:rPr lang="zh-TW" altLang="en-US" sz="3900" dirty="0">
                <a:ea typeface="全真顏體" panose="02010609000101010101" pitchFamily="49" charset="-120"/>
              </a:rPr>
              <a:t>爾平步上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天堂</a:t>
            </a:r>
            <a:endParaRPr lang="en-US" altLang="zh-TW" sz="3900" dirty="0" smtClean="0">
              <a:ea typeface="全真顏體" panose="02010609000101010101" pitchFamily="49" charset="-120"/>
            </a:endParaRPr>
          </a:p>
          <a:p>
            <a:r>
              <a:rPr lang="zh-TW" altLang="en-US" sz="39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詩曰</a:t>
            </a:r>
            <a:r>
              <a:rPr lang="zh-TW" altLang="en-US" sz="3900" dirty="0">
                <a:ea typeface="全真顏體" panose="02010609000101010101" pitchFamily="49" charset="-120"/>
              </a:rPr>
              <a:t/>
            </a:r>
            <a:br>
              <a:rPr lang="zh-TW" altLang="en-US" sz="3900" dirty="0">
                <a:ea typeface="全真顏體" panose="02010609000101010101" pitchFamily="49" charset="-120"/>
              </a:rPr>
            </a:br>
            <a:r>
              <a:rPr lang="zh-TW" altLang="en-US" sz="3900" dirty="0">
                <a:ea typeface="全真顏體" panose="02010609000101010101" pitchFamily="49" charset="-120"/>
              </a:rPr>
              <a:t>佛在靈山莫遠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求                             祖</a:t>
            </a:r>
            <a:r>
              <a:rPr lang="zh-TW" altLang="en-US" sz="3900" dirty="0">
                <a:ea typeface="全真顏體" panose="02010609000101010101" pitchFamily="49" charset="-120"/>
              </a:rPr>
              <a:t>居玄竅悟能修</a:t>
            </a:r>
            <a:br>
              <a:rPr lang="zh-TW" altLang="en-US" sz="3900" dirty="0">
                <a:ea typeface="全真顏體" panose="02010609000101010101" pitchFamily="49" charset="-120"/>
              </a:rPr>
            </a:br>
            <a:r>
              <a:rPr lang="zh-TW" altLang="en-US" sz="3900" dirty="0" smtClean="0">
                <a:ea typeface="全真顏體" panose="02010609000101010101" pitchFamily="49" charset="-120"/>
              </a:rPr>
              <a:t>原</a:t>
            </a:r>
            <a:r>
              <a:rPr lang="zh-TW" altLang="en-US" sz="3900" dirty="0">
                <a:ea typeface="全真顏體" panose="02010609000101010101" pitchFamily="49" charset="-120"/>
              </a:rPr>
              <a:t>靈九六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先天性                          無</a:t>
            </a:r>
            <a:r>
              <a:rPr lang="zh-TW" altLang="en-US" sz="3900" dirty="0">
                <a:ea typeface="全真顏體" panose="02010609000101010101" pitchFamily="49" charset="-120"/>
              </a:rPr>
              <a:t>極同根溯本流</a:t>
            </a:r>
            <a:br>
              <a:rPr lang="zh-TW" altLang="en-US" sz="3900" dirty="0">
                <a:ea typeface="全真顏體" panose="02010609000101010101" pitchFamily="49" charset="-120"/>
              </a:rPr>
            </a:br>
            <a:r>
              <a:rPr lang="zh-TW" altLang="en-US" sz="3900" dirty="0">
                <a:ea typeface="全真顏體" panose="02010609000101010101" pitchFamily="49" charset="-120"/>
              </a:rPr>
              <a:t/>
            </a:r>
            <a:br>
              <a:rPr lang="zh-TW" altLang="en-US" sz="3900" dirty="0">
                <a:ea typeface="全真顏體" panose="02010609000101010101" pitchFamily="49" charset="-120"/>
              </a:rPr>
            </a:br>
            <a:r>
              <a:rPr lang="zh-TW" altLang="en-US" sz="3900" dirty="0">
                <a:ea typeface="全真顏體" panose="02010609000101010101" pitchFamily="49" charset="-120"/>
              </a:rPr>
              <a:t>學道追根究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本原                            明</a:t>
            </a:r>
            <a:r>
              <a:rPr lang="zh-TW" altLang="en-US" sz="3900" dirty="0">
                <a:ea typeface="全真顏體" panose="02010609000101010101" pitchFamily="49" charset="-120"/>
              </a:rPr>
              <a:t>師指我古玄關</a:t>
            </a:r>
            <a:br>
              <a:rPr lang="zh-TW" altLang="en-US" sz="3900" dirty="0">
                <a:ea typeface="全真顏體" panose="02010609000101010101" pitchFamily="49" charset="-120"/>
              </a:rPr>
            </a:br>
            <a:r>
              <a:rPr lang="zh-TW" altLang="en-US" sz="3900" dirty="0" smtClean="0">
                <a:ea typeface="全真顏體" panose="02010609000101010101" pitchFamily="49" charset="-120"/>
              </a:rPr>
              <a:t>當前</a:t>
            </a:r>
            <a:r>
              <a:rPr lang="zh-TW" altLang="en-US" sz="3900" dirty="0">
                <a:ea typeface="全真顏體" panose="02010609000101010101" pitchFamily="49" charset="-120"/>
              </a:rPr>
              <a:t>徹悟歸家</a:t>
            </a:r>
            <a:r>
              <a:rPr lang="zh-TW" altLang="en-US" sz="3900" dirty="0" smtClean="0">
                <a:ea typeface="全真顏體" panose="02010609000101010101" pitchFamily="49" charset="-120"/>
              </a:rPr>
              <a:t>去                           脫俗</a:t>
            </a:r>
            <a:r>
              <a:rPr lang="zh-TW" altLang="en-US" sz="3900" dirty="0">
                <a:ea typeface="全真顏體" panose="02010609000101010101" pitchFamily="49" charset="-120"/>
              </a:rPr>
              <a:t>遠離苦惱煩</a:t>
            </a:r>
            <a:r>
              <a:rPr lang="en-US" altLang="zh-TW" sz="3900" dirty="0">
                <a:ea typeface="全真顏體" panose="02010609000101010101" pitchFamily="49" charset="-120"/>
              </a:rPr>
              <a:t/>
            </a:r>
            <a:br>
              <a:rPr lang="en-US" altLang="zh-TW" sz="3900" dirty="0">
                <a:ea typeface="全真顏體" panose="02010609000101010101" pitchFamily="49" charset="-120"/>
              </a:rPr>
            </a:br>
            <a:r>
              <a:rPr lang="en-US" altLang="zh-TW" b="1" dirty="0"/>
              <a:t/>
            </a:r>
            <a:br>
              <a:rPr lang="en-US" altLang="zh-TW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solidFill>
                  <a:srgbClr val="FFFF00"/>
                </a:solidFill>
                <a:ea typeface="全真顏體" panose="02010609000101010101" pitchFamily="49" charset="-120"/>
              </a:rPr>
              <a:t>濟公老師又說</a:t>
            </a:r>
            <a:r>
              <a:rPr lang="en-US" altLang="zh-TW" sz="3200" dirty="0">
                <a:solidFill>
                  <a:srgbClr val="FFFF00"/>
                </a:solidFill>
                <a:ea typeface="全真顏體" panose="02010609000101010101" pitchFamily="49" charset="-120"/>
              </a:rPr>
              <a:t>--</a:t>
            </a:r>
            <a:r>
              <a:rPr lang="zh-TW" altLang="en-US" sz="32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稽查</a:t>
            </a:r>
            <a:r>
              <a:rPr lang="zh-TW" altLang="en-US" sz="3200" dirty="0">
                <a:solidFill>
                  <a:srgbClr val="FFFF00"/>
                </a:solidFill>
                <a:ea typeface="全真顏體" panose="02010609000101010101" pitchFamily="49" charset="-120"/>
              </a:rPr>
              <a:t>古今仙佛聖賢，無有不求明師而成之者也。</a:t>
            </a:r>
            <a:r>
              <a:rPr lang="zh-TW" altLang="en-US" sz="3200" dirty="0">
                <a:ea typeface="全真顏體" panose="02010609000101010101" pitchFamily="49" charset="-120"/>
              </a:rPr>
              <a:t>故欲求超生了死，修道會真者，豈有不盡心訪求明師點化，而行善立德者乎？今天運三陽開泰，真宗普降，有者不識天時，固執不通，不求明師點化，而盲修瞎煉，真諦無以參，性命無以立。如是在世福德，雖然多如恆沙之數，因不能明心見性故，亦只能享受天界、人間福德。或三界神祇而已。</a:t>
            </a: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ea typeface="全真顏體" panose="02010609000101010101" pitchFamily="49" charset="-120"/>
              </a:rPr>
              <a:t>呂祖云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：                                       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生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我之門死我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戶                          幾個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醒醒幾個悟</a:t>
            </a:r>
            <a:b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夜半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鐵漢自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思量                          長生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不死由人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做</a:t>
            </a:r>
            <a:endParaRPr lang="en-US" altLang="zh-TW" sz="4000" dirty="0" smtClean="0">
              <a:solidFill>
                <a:srgbClr val="FFFF00"/>
              </a:solidFill>
              <a:ea typeface="全真顏體" panose="02010609000101010101" pitchFamily="49" charset="-120"/>
            </a:endParaRPr>
          </a:p>
          <a:p>
            <a:r>
              <a:rPr lang="zh-TW" altLang="en-US" sz="4000" dirty="0">
                <a:ea typeface="全真顏體" panose="02010609000101010101" pitchFamily="49" charset="-120"/>
              </a:rPr>
              <a:t>二祖神光見達摩祖師後，有詩曰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：              </a:t>
            </a:r>
            <a:r>
              <a:rPr lang="zh-TW" altLang="en-US" sz="4000" dirty="0">
                <a:ea typeface="全真顏體" panose="02010609000101010101" pitchFamily="49" charset="-120"/>
              </a:rPr>
              <a:t/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不知到底一歸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何                           是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以神光拜達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摩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/>
            </a:r>
            <a:b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</a:b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立雪少林為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何事                            只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求一指躲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閻羅</a:t>
            </a:r>
            <a:endParaRPr lang="zh-TW" altLang="en-US" sz="4000" dirty="0">
              <a:solidFill>
                <a:srgbClr val="FFFF00"/>
              </a:solidFill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經書</a:t>
            </a:r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云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                                                                                                                                  點破</a:t>
            </a:r>
            <a:r>
              <a:rPr lang="zh-TW" altLang="en-US" sz="3600" dirty="0">
                <a:ea typeface="全真顏體" panose="02010609000101010101" pitchFamily="49" charset="-120"/>
              </a:rPr>
              <a:t>玄關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竅                                              閻王</a:t>
            </a:r>
            <a:r>
              <a:rPr lang="zh-TW" altLang="en-US" sz="3600" dirty="0">
                <a:ea typeface="全真顏體" panose="02010609000101010101" pitchFamily="49" charset="-120"/>
              </a:rPr>
              <a:t>不來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叫</a:t>
            </a:r>
            <a:r>
              <a:rPr lang="zh-TW" altLang="en-US" sz="3600" dirty="0">
                <a:ea typeface="全真顏體" panose="02010609000101010101" pitchFamily="49" charset="-120"/>
              </a:rPr>
              <a:t/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>
                <a:ea typeface="全真顏體" panose="02010609000101010101" pitchFamily="49" charset="-120"/>
              </a:rPr>
              <a:t>地府抽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了名                                             天</a:t>
            </a:r>
            <a:r>
              <a:rPr lang="zh-TW" altLang="en-US" sz="3600" dirty="0">
                <a:ea typeface="全真顏體" panose="02010609000101010101" pitchFamily="49" charset="-120"/>
              </a:rPr>
              <a:t>榜掛上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號</a:t>
            </a:r>
            <a:endParaRPr lang="en-US" altLang="zh-TW" sz="3600" dirty="0" smtClean="0">
              <a:ea typeface="全真顏體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又 說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                                   一</a:t>
            </a:r>
            <a:r>
              <a:rPr lang="zh-TW" altLang="en-US" sz="3600" dirty="0">
                <a:ea typeface="全真顏體" panose="02010609000101010101" pitchFamily="49" charset="-120"/>
              </a:rPr>
              <a:t>指能超三界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外                                           一點</a:t>
            </a:r>
            <a:r>
              <a:rPr lang="zh-TW" altLang="en-US" sz="3600" dirty="0">
                <a:ea typeface="全真顏體" panose="02010609000101010101" pitchFamily="49" charset="-120"/>
              </a:rPr>
              <a:t>能脫十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閻羅</a:t>
            </a:r>
            <a:endParaRPr lang="en-US" altLang="zh-TW" sz="3600" dirty="0" smtClean="0">
              <a:ea typeface="全真顏體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古</a:t>
            </a:r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聖</a:t>
            </a:r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云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                                                       讀</a:t>
            </a:r>
            <a:r>
              <a:rPr lang="zh-TW" altLang="en-US" sz="3600" dirty="0">
                <a:ea typeface="全真顏體" panose="02010609000101010101" pitchFamily="49" charset="-120"/>
              </a:rPr>
              <a:t>破千經萬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典                                           不及</a:t>
            </a:r>
            <a:r>
              <a:rPr lang="zh-TW" altLang="en-US" sz="3600" dirty="0">
                <a:ea typeface="全真顏體" panose="02010609000101010101" pitchFamily="49" charset="-120"/>
              </a:rPr>
              <a:t>明師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一點                                                              讀書</a:t>
            </a:r>
            <a:r>
              <a:rPr lang="zh-TW" altLang="en-US" sz="3600" dirty="0">
                <a:ea typeface="全真顏體" panose="02010609000101010101" pitchFamily="49" charset="-120"/>
              </a:rPr>
              <a:t>萬卷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一竅不通                                         滿腹</a:t>
            </a:r>
            <a:r>
              <a:rPr lang="zh-TW" altLang="en-US" sz="3600" dirty="0">
                <a:ea typeface="全真顏體" panose="02010609000101010101" pitchFamily="49" charset="-120"/>
              </a:rPr>
              <a:t>文章不明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生死</a:t>
            </a:r>
            <a:r>
              <a:rPr lang="en-US" altLang="zh-TW" sz="3600" dirty="0">
                <a:ea typeface="全真顏體" panose="02010609000101010101" pitchFamily="49" charset="-120"/>
              </a:rPr>
              <a:t/>
            </a:r>
            <a:br>
              <a:rPr lang="en-US" altLang="zh-TW" sz="3600" dirty="0">
                <a:ea typeface="全真顏體" panose="02010609000101010101" pitchFamily="49" charset="-120"/>
              </a:rPr>
            </a:br>
            <a:r>
              <a:rPr lang="en-US" altLang="zh-TW" sz="3600" dirty="0">
                <a:ea typeface="全真顏體" panose="02010609000101010101" pitchFamily="49" charset="-120"/>
              </a:rPr>
              <a:t/>
            </a:r>
            <a:br>
              <a:rPr lang="en-US" altLang="zh-TW" sz="3600" dirty="0">
                <a:ea typeface="全真顏體" panose="02010609000101010101" pitchFamily="49" charset="-120"/>
              </a:rPr>
            </a:br>
            <a:endParaRPr lang="zh-TW" altLang="en-US" sz="3600" dirty="0"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仙家云</a:t>
            </a:r>
            <a:r>
              <a:rPr lang="zh-TW" altLang="en-US" sz="4000" dirty="0">
                <a:ea typeface="全真顏體" panose="02010609000101010101" pitchFamily="49" charset="-120"/>
              </a:rPr>
              <a:t>                                                           大道不難人自難                                            迷人如隔萬重山</a:t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ea typeface="全真顏體" panose="02010609000101010101" pitchFamily="49" charset="-120"/>
              </a:rPr>
              <a:t>明師指開玄關竅                                           不勞彈指到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西方</a:t>
            </a:r>
            <a:endParaRPr lang="en-US" altLang="zh-TW" sz="4000" dirty="0" smtClean="0">
              <a:ea typeface="全真顏體" panose="02010609000101010101" pitchFamily="49" charset="-120"/>
            </a:endParaRPr>
          </a:p>
          <a:p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古</a:t>
            </a:r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聖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云                                            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玄</a:t>
            </a:r>
            <a:r>
              <a:rPr lang="zh-TW" altLang="en-US" sz="4000" dirty="0">
                <a:ea typeface="全真顏體" panose="02010609000101010101" pitchFamily="49" charset="-120"/>
              </a:rPr>
              <a:t>關竅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無價寶                                      點</a:t>
            </a:r>
            <a:r>
              <a:rPr lang="zh-TW" altLang="en-US" sz="4000" dirty="0">
                <a:ea typeface="全真顏體" panose="02010609000101010101" pitchFamily="49" charset="-120"/>
              </a:rPr>
              <a:t>開就是蓬萊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島</a:t>
            </a:r>
            <a:r>
              <a:rPr lang="zh-TW" altLang="en-US" sz="4000" dirty="0">
                <a:ea typeface="全真顏體" panose="02010609000101010101" pitchFamily="49" charset="-120"/>
              </a:rPr>
              <a:t/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ea typeface="全真顏體" panose="02010609000101010101" pitchFamily="49" charset="-120"/>
              </a:rPr>
              <a:t/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ea typeface="全真顏體" panose="02010609000101010101" pitchFamily="49" charset="-120"/>
              </a:rPr>
              <a:t>蓬萊島神仙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洞                                洞</a:t>
            </a:r>
            <a:r>
              <a:rPr lang="zh-TW" altLang="en-US" sz="4000" dirty="0">
                <a:ea typeface="全真顏體" panose="02010609000101010101" pitchFamily="49" charset="-120"/>
              </a:rPr>
              <a:t>內自在本性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王</a:t>
            </a:r>
            <a:endParaRPr lang="zh-TW" altLang="en-US" sz="4000" dirty="0"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元始天尊曰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：</a:t>
            </a:r>
            <a:endParaRPr lang="en-US" altLang="zh-TW" sz="4000" dirty="0" smtClean="0">
              <a:ea typeface="全真顏體" panose="02010609000101010101" pitchFamily="49" charset="-120"/>
            </a:endParaRPr>
          </a:p>
          <a:p>
            <a:r>
              <a:rPr lang="zh-TW" altLang="en-US" sz="4000" dirty="0" smtClean="0">
                <a:ea typeface="全真顏體" panose="02010609000101010101" pitchFamily="49" charset="-120"/>
              </a:rPr>
              <a:t>眼前</a:t>
            </a:r>
            <a:r>
              <a:rPr lang="zh-TW" altLang="en-US" sz="4000" dirty="0">
                <a:ea typeface="全真顏體" panose="02010609000101010101" pitchFamily="49" charset="-120"/>
              </a:rPr>
              <a:t>一條路，直通你故家；指你本來面目。道在其中，悟者自得。迷者雖有明燈引路，仍然心猿意馬。東倒西歪，跌下陰溝裡！元始先天大道，只是這麼</a:t>
            </a:r>
            <a:r>
              <a:rPr lang="zh-TW" altLang="en-US" sz="4000" dirty="0">
                <a:latin typeface="+mn-ea"/>
              </a:rPr>
              <a:t>「</a:t>
            </a:r>
            <a:r>
              <a:rPr lang="zh-TW" altLang="en-US" sz="4000" dirty="0">
                <a:ea typeface="全真顏體" panose="02010609000101010101" pitchFamily="49" charset="-120"/>
              </a:rPr>
              <a:t>一點小意思</a:t>
            </a:r>
            <a:r>
              <a:rPr lang="zh-TW" altLang="en-US" sz="4000" dirty="0" smtClean="0">
                <a:latin typeface="+mn-ea"/>
              </a:rPr>
              <a:t>」</a:t>
            </a:r>
            <a:endParaRPr lang="zh-TW" altLang="en-US" sz="4000" dirty="0"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a typeface="全真顏體" panose="02010609000101010101" pitchFamily="49" charset="-120"/>
              </a:rPr>
              <a:t>觀音菩薩</a:t>
            </a:r>
            <a:r>
              <a:rPr lang="zh-TW" altLang="en-US" sz="40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曰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                                        紫竹</a:t>
            </a:r>
            <a:r>
              <a:rPr lang="zh-TW" altLang="en-US" sz="4000" dirty="0">
                <a:ea typeface="全真顏體" panose="02010609000101010101" pitchFamily="49" charset="-120"/>
              </a:rPr>
              <a:t>林中觀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自在                              淨</a:t>
            </a:r>
            <a:r>
              <a:rPr lang="zh-TW" altLang="en-US" sz="4000" dirty="0">
                <a:ea typeface="全真顏體" panose="02010609000101010101" pitchFamily="49" charset="-120"/>
              </a:rPr>
              <a:t>瓶柳枝悟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玄機</a:t>
            </a:r>
            <a:r>
              <a:rPr lang="zh-TW" altLang="en-US" sz="4000" dirty="0">
                <a:ea typeface="全真顏體" panose="02010609000101010101" pitchFamily="49" charset="-120"/>
              </a:rPr>
              <a:t/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ea typeface="全真顏體" panose="02010609000101010101" pitchFamily="49" charset="-120"/>
              </a:rPr>
              <a:t>菩薩常住谷林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中                            須臾</a:t>
            </a:r>
            <a:r>
              <a:rPr lang="zh-TW" altLang="en-US" sz="4000" dirty="0">
                <a:ea typeface="全真顏體" panose="02010609000101010101" pitchFamily="49" charset="-120"/>
              </a:rPr>
              <a:t>不離為真宗</a:t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ea typeface="全真顏體" panose="02010609000101010101" pitchFamily="49" charset="-120"/>
              </a:rPr>
              <a:t/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>
                <a:ea typeface="全真顏體" panose="02010609000101010101" pitchFamily="49" charset="-120"/>
              </a:rPr>
              <a:t>大道分明在心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頭                           有</a:t>
            </a:r>
            <a:r>
              <a:rPr lang="zh-TW" altLang="en-US" sz="4000" dirty="0">
                <a:ea typeface="全真顏體" panose="02010609000101010101" pitchFamily="49" charset="-120"/>
              </a:rPr>
              <a:t>作有為盡下流</a:t>
            </a:r>
            <a:br>
              <a:rPr lang="zh-TW" altLang="en-US" sz="4000" dirty="0">
                <a:ea typeface="全真顏體" panose="02010609000101010101" pitchFamily="49" charset="-120"/>
              </a:rPr>
            </a:br>
            <a:r>
              <a:rPr lang="zh-TW" altLang="en-US" sz="4000" dirty="0" smtClean="0">
                <a:ea typeface="全真顏體" panose="02010609000101010101" pitchFamily="49" charset="-120"/>
              </a:rPr>
              <a:t>識</a:t>
            </a:r>
            <a:r>
              <a:rPr lang="zh-TW" altLang="en-US" sz="4000" dirty="0">
                <a:ea typeface="全真顏體" panose="02010609000101010101" pitchFamily="49" charset="-120"/>
              </a:rPr>
              <a:t>得當前真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淨土                          萬</a:t>
            </a:r>
            <a:r>
              <a:rPr lang="zh-TW" altLang="en-US" sz="4000" dirty="0">
                <a:ea typeface="全真顏體" panose="02010609000101010101" pitchFamily="49" charset="-120"/>
              </a:rPr>
              <a:t>部丹經一筆</a:t>
            </a:r>
            <a:r>
              <a:rPr lang="zh-TW" altLang="en-US" sz="4000" dirty="0" smtClean="0">
                <a:ea typeface="全真顏體" panose="02010609000101010101" pitchFamily="49" charset="-120"/>
              </a:rPr>
              <a:t>勾</a:t>
            </a:r>
            <a:endParaRPr lang="zh-TW" altLang="en-US" sz="4000" dirty="0"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佛經</a:t>
            </a:r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云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                                          佛</a:t>
            </a:r>
            <a:r>
              <a:rPr lang="zh-TW" altLang="en-US" sz="3600" dirty="0">
                <a:ea typeface="全真顏體" panose="02010609000101010101" pitchFamily="49" charset="-120"/>
              </a:rPr>
              <a:t>在靈山莫遠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求                          靈</a:t>
            </a:r>
            <a:r>
              <a:rPr lang="zh-TW" altLang="en-US" sz="3600" dirty="0">
                <a:ea typeface="全真顏體" panose="02010609000101010101" pitchFamily="49" charset="-120"/>
              </a:rPr>
              <a:t>山只在你心頭</a:t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 smtClean="0">
                <a:ea typeface="全真顏體" panose="02010609000101010101" pitchFamily="49" charset="-120"/>
              </a:rPr>
              <a:t>人人</a:t>
            </a:r>
            <a:r>
              <a:rPr lang="zh-TW" altLang="en-US" sz="3600" dirty="0">
                <a:ea typeface="全真顏體" panose="02010609000101010101" pitchFamily="49" charset="-120"/>
              </a:rPr>
              <a:t>有個靈山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塔                          好在</a:t>
            </a:r>
            <a:r>
              <a:rPr lang="zh-TW" altLang="en-US" sz="3600" dirty="0">
                <a:ea typeface="全真顏體" panose="02010609000101010101" pitchFamily="49" charset="-120"/>
              </a:rPr>
              <a:t>靈山塔下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修</a:t>
            </a:r>
            <a:r>
              <a:rPr lang="en-US" altLang="zh-TW" sz="3600" dirty="0">
                <a:ea typeface="全真顏體" panose="02010609000101010101" pitchFamily="49" charset="-120"/>
              </a:rPr>
              <a:t/>
            </a:r>
            <a:br>
              <a:rPr lang="en-US" altLang="zh-TW" sz="3600" dirty="0">
                <a:ea typeface="全真顏體" panose="02010609000101010101" pitchFamily="49" charset="-120"/>
              </a:rPr>
            </a:br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又 云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                                              西方十萬八千里                          指</a:t>
            </a:r>
            <a:r>
              <a:rPr lang="zh-TW" altLang="en-US" sz="3600" dirty="0">
                <a:ea typeface="全真顏體" panose="02010609000101010101" pitchFamily="49" charset="-120"/>
              </a:rPr>
              <a:t>破西方在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眼前</a:t>
            </a:r>
            <a:r>
              <a:rPr lang="en-US" altLang="zh-TW" sz="3600" dirty="0">
                <a:ea typeface="全真顏體" panose="02010609000101010101" pitchFamily="49" charset="-120"/>
              </a:rPr>
              <a:t/>
            </a:r>
            <a:br>
              <a:rPr lang="en-US" altLang="zh-TW" sz="3600" dirty="0">
                <a:ea typeface="全真顏體" panose="02010609000101010101" pitchFamily="49" charset="-120"/>
              </a:rPr>
            </a:br>
            <a:endParaRPr lang="en-US" altLang="zh-TW" sz="3600" dirty="0" smtClean="0">
              <a:ea typeface="全真顏體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顏體" panose="02010609000101010101" pitchFamily="49" charset="-120"/>
              </a:rPr>
              <a:t>耶穌曰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：凡</a:t>
            </a:r>
            <a:r>
              <a:rPr lang="zh-TW" altLang="en-US" sz="3600" dirty="0">
                <a:ea typeface="全真顏體" panose="02010609000101010101" pitchFamily="49" charset="-120"/>
              </a:rPr>
              <a:t>不肯背著十字架跟從我的，就不能作我的</a:t>
            </a:r>
            <a:r>
              <a:rPr lang="zh-TW" altLang="en-US" sz="3600" dirty="0" smtClean="0">
                <a:ea typeface="全真顏體" panose="02010609000101010101" pitchFamily="49" charset="-120"/>
              </a:rPr>
              <a:t>門徒。</a:t>
            </a:r>
            <a:endParaRPr lang="zh-TW" altLang="en-US" sz="3600" dirty="0">
              <a:ea typeface="全真顏體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顏體" panose="02010609000101010101" pitchFamily="49" charset="-120"/>
              </a:rPr>
              <a:t>明師一指求道的重要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穆罕默德：</a:t>
            </a:r>
            <a:r>
              <a:rPr lang="en-US" altLang="zh-TW" sz="3600" dirty="0">
                <a:latin typeface="+mj-ea"/>
                <a:ea typeface="+mj-ea"/>
              </a:rPr>
              <a:t>『</a:t>
            </a:r>
            <a:r>
              <a:rPr lang="zh-TW" altLang="en-US" sz="3600" dirty="0">
                <a:ea typeface="全真顏體" panose="02010609000101010101" pitchFamily="49" charset="-120"/>
              </a:rPr>
              <a:t>回回之地，阿里夫兩目米目</a:t>
            </a:r>
            <a:r>
              <a:rPr lang="en-US" altLang="zh-TW" sz="3600" dirty="0">
                <a:latin typeface="+mj-ea"/>
                <a:ea typeface="+mj-ea"/>
              </a:rPr>
              <a:t>』</a:t>
            </a:r>
            <a:r>
              <a:rPr lang="zh-TW" altLang="en-US" sz="3600" dirty="0">
                <a:ea typeface="全真顏體" panose="02010609000101010101" pitchFamily="49" charset="-120"/>
              </a:rPr>
              <a:t>， 阿里夫是指靈性，靈性的所在地 就在兩目米目。</a:t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>
                <a:ea typeface="全真顏體" panose="02010609000101010101" pitchFamily="49" charset="-120"/>
              </a:rPr>
              <a:t/>
            </a:r>
            <a:br>
              <a:rPr lang="zh-TW" altLang="en-US" sz="3600" dirty="0">
                <a:ea typeface="全真顏體" panose="02010609000101010101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子 曰：</a:t>
            </a:r>
            <a:r>
              <a:rPr lang="en-US" altLang="zh-TW" sz="3600" dirty="0">
                <a:latin typeface="+mj-ea"/>
                <a:ea typeface="+mj-ea"/>
              </a:rPr>
              <a:t>『</a:t>
            </a:r>
            <a:r>
              <a:rPr lang="zh-TW" altLang="en-US" sz="3600" dirty="0">
                <a:ea typeface="全真顏體" panose="02010609000101010101" pitchFamily="49" charset="-120"/>
              </a:rPr>
              <a:t>人若一竅通，則不死者，壽在神也。</a:t>
            </a:r>
            <a:r>
              <a:rPr lang="en-US" altLang="zh-TW" sz="3600" dirty="0">
                <a:latin typeface="+mj-ea"/>
                <a:ea typeface="+mj-ea"/>
              </a:rPr>
              <a:t>』</a:t>
            </a:r>
            <a:r>
              <a:rPr lang="en-US" altLang="zh-TW" sz="3600" dirty="0">
                <a:ea typeface="全真顏體" panose="02010609000101010101" pitchFamily="49" charset="-120"/>
              </a:rPr>
              <a:t/>
            </a:r>
            <a:br>
              <a:rPr lang="en-US" altLang="zh-TW" sz="3600" dirty="0">
                <a:ea typeface="全真顏體" panose="02010609000101010101" pitchFamily="49" charset="-120"/>
              </a:rPr>
            </a:br>
            <a:r>
              <a:rPr lang="en-US" altLang="zh-TW" sz="3600" dirty="0">
                <a:ea typeface="全真顏體" panose="02010609000101010101" pitchFamily="49" charset="-120"/>
              </a:rPr>
              <a:t/>
            </a:r>
            <a:br>
              <a:rPr lang="en-US" altLang="zh-TW" sz="3600" dirty="0">
                <a:ea typeface="全真顏體" panose="02010609000101010101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a typeface="全真顏體" panose="02010609000101010101" pitchFamily="49" charset="-120"/>
              </a:rPr>
              <a:t>耶穌曰：</a:t>
            </a:r>
            <a:r>
              <a:rPr lang="en-US" altLang="zh-TW" sz="3600" dirty="0">
                <a:latin typeface="+mj-ea"/>
                <a:ea typeface="+mj-ea"/>
              </a:rPr>
              <a:t>『</a:t>
            </a:r>
            <a:r>
              <a:rPr lang="zh-TW" altLang="en-US" sz="3600" dirty="0">
                <a:ea typeface="全真顏體" panose="02010609000101010101" pitchFamily="49" charset="-120"/>
              </a:rPr>
              <a:t>背自己的十字架見上帝。</a:t>
            </a:r>
            <a:r>
              <a:rPr lang="en-US" altLang="zh-TW" sz="3600" dirty="0">
                <a:latin typeface="+mj-ea"/>
                <a:ea typeface="+mj-ea"/>
              </a:rPr>
              <a:t>』</a:t>
            </a:r>
            <a:r>
              <a:rPr lang="zh-TW" altLang="en-US" sz="3600" dirty="0">
                <a:ea typeface="全真顏體" panose="02010609000101010101" pitchFamily="49" charset="-120"/>
              </a:rPr>
              <a:t>這個十字架就是明師所指的地方。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147</TotalTime>
  <Words>515</Words>
  <Application>Microsoft Office PowerPoint</Application>
  <PresentationFormat>如螢幕大小 (16:9)</PresentationFormat>
  <Paragraphs>30</Paragraphs>
  <Slides>27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科技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明師一指求道的重要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345mp3@livemail.tw</cp:lastModifiedBy>
  <cp:revision>38</cp:revision>
  <dcterms:created xsi:type="dcterms:W3CDTF">2014-02-15T05:50:45Z</dcterms:created>
  <dcterms:modified xsi:type="dcterms:W3CDTF">2015-07-18T02:28:36Z</dcterms:modified>
</cp:coreProperties>
</file>