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308" r:id="rId2"/>
    <p:sldId id="298" r:id="rId3"/>
    <p:sldId id="302" r:id="rId4"/>
    <p:sldId id="301" r:id="rId5"/>
    <p:sldId id="299" r:id="rId6"/>
    <p:sldId id="310" r:id="rId7"/>
    <p:sldId id="309" r:id="rId8"/>
    <p:sldId id="311" r:id="rId9"/>
    <p:sldId id="312" r:id="rId10"/>
    <p:sldId id="315" r:id="rId11"/>
    <p:sldId id="314" r:id="rId12"/>
    <p:sldId id="297" r:id="rId13"/>
    <p:sldId id="307" r:id="rId14"/>
    <p:sldId id="306" r:id="rId15"/>
    <p:sldId id="305" r:id="rId16"/>
    <p:sldId id="304" r:id="rId17"/>
    <p:sldId id="303" r:id="rId18"/>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悟見老兄" initials="悟見老兄" lastIdx="2" clrIdx="0">
    <p:extLst>
      <p:ext uri="{19B8F6BF-5375-455C-9EA6-DF929625EA0E}">
        <p15:presenceInfo xmlns:p15="http://schemas.microsoft.com/office/powerpoint/2012/main" userId="d3c841b5715e98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2649" autoAdjust="0"/>
  </p:normalViewPr>
  <p:slideViewPr>
    <p:cSldViewPr>
      <p:cViewPr varScale="1">
        <p:scale>
          <a:sx n="61" d="100"/>
          <a:sy n="61" d="100"/>
        </p:scale>
        <p:origin x="744" y="53"/>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8FC2AE-9477-42B8-B8B4-4003DC3F4299}" type="datetimeFigureOut">
              <a:rPr lang="zh-TW" altLang="en-US" smtClean="0"/>
              <a:t>2017/9/16</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DD47-EA54-43B7-9BF6-A09CA48C28D4}" type="slidenum">
              <a:rPr lang="zh-TW" altLang="en-US" smtClean="0"/>
              <a:t>‹#›</a:t>
            </a:fld>
            <a:endParaRPr lang="zh-TW" altLang="en-US"/>
          </a:p>
        </p:txBody>
      </p:sp>
    </p:spTree>
    <p:extLst>
      <p:ext uri="{BB962C8B-B14F-4D97-AF65-F5344CB8AC3E}">
        <p14:creationId xmlns:p14="http://schemas.microsoft.com/office/powerpoint/2010/main" val="587118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6EFB7D30-6152-4307-A58E-046766A68531}" type="datetimeFigureOut">
              <a:rPr lang="zh-TW" altLang="en-US" smtClean="0"/>
              <a:t>2017/9/16</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2017/9/16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2017/9/16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2017/9/16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2017/9/16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7467600" cy="85725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2017/9/16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8229600" cy="85725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2017/9/16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740"/>
            <a:ext cx="7470648" cy="857250"/>
          </a:xfrm>
        </p:spPr>
        <p:txBody>
          <a:bodyPr anchor="ctr"/>
          <a:lstStyle>
            <a:lvl1pPr algn="l">
              <a:defRPr sz="4600"/>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2017/9/16</a:t>
            </a:fld>
            <a:endParaRPr lang="zh-TW" altLang="en-US"/>
          </a:p>
        </p:txBody>
      </p:sp>
      <p:sp>
        <p:nvSpPr>
          <p:cNvPr id="8" name="投影片編號版面配置區 7"/>
          <p:cNvSpPr>
            <a:spLocks noGrp="1"/>
          </p:cNvSpPr>
          <p:nvPr>
            <p:ph type="sldNum" sz="quarter" idx="11"/>
          </p:nvPr>
        </p:nvSpPr>
        <p:spPr/>
        <p:txBody>
          <a:bodyPr/>
          <a:lstStyle/>
          <a:p>
            <a:fld id="{6B625766-FFC0-46D1-927E-B5F464F61270}"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FB7D30-6152-4307-A58E-046766A68531}" type="datetimeFigureOut">
              <a:rPr lang="zh-TW" altLang="en-US" smtClean="0"/>
              <a:t>2017/9/16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2017/9/16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4816548"/>
            <a:ext cx="762000" cy="273844"/>
          </a:xfrm>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a:xfrm>
            <a:off x="457200" y="4816548"/>
            <a:ext cx="2133600" cy="273844"/>
          </a:xfrm>
        </p:spPr>
        <p:txBody>
          <a:bodyPr/>
          <a:lstStyle/>
          <a:p>
            <a:fld id="{6EFB7D30-6152-4307-A58E-046766A68531}" type="datetimeFigureOut">
              <a:rPr lang="zh-TW" altLang="en-US" smtClean="0"/>
              <a:t>2017/9/16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手繪多邊形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6EFB7D30-6152-4307-A58E-046766A68531}" type="datetimeFigureOut">
              <a:rPr lang="zh-TW" altLang="en-US" smtClean="0"/>
              <a:t>2017/9/16</a:t>
            </a:fld>
            <a:endParaRPr lang="zh-TW" altLang="en-US"/>
          </a:p>
        </p:txBody>
      </p:sp>
      <p:sp>
        <p:nvSpPr>
          <p:cNvPr id="22" name="頁尾版面配置區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625766-FFC0-46D1-927E-B5F464F61270}"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91016"/>
            <a:ext cx="720080" cy="480218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真</a:t>
            </a:r>
            <a:r>
              <a:rPr lang="zh-TW" altLang="en-US" sz="4000" dirty="0" smtClean="0">
                <a:solidFill>
                  <a:srgbClr val="FF0000"/>
                </a:solidFill>
                <a:latin typeface="標楷體" panose="03000509000000000000" pitchFamily="65" charset="-120"/>
                <a:ea typeface="標楷體" panose="03000509000000000000" pitchFamily="65" charset="-120"/>
              </a:rPr>
              <a:t>懺悔改過要義</a:t>
            </a:r>
            <a:r>
              <a:rPr lang="zh-TW" altLang="en-US" sz="4000" dirty="0" smtClean="0"/>
              <a:t> </a:t>
            </a:r>
            <a:r>
              <a:rPr lang="zh-TW" altLang="en-US" sz="3800" dirty="0" smtClean="0">
                <a:latin typeface="標楷體" panose="03000509000000000000" pitchFamily="65" charset="-120"/>
                <a:ea typeface="標楷體" panose="03000509000000000000" pitchFamily="65" charset="-120"/>
              </a:rPr>
              <a:t>悟</a:t>
            </a:r>
            <a:r>
              <a:rPr lang="zh-TW" altLang="en-US" sz="3800" dirty="0">
                <a:latin typeface="標楷體" panose="03000509000000000000" pitchFamily="65" charset="-120"/>
                <a:ea typeface="標楷體" panose="03000509000000000000" pitchFamily="65" charset="-120"/>
              </a:rPr>
              <a:t>見講</a:t>
            </a:r>
            <a:endParaRPr lang="zh-TW" altLang="en-US" sz="38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一、懺法修持天降福</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濟公</a:t>
            </a:r>
            <a:r>
              <a:rPr lang="zh-TW" altLang="en-US" sz="3600" dirty="0">
                <a:latin typeface="標楷體" panose="03000509000000000000" pitchFamily="65" charset="-120"/>
                <a:ea typeface="標楷體" panose="03000509000000000000" pitchFamily="65" charset="-120"/>
              </a:rPr>
              <a:t>老師</a:t>
            </a:r>
            <a:r>
              <a:rPr lang="zh-TW" altLang="en-US" sz="3600" dirty="0" smtClean="0">
                <a:latin typeface="標楷體" panose="03000509000000000000" pitchFamily="65" charset="-120"/>
                <a:ea typeface="標楷體" panose="03000509000000000000" pitchFamily="65" charset="-120"/>
              </a:rPr>
              <a:t>訓</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0000"/>
                </a:solidFill>
                <a:latin typeface="標楷體" panose="03000509000000000000" pitchFamily="65" charset="-120"/>
                <a:ea typeface="標楷體" panose="03000509000000000000" pitchFamily="65" charset="-120"/>
              </a:rPr>
              <a:t>實</a:t>
            </a:r>
            <a:r>
              <a:rPr lang="zh-TW" altLang="en-US" sz="3600" dirty="0" smtClean="0">
                <a:latin typeface="標楷體" panose="03000509000000000000" pitchFamily="65" charset="-120"/>
                <a:ea typeface="標楷體" panose="03000509000000000000" pitchFamily="65" charset="-120"/>
              </a:rPr>
              <a:t>行</a:t>
            </a:r>
            <a:r>
              <a:rPr lang="zh-TW" altLang="en-US" sz="3600" dirty="0">
                <a:latin typeface="標楷體" panose="03000509000000000000" pitchFamily="65" charset="-120"/>
                <a:ea typeface="標楷體" panose="03000509000000000000" pitchFamily="65" charset="-120"/>
              </a:rPr>
              <a:t>大德以服</a:t>
            </a:r>
            <a:r>
              <a:rPr lang="zh-TW" altLang="en-US" sz="3600" dirty="0" smtClean="0">
                <a:latin typeface="標楷體" panose="03000509000000000000" pitchFamily="65" charset="-120"/>
                <a:ea typeface="標楷體" panose="03000509000000000000" pitchFamily="65" charset="-120"/>
              </a:rPr>
              <a:t>人   </a:t>
            </a:r>
            <a:r>
              <a:rPr lang="zh-TW" altLang="en-US" sz="3600" dirty="0" smtClean="0">
                <a:solidFill>
                  <a:srgbClr val="FF0000"/>
                </a:solidFill>
                <a:latin typeface="標楷體" panose="03000509000000000000" pitchFamily="65" charset="-120"/>
                <a:ea typeface="標楷體" panose="03000509000000000000" pitchFamily="65" charset="-120"/>
              </a:rPr>
              <a:t>心</a:t>
            </a:r>
            <a:r>
              <a:rPr lang="zh-TW" altLang="en-US" sz="3600" dirty="0">
                <a:latin typeface="標楷體" panose="03000509000000000000" pitchFamily="65" charset="-120"/>
                <a:ea typeface="標楷體" panose="03000509000000000000" pitchFamily="65" charset="-120"/>
              </a:rPr>
              <a:t>當敬重聆聖音</a:t>
            </a:r>
            <a:br>
              <a:rPr lang="zh-TW" altLang="en-US" sz="3600" dirty="0">
                <a:latin typeface="標楷體" panose="03000509000000000000" pitchFamily="65" charset="-120"/>
                <a:ea typeface="標楷體" panose="03000509000000000000" pitchFamily="65" charset="-120"/>
              </a:rPr>
            </a:br>
            <a:r>
              <a:rPr lang="zh-TW" altLang="en-US" sz="3600" dirty="0" smtClean="0">
                <a:solidFill>
                  <a:srgbClr val="FF0000"/>
                </a:solidFill>
                <a:latin typeface="標楷體" panose="03000509000000000000" pitchFamily="65" charset="-120"/>
                <a:ea typeface="標楷體" panose="03000509000000000000" pitchFamily="65" charset="-120"/>
              </a:rPr>
              <a:t>懺</a:t>
            </a:r>
            <a:r>
              <a:rPr lang="zh-TW" altLang="en-US" sz="3600" dirty="0">
                <a:latin typeface="標楷體" panose="03000509000000000000" pitchFamily="65" charset="-120"/>
                <a:ea typeface="標楷體" panose="03000509000000000000" pitchFamily="65" charset="-120"/>
              </a:rPr>
              <a:t>法修持天</a:t>
            </a:r>
            <a:r>
              <a:rPr lang="zh-TW" altLang="en-US" sz="3600" dirty="0" smtClean="0">
                <a:latin typeface="標楷體" panose="03000509000000000000" pitchFamily="65" charset="-120"/>
                <a:ea typeface="標楷體" panose="03000509000000000000" pitchFamily="65" charset="-120"/>
              </a:rPr>
              <a:t>降福                 </a:t>
            </a:r>
            <a:r>
              <a:rPr lang="zh-TW" altLang="en-US" sz="3600" dirty="0" smtClean="0">
                <a:solidFill>
                  <a:srgbClr val="FF0000"/>
                </a:solidFill>
                <a:latin typeface="標楷體" panose="03000509000000000000" pitchFamily="65" charset="-120"/>
                <a:ea typeface="標楷體" panose="03000509000000000000" pitchFamily="65" charset="-120"/>
              </a:rPr>
              <a:t>悔</a:t>
            </a:r>
            <a:r>
              <a:rPr lang="zh-TW" altLang="en-US" sz="3600" dirty="0" smtClean="0">
                <a:latin typeface="標楷體" panose="03000509000000000000" pitchFamily="65" charset="-120"/>
                <a:ea typeface="標楷體" panose="03000509000000000000" pitchFamily="65" charset="-120"/>
              </a:rPr>
              <a:t>過</a:t>
            </a:r>
            <a:r>
              <a:rPr lang="zh-TW" altLang="en-US" sz="3600" dirty="0">
                <a:latin typeface="標楷體" panose="03000509000000000000" pitchFamily="65" charset="-120"/>
                <a:ea typeface="標楷體" panose="03000509000000000000" pitchFamily="65" charset="-120"/>
              </a:rPr>
              <a:t>能除希</a:t>
            </a:r>
            <a:r>
              <a:rPr lang="zh-TW" altLang="en-US" sz="3600" dirty="0" smtClean="0">
                <a:latin typeface="標楷體" panose="03000509000000000000" pitchFamily="65" charset="-120"/>
                <a:ea typeface="標楷體" panose="03000509000000000000" pitchFamily="65" charset="-120"/>
              </a:rPr>
              <a:t>聖賢</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實意</a:t>
            </a:r>
            <a:r>
              <a:rPr lang="zh-TW" altLang="en-US" sz="3600" dirty="0">
                <a:solidFill>
                  <a:srgbClr val="FFC000"/>
                </a:solidFill>
                <a:latin typeface="標楷體" panose="03000509000000000000" pitchFamily="65" charset="-120"/>
                <a:ea typeface="標楷體" panose="03000509000000000000" pitchFamily="65" charset="-120"/>
              </a:rPr>
              <a:t>無二當</a:t>
            </a:r>
            <a:r>
              <a:rPr lang="zh-TW" altLang="en-US" sz="3600" dirty="0" smtClean="0">
                <a:solidFill>
                  <a:srgbClr val="FFC000"/>
                </a:solidFill>
                <a:latin typeface="標楷體" panose="03000509000000000000" pitchFamily="65" charset="-120"/>
                <a:ea typeface="標楷體" panose="03000509000000000000" pitchFamily="65" charset="-120"/>
              </a:rPr>
              <a:t>悔悟              天時</a:t>
            </a:r>
            <a:r>
              <a:rPr lang="zh-TW" altLang="en-US" sz="3600" dirty="0">
                <a:solidFill>
                  <a:srgbClr val="FFC000"/>
                </a:solidFill>
                <a:latin typeface="標楷體" panose="03000509000000000000" pitchFamily="65" charset="-120"/>
                <a:ea typeface="標楷體" panose="03000509000000000000" pitchFamily="65" charset="-120"/>
              </a:rPr>
              <a:t>豈容再迷矇</a:t>
            </a:r>
            <a:br>
              <a:rPr lang="zh-TW" altLang="en-US" sz="3600" dirty="0">
                <a:solidFill>
                  <a:srgbClr val="FFC000"/>
                </a:solidFill>
                <a:latin typeface="標楷體" panose="03000509000000000000" pitchFamily="65" charset="-120"/>
                <a:ea typeface="標楷體" panose="03000509000000000000" pitchFamily="65" charset="-120"/>
              </a:rPr>
            </a:br>
            <a:r>
              <a:rPr lang="zh-TW" altLang="en-US" sz="3600" dirty="0">
                <a:solidFill>
                  <a:srgbClr val="FFC000"/>
                </a:solidFill>
                <a:latin typeface="標楷體" panose="03000509000000000000" pitchFamily="65" charset="-120"/>
                <a:ea typeface="標楷體" panose="03000509000000000000" pitchFamily="65" charset="-120"/>
              </a:rPr>
              <a:t>轉眼韶光已然</a:t>
            </a:r>
            <a:r>
              <a:rPr lang="zh-TW" altLang="en-US" sz="3600" dirty="0" smtClean="0">
                <a:solidFill>
                  <a:srgbClr val="FFC000"/>
                </a:solidFill>
                <a:latin typeface="標楷體" panose="03000509000000000000" pitchFamily="65" charset="-120"/>
                <a:ea typeface="標楷體" panose="03000509000000000000" pitchFamily="65" charset="-120"/>
              </a:rPr>
              <a:t>錯                  何</a:t>
            </a:r>
            <a:r>
              <a:rPr lang="zh-TW" altLang="en-US" sz="3600" dirty="0">
                <a:solidFill>
                  <a:srgbClr val="FFC000"/>
                </a:solidFill>
                <a:latin typeface="標楷體" panose="03000509000000000000" pitchFamily="65" charset="-120"/>
                <a:ea typeface="標楷體" panose="03000509000000000000" pitchFamily="65" charset="-120"/>
              </a:rPr>
              <a:t>處方能再</a:t>
            </a:r>
            <a:r>
              <a:rPr lang="zh-TW" altLang="en-US" sz="3600" dirty="0" smtClean="0">
                <a:solidFill>
                  <a:srgbClr val="FFC000"/>
                </a:solidFill>
                <a:latin typeface="標楷體" panose="03000509000000000000" pitchFamily="65" charset="-120"/>
                <a:ea typeface="標楷體" panose="03000509000000000000" pitchFamily="65" charset="-120"/>
              </a:rPr>
              <a:t>重逢</a:t>
            </a:r>
            <a:endParaRPr lang="zh-TW" altLang="en-US" sz="3600" dirty="0">
              <a:solidFill>
                <a:srgbClr val="FFC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576040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91016"/>
            <a:ext cx="720080" cy="480218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真</a:t>
            </a:r>
            <a:r>
              <a:rPr lang="zh-TW" altLang="en-US" sz="4000" dirty="0" smtClean="0">
                <a:solidFill>
                  <a:srgbClr val="FF0000"/>
                </a:solidFill>
                <a:latin typeface="標楷體" panose="03000509000000000000" pitchFamily="65" charset="-120"/>
                <a:ea typeface="標楷體" panose="03000509000000000000" pitchFamily="65" charset="-120"/>
              </a:rPr>
              <a:t>懺悔改過要義</a:t>
            </a:r>
            <a:r>
              <a:rPr lang="zh-TW" altLang="en-US" sz="4000" dirty="0" smtClean="0"/>
              <a:t> </a:t>
            </a:r>
            <a:r>
              <a:rPr lang="zh-TW" altLang="en-US" sz="3800" dirty="0" smtClean="0">
                <a:latin typeface="標楷體" panose="03000509000000000000" pitchFamily="65" charset="-120"/>
                <a:ea typeface="標楷體" panose="03000509000000000000" pitchFamily="65" charset="-120"/>
              </a:rPr>
              <a:t>悟</a:t>
            </a:r>
            <a:r>
              <a:rPr lang="zh-TW" altLang="en-US" sz="3800" dirty="0">
                <a:latin typeface="標楷體" panose="03000509000000000000" pitchFamily="65" charset="-120"/>
                <a:ea typeface="標楷體" panose="03000509000000000000" pitchFamily="65" charset="-120"/>
              </a:rPr>
              <a:t>見講</a:t>
            </a:r>
            <a:endParaRPr lang="zh-TW" altLang="en-US" sz="38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十、假懺悔</a:t>
            </a:r>
            <a:endParaRPr lang="en-US" altLang="zh-TW" sz="3600" dirty="0" smtClean="0">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惠能大師</a:t>
            </a:r>
            <a:r>
              <a:rPr lang="zh-TW" altLang="en-US" sz="3600" dirty="0" smtClean="0">
                <a:latin typeface="標楷體" panose="03000509000000000000" pitchFamily="65" charset="-120"/>
                <a:ea typeface="標楷體" panose="03000509000000000000" pitchFamily="65" charset="-120"/>
              </a:rPr>
              <a:t>說</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凡</a:t>
            </a:r>
            <a:r>
              <a:rPr lang="zh-TW" altLang="en-US" sz="3600" dirty="0">
                <a:solidFill>
                  <a:srgbClr val="FFC000"/>
                </a:solidFill>
                <a:latin typeface="標楷體" panose="03000509000000000000" pitchFamily="65" charset="-120"/>
                <a:ea typeface="標楷體" panose="03000509000000000000" pitchFamily="65" charset="-120"/>
              </a:rPr>
              <a:t>夫愚迷，</a:t>
            </a:r>
            <a:r>
              <a:rPr lang="zh-TW" altLang="en-US" sz="3600" dirty="0">
                <a:latin typeface="標楷體" panose="03000509000000000000" pitchFamily="65" charset="-120"/>
                <a:ea typeface="標楷體" panose="03000509000000000000" pitchFamily="65" charset="-120"/>
              </a:rPr>
              <a:t>只知懺其前愆，不知悔其後過。以不悔故，前愆不滅，後過又生。前愆既不滅，後過復又生，何名</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懺悔</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a:t>
            </a:r>
            <a:endParaRPr lang="zh-TW" altLang="en-US" sz="3600" dirty="0">
              <a:solidFill>
                <a:srgbClr val="FFC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0833497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91016"/>
            <a:ext cx="720080" cy="480218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真</a:t>
            </a:r>
            <a:r>
              <a:rPr lang="zh-TW" altLang="en-US" sz="4000" dirty="0" smtClean="0">
                <a:solidFill>
                  <a:srgbClr val="FF0000"/>
                </a:solidFill>
                <a:latin typeface="標楷體" panose="03000509000000000000" pitchFamily="65" charset="-120"/>
                <a:ea typeface="標楷體" panose="03000509000000000000" pitchFamily="65" charset="-120"/>
              </a:rPr>
              <a:t>懺悔改過要義</a:t>
            </a:r>
            <a:r>
              <a:rPr lang="zh-TW" altLang="en-US" sz="4000" dirty="0" smtClean="0"/>
              <a:t> </a:t>
            </a:r>
            <a:r>
              <a:rPr lang="zh-TW" altLang="en-US" sz="3800" dirty="0" smtClean="0">
                <a:latin typeface="標楷體" panose="03000509000000000000" pitchFamily="65" charset="-120"/>
                <a:ea typeface="標楷體" panose="03000509000000000000" pitchFamily="65" charset="-120"/>
              </a:rPr>
              <a:t>悟</a:t>
            </a:r>
            <a:r>
              <a:rPr lang="zh-TW" altLang="en-US" sz="3800" dirty="0">
                <a:latin typeface="標楷體" panose="03000509000000000000" pitchFamily="65" charset="-120"/>
                <a:ea typeface="標楷體" panose="03000509000000000000" pitchFamily="65" charset="-120"/>
              </a:rPr>
              <a:t>見講</a:t>
            </a:r>
            <a:endParaRPr lang="zh-TW" altLang="en-US" sz="38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fontScale="92500"/>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十一、有病向老母懺悔</a:t>
            </a:r>
            <a:endParaRPr lang="en-US" altLang="zh-TW" sz="3600" dirty="0" smtClean="0">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濟公</a:t>
            </a:r>
            <a:r>
              <a:rPr lang="zh-TW" altLang="en-US" sz="3600" dirty="0" smtClean="0">
                <a:latin typeface="標楷體" panose="03000509000000000000" pitchFamily="65" charset="-120"/>
                <a:ea typeface="標楷體" panose="03000509000000000000" pitchFamily="65" charset="-120"/>
              </a:rPr>
              <a:t>老師說</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違背</a:t>
            </a:r>
            <a:r>
              <a:rPr lang="zh-TW" altLang="en-US" sz="3600" dirty="0">
                <a:solidFill>
                  <a:srgbClr val="FFC000"/>
                </a:solidFill>
                <a:latin typeface="標楷體" panose="03000509000000000000" pitchFamily="65" charset="-120"/>
                <a:ea typeface="標楷體" panose="03000509000000000000" pitchFamily="65" charset="-120"/>
              </a:rPr>
              <a:t>倫常即罪人</a:t>
            </a:r>
            <a:r>
              <a:rPr lang="zh-TW" altLang="en-US" sz="3600" dirty="0">
                <a:latin typeface="標楷體" panose="03000509000000000000" pitchFamily="65" charset="-120"/>
                <a:ea typeface="標楷體" panose="03000509000000000000" pitchFamily="65" charset="-120"/>
              </a:rPr>
              <a:t> </a:t>
            </a:r>
            <a:r>
              <a:rPr lang="zh-TW" altLang="en-US" sz="3600" dirty="0" smtClean="0">
                <a:latin typeface="標楷體" panose="03000509000000000000" pitchFamily="65" charset="-120"/>
                <a:ea typeface="標楷體" panose="03000509000000000000" pitchFamily="65" charset="-120"/>
              </a:rPr>
              <a:t>                     佛</a:t>
            </a:r>
            <a:r>
              <a:rPr lang="zh-TW" altLang="en-US" sz="3600" dirty="0">
                <a:latin typeface="標楷體" panose="03000509000000000000" pitchFamily="65" charset="-120"/>
                <a:ea typeface="標楷體" panose="03000509000000000000" pitchFamily="65" charset="-120"/>
              </a:rPr>
              <a:t>前懺悔好修真 </a:t>
            </a:r>
            <a:r>
              <a:rPr lang="zh-TW" altLang="en-US" sz="3600" dirty="0" smtClean="0">
                <a:latin typeface="標楷體" panose="03000509000000000000" pitchFamily="65" charset="-120"/>
                <a:ea typeface="標楷體" panose="03000509000000000000" pitchFamily="65" charset="-120"/>
              </a:rPr>
              <a:t>                 無</a:t>
            </a:r>
            <a:r>
              <a:rPr lang="zh-TW" altLang="en-US" sz="3600" dirty="0">
                <a:latin typeface="標楷體" panose="03000509000000000000" pitchFamily="65" charset="-120"/>
                <a:ea typeface="標楷體" panose="03000509000000000000" pitchFamily="65" charset="-120"/>
              </a:rPr>
              <a:t>明遮住光明路 </a:t>
            </a:r>
            <a:r>
              <a:rPr lang="zh-TW" altLang="en-US" sz="3600" dirty="0" smtClean="0">
                <a:latin typeface="標楷體" panose="03000509000000000000" pitchFamily="65" charset="-120"/>
                <a:ea typeface="標楷體" panose="03000509000000000000" pitchFamily="65" charset="-120"/>
              </a:rPr>
              <a:t>                淨水</a:t>
            </a:r>
            <a:r>
              <a:rPr lang="zh-TW" altLang="en-US" sz="3600" dirty="0">
                <a:latin typeface="標楷體" panose="03000509000000000000" pitchFamily="65" charset="-120"/>
                <a:ea typeface="標楷體" panose="03000509000000000000" pitchFamily="65" charset="-120"/>
              </a:rPr>
              <a:t>柳枝洗俗</a:t>
            </a:r>
            <a:r>
              <a:rPr lang="zh-TW" altLang="en-US" sz="3600" dirty="0" smtClean="0">
                <a:latin typeface="標楷體" panose="03000509000000000000" pitchFamily="65" charset="-120"/>
                <a:ea typeface="標楷體" panose="03000509000000000000" pitchFamily="65" charset="-120"/>
              </a:rPr>
              <a:t>塵</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不知</a:t>
            </a:r>
            <a:r>
              <a:rPr lang="zh-TW" altLang="en-US" sz="3600" dirty="0">
                <a:solidFill>
                  <a:srgbClr val="FFC000"/>
                </a:solidFill>
                <a:latin typeface="標楷體" panose="03000509000000000000" pitchFamily="65" charset="-120"/>
                <a:ea typeface="標楷體" panose="03000509000000000000" pitchFamily="65" charset="-120"/>
              </a:rPr>
              <a:t>自己的過錯</a:t>
            </a:r>
            <a:r>
              <a:rPr lang="zh-TW" altLang="en-US" sz="3600" dirty="0">
                <a:latin typeface="標楷體" panose="03000509000000000000" pitchFamily="65" charset="-120"/>
                <a:ea typeface="標楷體" panose="03000509000000000000" pitchFamily="65" charset="-120"/>
              </a:rPr>
              <a:t>，不能痛改前非，不知所作所為是正是邪，那能成佛</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我們</a:t>
            </a:r>
            <a:r>
              <a:rPr lang="zh-TW" altLang="en-US" sz="3600" dirty="0">
                <a:solidFill>
                  <a:srgbClr val="FFC000"/>
                </a:solidFill>
                <a:latin typeface="標楷體" panose="03000509000000000000" pitchFamily="65" charset="-120"/>
                <a:ea typeface="標楷體" panose="03000509000000000000" pitchFamily="65" charset="-120"/>
              </a:rPr>
              <a:t>遇到有病、有事時</a:t>
            </a:r>
            <a:r>
              <a:rPr lang="zh-TW" altLang="en-US" sz="3600" dirty="0">
                <a:latin typeface="標楷體" panose="03000509000000000000" pitchFamily="65" charset="-120"/>
                <a:ea typeface="標楷體" panose="03000509000000000000" pitchFamily="65" charset="-120"/>
              </a:rPr>
              <a:t>，先要靜下來，不要到處亂問神，最重要的是在老母蓮前反省懺悔，再求 老母賜靈丹，這才是根本。</a:t>
            </a:r>
            <a:endParaRPr lang="en-US" altLang="zh-TW" sz="36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161853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91016"/>
            <a:ext cx="720080" cy="480218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真</a:t>
            </a:r>
            <a:r>
              <a:rPr lang="zh-TW" altLang="en-US" sz="4000" dirty="0" smtClean="0">
                <a:solidFill>
                  <a:srgbClr val="FF0000"/>
                </a:solidFill>
                <a:latin typeface="標楷體" panose="03000509000000000000" pitchFamily="65" charset="-120"/>
                <a:ea typeface="標楷體" panose="03000509000000000000" pitchFamily="65" charset="-120"/>
              </a:rPr>
              <a:t>懺悔改過要義</a:t>
            </a:r>
            <a:r>
              <a:rPr lang="zh-TW" altLang="en-US" sz="4000" dirty="0" smtClean="0"/>
              <a:t> </a:t>
            </a:r>
            <a:r>
              <a:rPr lang="zh-TW" altLang="en-US" sz="3800" dirty="0" smtClean="0">
                <a:latin typeface="標楷體" panose="03000509000000000000" pitchFamily="65" charset="-120"/>
                <a:ea typeface="標楷體" panose="03000509000000000000" pitchFamily="65" charset="-120"/>
              </a:rPr>
              <a:t>悟</a:t>
            </a:r>
            <a:r>
              <a:rPr lang="zh-TW" altLang="en-US" sz="3800" dirty="0">
                <a:latin typeface="標楷體" panose="03000509000000000000" pitchFamily="65" charset="-120"/>
                <a:ea typeface="標楷體" panose="03000509000000000000" pitchFamily="65" charset="-120"/>
              </a:rPr>
              <a:t>見講</a:t>
            </a:r>
            <a:endParaRPr lang="zh-TW" altLang="en-US" sz="38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十四</a:t>
            </a:r>
            <a:r>
              <a:rPr lang="zh-TW" altLang="en-US" sz="3600" dirty="0" smtClean="0">
                <a:solidFill>
                  <a:srgbClr val="FFFF00"/>
                </a:solidFill>
                <a:latin typeface="標楷體" panose="03000509000000000000" pitchFamily="65" charset="-120"/>
                <a:ea typeface="標楷體" panose="03000509000000000000" pitchFamily="65" charset="-120"/>
              </a:rPr>
              <a:t>、</a:t>
            </a:r>
            <a:r>
              <a:rPr lang="zh-TW" altLang="en-US" sz="3600" dirty="0">
                <a:solidFill>
                  <a:srgbClr val="FFFF00"/>
                </a:solidFill>
                <a:latin typeface="標楷體" panose="03000509000000000000" pitchFamily="65" charset="-120"/>
                <a:ea typeface="標楷體" panose="03000509000000000000" pitchFamily="65" charset="-120"/>
              </a:rPr>
              <a:t>知過懺悔勿憚</a:t>
            </a:r>
            <a:r>
              <a:rPr lang="zh-TW" altLang="en-US" sz="3600" dirty="0" smtClean="0">
                <a:solidFill>
                  <a:srgbClr val="FFFF00"/>
                </a:solidFill>
                <a:latin typeface="標楷體" panose="03000509000000000000" pitchFamily="65" charset="-120"/>
                <a:ea typeface="標楷體" panose="03000509000000000000" pitchFamily="65" charset="-120"/>
              </a:rPr>
              <a:t>改</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濟公</a:t>
            </a:r>
            <a:r>
              <a:rPr lang="zh-TW" altLang="en-US" sz="3600" dirty="0">
                <a:latin typeface="標楷體" panose="03000509000000000000" pitchFamily="65" charset="-120"/>
                <a:ea typeface="標楷體" panose="03000509000000000000" pitchFamily="65" charset="-120"/>
              </a:rPr>
              <a:t>老師</a:t>
            </a:r>
            <a:r>
              <a:rPr lang="zh-TW" altLang="en-US" sz="3600" dirty="0" smtClean="0">
                <a:latin typeface="標楷體" panose="03000509000000000000" pitchFamily="65" charset="-120"/>
                <a:ea typeface="標楷體" panose="03000509000000000000" pitchFamily="65" charset="-120"/>
              </a:rPr>
              <a:t>訓</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此時</a:t>
            </a:r>
            <a:r>
              <a:rPr lang="zh-TW" altLang="en-US" sz="3600" dirty="0">
                <a:latin typeface="標楷體" panose="03000509000000000000" pitchFamily="65" charset="-120"/>
                <a:ea typeface="標楷體" panose="03000509000000000000" pitchFamily="65" charset="-120"/>
              </a:rPr>
              <a:t>道展天</a:t>
            </a:r>
            <a:r>
              <a:rPr lang="zh-TW" altLang="en-US" sz="3600" dirty="0" smtClean="0">
                <a:latin typeface="標楷體" panose="03000509000000000000" pitchFamily="65" charset="-120"/>
                <a:ea typeface="標楷體" panose="03000509000000000000" pitchFamily="65" charset="-120"/>
              </a:rPr>
              <a:t>用意                神人</a:t>
            </a:r>
            <a:r>
              <a:rPr lang="zh-TW" altLang="en-US" sz="3600" dirty="0">
                <a:latin typeface="標楷體" panose="03000509000000000000" pitchFamily="65" charset="-120"/>
                <a:ea typeface="標楷體" panose="03000509000000000000" pitchFamily="65" charset="-120"/>
              </a:rPr>
              <a:t>一貫助道宏</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立志行道建大</a:t>
            </a:r>
            <a:r>
              <a:rPr lang="zh-TW" altLang="en-US" sz="3600" dirty="0" smtClean="0">
                <a:latin typeface="標楷體" panose="03000509000000000000" pitchFamily="65" charset="-120"/>
                <a:ea typeface="標楷體" panose="03000509000000000000" pitchFamily="65" charset="-120"/>
              </a:rPr>
              <a:t>德                   莫</a:t>
            </a:r>
            <a:r>
              <a:rPr lang="zh-TW" altLang="en-US" sz="3600" dirty="0">
                <a:latin typeface="標楷體" panose="03000509000000000000" pitchFamily="65" charset="-120"/>
                <a:ea typeface="標楷體" panose="03000509000000000000" pitchFamily="65" charset="-120"/>
              </a:rPr>
              <a:t>在南柯睡</a:t>
            </a:r>
            <a:r>
              <a:rPr lang="zh-TW" altLang="en-US" sz="3600" dirty="0" smtClean="0">
                <a:latin typeface="標楷體" panose="03000509000000000000" pitchFamily="65" charset="-120"/>
                <a:ea typeface="標楷體" panose="03000509000000000000" pitchFamily="65" charset="-120"/>
              </a:rPr>
              <a:t>矇矓</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實心實意</a:t>
            </a:r>
            <a:r>
              <a:rPr lang="zh-TW" altLang="en-US" sz="3600" dirty="0">
                <a:solidFill>
                  <a:srgbClr val="FFC000"/>
                </a:solidFill>
                <a:latin typeface="標楷體" panose="03000509000000000000" pitchFamily="65" charset="-120"/>
                <a:ea typeface="標楷體" panose="03000509000000000000" pitchFamily="65" charset="-120"/>
              </a:rPr>
              <a:t>天豈</a:t>
            </a:r>
            <a:r>
              <a:rPr lang="zh-TW" altLang="en-US" sz="3600" dirty="0" smtClean="0">
                <a:solidFill>
                  <a:srgbClr val="FFC000"/>
                </a:solidFill>
                <a:latin typeface="標楷體" panose="03000509000000000000" pitchFamily="65" charset="-120"/>
                <a:ea typeface="標楷體" panose="03000509000000000000" pitchFamily="65" charset="-120"/>
              </a:rPr>
              <a:t>負               心志</a:t>
            </a:r>
            <a:r>
              <a:rPr lang="zh-TW" altLang="en-US" sz="3600" dirty="0">
                <a:solidFill>
                  <a:srgbClr val="FFC000"/>
                </a:solidFill>
                <a:latin typeface="標楷體" panose="03000509000000000000" pitchFamily="65" charset="-120"/>
                <a:ea typeface="標楷體" panose="03000509000000000000" pitchFamily="65" charset="-120"/>
              </a:rPr>
              <a:t>專一無不通</a:t>
            </a:r>
            <a:br>
              <a:rPr lang="zh-TW" altLang="en-US" sz="3600" dirty="0">
                <a:solidFill>
                  <a:srgbClr val="FFC000"/>
                </a:solidFill>
                <a:latin typeface="標楷體" panose="03000509000000000000" pitchFamily="65" charset="-120"/>
                <a:ea typeface="標楷體" panose="03000509000000000000" pitchFamily="65" charset="-120"/>
              </a:rPr>
            </a:br>
            <a:r>
              <a:rPr lang="zh-TW" altLang="en-US" sz="3600" dirty="0">
                <a:solidFill>
                  <a:srgbClr val="FFC000"/>
                </a:solidFill>
                <a:latin typeface="標楷體" panose="03000509000000000000" pitchFamily="65" charset="-120"/>
                <a:ea typeface="標楷體" panose="03000509000000000000" pitchFamily="65" charset="-120"/>
              </a:rPr>
              <a:t>知過懺悔勿憚</a:t>
            </a:r>
            <a:r>
              <a:rPr lang="zh-TW" altLang="en-US" sz="3600" dirty="0" smtClean="0">
                <a:solidFill>
                  <a:srgbClr val="FFC000"/>
                </a:solidFill>
                <a:latin typeface="標楷體" panose="03000509000000000000" pitchFamily="65" charset="-120"/>
                <a:ea typeface="標楷體" panose="03000509000000000000" pitchFamily="65" charset="-120"/>
              </a:rPr>
              <a:t>改                      聞過則喜</a:t>
            </a:r>
            <a:r>
              <a:rPr lang="zh-TW" altLang="en-US" sz="3600" dirty="0">
                <a:solidFill>
                  <a:srgbClr val="FFC000"/>
                </a:solidFill>
                <a:latin typeface="標楷體" panose="03000509000000000000" pitchFamily="65" charset="-120"/>
                <a:ea typeface="標楷體" panose="03000509000000000000" pitchFamily="65" charset="-120"/>
              </a:rPr>
              <a:t>君子風</a:t>
            </a:r>
            <a:br>
              <a:rPr lang="zh-TW" altLang="en-US" sz="3600" dirty="0">
                <a:solidFill>
                  <a:srgbClr val="FFC000"/>
                </a:solidFill>
                <a:latin typeface="標楷體" panose="03000509000000000000" pitchFamily="65" charset="-120"/>
                <a:ea typeface="標楷體" panose="03000509000000000000" pitchFamily="65" charset="-120"/>
              </a:rPr>
            </a:br>
            <a:r>
              <a:rPr lang="zh-TW" altLang="en-US" sz="3600" dirty="0">
                <a:solidFill>
                  <a:srgbClr val="FFC000"/>
                </a:solidFill>
                <a:latin typeface="標楷體" panose="03000509000000000000" pitchFamily="65" charset="-120"/>
                <a:ea typeface="標楷體" panose="03000509000000000000" pitchFamily="65" charset="-120"/>
              </a:rPr>
              <a:t/>
            </a:r>
            <a:br>
              <a:rPr lang="zh-TW" altLang="en-US" sz="3600" dirty="0">
                <a:solidFill>
                  <a:srgbClr val="FFC000"/>
                </a:solidFill>
                <a:latin typeface="標楷體" panose="03000509000000000000" pitchFamily="65" charset="-120"/>
                <a:ea typeface="標楷體" panose="03000509000000000000" pitchFamily="65" charset="-120"/>
              </a:rPr>
            </a:br>
            <a:endParaRPr lang="zh-TW" altLang="en-US" sz="3600" dirty="0">
              <a:solidFill>
                <a:srgbClr val="FFC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140879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91016"/>
            <a:ext cx="720080" cy="480218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真</a:t>
            </a:r>
            <a:r>
              <a:rPr lang="zh-TW" altLang="en-US" sz="4000" dirty="0" smtClean="0">
                <a:solidFill>
                  <a:srgbClr val="FF0000"/>
                </a:solidFill>
                <a:latin typeface="標楷體" panose="03000509000000000000" pitchFamily="65" charset="-120"/>
                <a:ea typeface="標楷體" panose="03000509000000000000" pitchFamily="65" charset="-120"/>
              </a:rPr>
              <a:t>懺悔改過要義</a:t>
            </a:r>
            <a:r>
              <a:rPr lang="zh-TW" altLang="en-US" sz="4000" dirty="0" smtClean="0"/>
              <a:t> </a:t>
            </a:r>
            <a:r>
              <a:rPr lang="zh-TW" altLang="en-US" sz="3800" dirty="0" smtClean="0">
                <a:latin typeface="標楷體" panose="03000509000000000000" pitchFamily="65" charset="-120"/>
                <a:ea typeface="標楷體" panose="03000509000000000000" pitchFamily="65" charset="-120"/>
              </a:rPr>
              <a:t>悟</a:t>
            </a:r>
            <a:r>
              <a:rPr lang="zh-TW" altLang="en-US" sz="3800" dirty="0">
                <a:latin typeface="標楷體" panose="03000509000000000000" pitchFamily="65" charset="-120"/>
                <a:ea typeface="標楷體" panose="03000509000000000000" pitchFamily="65" charset="-120"/>
              </a:rPr>
              <a:t>見講</a:t>
            </a:r>
            <a:endParaRPr lang="zh-TW" altLang="en-US" sz="38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十五</a:t>
            </a:r>
            <a:r>
              <a:rPr lang="zh-TW" altLang="en-US" sz="3600" dirty="0" smtClean="0">
                <a:solidFill>
                  <a:srgbClr val="FFFF00"/>
                </a:solidFill>
                <a:latin typeface="標楷體" panose="03000509000000000000" pitchFamily="65" charset="-120"/>
                <a:ea typeface="標楷體" panose="03000509000000000000" pitchFamily="65" charset="-120"/>
              </a:rPr>
              <a:t>、</a:t>
            </a:r>
            <a:r>
              <a:rPr lang="zh-TW" altLang="en-US" sz="3600" dirty="0">
                <a:solidFill>
                  <a:srgbClr val="FFFF00"/>
                </a:solidFill>
                <a:latin typeface="標楷體" panose="03000509000000000000" pitchFamily="65" charset="-120"/>
                <a:ea typeface="標楷體" panose="03000509000000000000" pitchFamily="65" charset="-120"/>
              </a:rPr>
              <a:t>懺悔當前一切</a:t>
            </a:r>
            <a:r>
              <a:rPr lang="zh-TW" altLang="en-US" sz="3600" dirty="0" smtClean="0">
                <a:solidFill>
                  <a:srgbClr val="FFFF00"/>
                </a:solidFill>
                <a:latin typeface="標楷體" panose="03000509000000000000" pitchFamily="65" charset="-120"/>
                <a:ea typeface="標楷體" panose="03000509000000000000" pitchFamily="65" charset="-120"/>
              </a:rPr>
              <a:t>錯</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濟公</a:t>
            </a:r>
            <a:r>
              <a:rPr lang="zh-TW" altLang="en-US" sz="3600" dirty="0">
                <a:latin typeface="標楷體" panose="03000509000000000000" pitchFamily="65" charset="-120"/>
                <a:ea typeface="標楷體" panose="03000509000000000000" pitchFamily="65" charset="-120"/>
              </a:rPr>
              <a:t>老師</a:t>
            </a:r>
            <a:r>
              <a:rPr lang="zh-TW" altLang="en-US" sz="3600" dirty="0" smtClean="0">
                <a:latin typeface="標楷體" panose="03000509000000000000" pitchFamily="65" charset="-120"/>
                <a:ea typeface="標楷體" panose="03000509000000000000" pitchFamily="65" charset="-120"/>
              </a:rPr>
              <a:t>訓</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人</a:t>
            </a:r>
            <a:r>
              <a:rPr lang="zh-TW" altLang="en-US" sz="3600" dirty="0">
                <a:latin typeface="標楷體" panose="03000509000000000000" pitchFamily="65" charset="-120"/>
                <a:ea typeface="標楷體" panose="03000509000000000000" pitchFamily="65" charset="-120"/>
              </a:rPr>
              <a:t>責為己修</a:t>
            </a:r>
            <a:r>
              <a:rPr lang="zh-TW" altLang="en-US" sz="3600" dirty="0" smtClean="0">
                <a:latin typeface="標楷體" panose="03000509000000000000" pitchFamily="65" charset="-120"/>
                <a:ea typeface="標楷體" panose="03000509000000000000" pitchFamily="65" charset="-120"/>
              </a:rPr>
              <a:t>完善             如</a:t>
            </a:r>
            <a:r>
              <a:rPr lang="zh-TW" altLang="en-US" sz="3600" dirty="0">
                <a:latin typeface="標楷體" panose="03000509000000000000" pitchFamily="65" charset="-120"/>
                <a:ea typeface="標楷體" panose="03000509000000000000" pitchFamily="65" charset="-120"/>
              </a:rPr>
              <a:t>磨如琢大器成</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自己本是陰陽</a:t>
            </a:r>
            <a:r>
              <a:rPr lang="zh-TW" altLang="en-US" sz="3600" dirty="0" smtClean="0">
                <a:latin typeface="標楷體" panose="03000509000000000000" pitchFamily="65" charset="-120"/>
                <a:ea typeface="標楷體" panose="03000509000000000000" pitchFamily="65" charset="-120"/>
              </a:rPr>
              <a:t>體        氣</a:t>
            </a:r>
            <a:r>
              <a:rPr lang="zh-TW" altLang="en-US" sz="3600" dirty="0">
                <a:latin typeface="標楷體" panose="03000509000000000000" pitchFamily="65" charset="-120"/>
                <a:ea typeface="標楷體" panose="03000509000000000000" pitchFamily="65" charset="-120"/>
              </a:rPr>
              <a:t>稟物慾包</a:t>
            </a:r>
            <a:r>
              <a:rPr lang="zh-TW" altLang="en-US" sz="3600" dirty="0" smtClean="0">
                <a:latin typeface="標楷體" panose="03000509000000000000" pitchFamily="65" charset="-120"/>
                <a:ea typeface="標楷體" panose="03000509000000000000" pitchFamily="65" charset="-120"/>
              </a:rPr>
              <a:t>層層</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君子</a:t>
            </a:r>
            <a:r>
              <a:rPr lang="zh-TW" altLang="en-US" sz="3600" dirty="0">
                <a:solidFill>
                  <a:srgbClr val="FFC000"/>
                </a:solidFill>
                <a:latin typeface="標楷體" panose="03000509000000000000" pitchFamily="65" charset="-120"/>
                <a:ea typeface="標楷體" panose="03000509000000000000" pitchFamily="65" charset="-120"/>
              </a:rPr>
              <a:t>之過日</a:t>
            </a:r>
            <a:r>
              <a:rPr lang="zh-TW" altLang="en-US" sz="3600" dirty="0" smtClean="0">
                <a:solidFill>
                  <a:srgbClr val="FFC000"/>
                </a:solidFill>
                <a:latin typeface="標楷體" panose="03000509000000000000" pitchFamily="65" charset="-120"/>
                <a:ea typeface="標楷體" panose="03000509000000000000" pitchFamily="65" charset="-120"/>
              </a:rPr>
              <a:t>月食                有</a:t>
            </a:r>
            <a:r>
              <a:rPr lang="zh-TW" altLang="en-US" sz="3600" dirty="0">
                <a:solidFill>
                  <a:srgbClr val="FFC000"/>
                </a:solidFill>
                <a:latin typeface="標楷體" panose="03000509000000000000" pitchFamily="65" charset="-120"/>
                <a:ea typeface="標楷體" panose="03000509000000000000" pitchFamily="65" charset="-120"/>
              </a:rPr>
              <a:t>無皆晰甚顯明</a:t>
            </a:r>
            <a:br>
              <a:rPr lang="zh-TW" altLang="en-US" sz="3600" dirty="0">
                <a:solidFill>
                  <a:srgbClr val="FFC000"/>
                </a:solidFill>
                <a:latin typeface="標楷體" panose="03000509000000000000" pitchFamily="65" charset="-120"/>
                <a:ea typeface="標楷體" panose="03000509000000000000" pitchFamily="65" charset="-120"/>
              </a:rPr>
            </a:br>
            <a:r>
              <a:rPr lang="zh-TW" altLang="en-US" sz="3600" dirty="0">
                <a:solidFill>
                  <a:srgbClr val="FFC000"/>
                </a:solidFill>
                <a:latin typeface="標楷體" panose="03000509000000000000" pitchFamily="65" charset="-120"/>
                <a:ea typeface="標楷體" panose="03000509000000000000" pitchFamily="65" charset="-120"/>
              </a:rPr>
              <a:t>懺悔當前一切</a:t>
            </a:r>
            <a:r>
              <a:rPr lang="zh-TW" altLang="en-US" sz="3600" dirty="0" smtClean="0">
                <a:solidFill>
                  <a:srgbClr val="FFC000"/>
                </a:solidFill>
                <a:latin typeface="標楷體" panose="03000509000000000000" pitchFamily="65" charset="-120"/>
                <a:ea typeface="標楷體" panose="03000509000000000000" pitchFamily="65" charset="-120"/>
              </a:rPr>
              <a:t>錯                   今</a:t>
            </a:r>
            <a:r>
              <a:rPr lang="zh-TW" altLang="en-US" sz="3600" dirty="0">
                <a:solidFill>
                  <a:srgbClr val="FFC000"/>
                </a:solidFill>
                <a:latin typeface="標楷體" panose="03000509000000000000" pitchFamily="65" charset="-120"/>
                <a:ea typeface="標楷體" panose="03000509000000000000" pitchFamily="65" charset="-120"/>
              </a:rPr>
              <a:t>當立志法乎中</a:t>
            </a:r>
            <a:br>
              <a:rPr lang="zh-TW" altLang="en-US" sz="3600" dirty="0">
                <a:solidFill>
                  <a:srgbClr val="FFC000"/>
                </a:solidFill>
                <a:latin typeface="標楷體" panose="03000509000000000000" pitchFamily="65" charset="-120"/>
                <a:ea typeface="標楷體" panose="03000509000000000000" pitchFamily="65" charset="-120"/>
              </a:rPr>
            </a:br>
            <a:r>
              <a:rPr lang="zh-TW" altLang="en-US" sz="3600" dirty="0">
                <a:solidFill>
                  <a:srgbClr val="FFC000"/>
                </a:solidFill>
                <a:latin typeface="標楷體" panose="03000509000000000000" pitchFamily="65" charset="-120"/>
                <a:ea typeface="標楷體" panose="03000509000000000000" pitchFamily="65" charset="-120"/>
              </a:rPr>
              <a:t/>
            </a:r>
            <a:br>
              <a:rPr lang="zh-TW" altLang="en-US" sz="3600" dirty="0">
                <a:solidFill>
                  <a:srgbClr val="FFC000"/>
                </a:solidFill>
                <a:latin typeface="標楷體" panose="03000509000000000000" pitchFamily="65" charset="-120"/>
                <a:ea typeface="標楷體" panose="03000509000000000000" pitchFamily="65" charset="-120"/>
              </a:rPr>
            </a:br>
            <a:endParaRPr lang="zh-TW" altLang="en-US" sz="3600" dirty="0">
              <a:solidFill>
                <a:srgbClr val="FFC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7215037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91016"/>
            <a:ext cx="720080" cy="480218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真</a:t>
            </a:r>
            <a:r>
              <a:rPr lang="zh-TW" altLang="en-US" sz="4000" dirty="0" smtClean="0">
                <a:solidFill>
                  <a:srgbClr val="FF0000"/>
                </a:solidFill>
                <a:latin typeface="標楷體" panose="03000509000000000000" pitchFamily="65" charset="-120"/>
                <a:ea typeface="標楷體" panose="03000509000000000000" pitchFamily="65" charset="-120"/>
              </a:rPr>
              <a:t>懺悔改過要義</a:t>
            </a:r>
            <a:r>
              <a:rPr lang="zh-TW" altLang="en-US" sz="4000" dirty="0" smtClean="0"/>
              <a:t> </a:t>
            </a:r>
            <a:r>
              <a:rPr lang="zh-TW" altLang="en-US" sz="3800" dirty="0" smtClean="0">
                <a:latin typeface="標楷體" panose="03000509000000000000" pitchFamily="65" charset="-120"/>
                <a:ea typeface="標楷體" panose="03000509000000000000" pitchFamily="65" charset="-120"/>
              </a:rPr>
              <a:t>悟</a:t>
            </a:r>
            <a:r>
              <a:rPr lang="zh-TW" altLang="en-US" sz="3800" dirty="0">
                <a:latin typeface="標楷體" panose="03000509000000000000" pitchFamily="65" charset="-120"/>
                <a:ea typeface="標楷體" panose="03000509000000000000" pitchFamily="65" charset="-120"/>
              </a:rPr>
              <a:t>見講</a:t>
            </a:r>
            <a:endParaRPr lang="zh-TW" altLang="en-US" sz="38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十六、</a:t>
            </a:r>
            <a:r>
              <a:rPr lang="zh-TW" altLang="en-US" sz="3600" dirty="0" smtClean="0">
                <a:solidFill>
                  <a:srgbClr val="FFFF00"/>
                </a:solidFill>
                <a:latin typeface="標楷體" panose="03000509000000000000" pitchFamily="65" charset="-120"/>
                <a:ea typeface="標楷體" panose="03000509000000000000" pitchFamily="65" charset="-120"/>
              </a:rPr>
              <a:t>定然</a:t>
            </a:r>
            <a:r>
              <a:rPr lang="zh-TW" altLang="en-US" sz="3600" dirty="0">
                <a:solidFill>
                  <a:srgbClr val="FFFF00"/>
                </a:solidFill>
                <a:latin typeface="標楷體" panose="03000509000000000000" pitchFamily="65" charset="-120"/>
                <a:ea typeface="標楷體" panose="03000509000000000000" pitchFamily="65" charset="-120"/>
              </a:rPr>
              <a:t>止步不亂</a:t>
            </a:r>
            <a:r>
              <a:rPr lang="zh-TW" altLang="en-US" sz="3600" dirty="0" smtClean="0">
                <a:solidFill>
                  <a:srgbClr val="FFFF00"/>
                </a:solidFill>
                <a:latin typeface="標楷體" panose="03000509000000000000" pitchFamily="65" charset="-120"/>
                <a:ea typeface="標楷體" panose="03000509000000000000" pitchFamily="65" charset="-120"/>
              </a:rPr>
              <a:t>行</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濟公</a:t>
            </a:r>
            <a:r>
              <a:rPr lang="zh-TW" altLang="en-US" sz="3600" dirty="0">
                <a:latin typeface="標楷體" panose="03000509000000000000" pitchFamily="65" charset="-120"/>
                <a:ea typeface="標楷體" panose="03000509000000000000" pitchFamily="65" charset="-120"/>
              </a:rPr>
              <a:t>老師</a:t>
            </a:r>
            <a:r>
              <a:rPr lang="zh-TW" altLang="en-US" sz="3600" dirty="0" smtClean="0">
                <a:latin typeface="標楷體" panose="03000509000000000000" pitchFamily="65" charset="-120"/>
                <a:ea typeface="標楷體" panose="03000509000000000000" pitchFamily="65" charset="-120"/>
              </a:rPr>
              <a:t>訓</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低</a:t>
            </a:r>
            <a:r>
              <a:rPr lang="zh-TW" altLang="en-US" sz="3600" dirty="0">
                <a:latin typeface="標楷體" panose="03000509000000000000" pitchFamily="65" charset="-120"/>
                <a:ea typeface="標楷體" panose="03000509000000000000" pitchFamily="65" charset="-120"/>
              </a:rPr>
              <a:t>心下氣自</a:t>
            </a:r>
            <a:r>
              <a:rPr lang="zh-TW" altLang="en-US" sz="3600" dirty="0" smtClean="0">
                <a:latin typeface="標楷體" panose="03000509000000000000" pitchFamily="65" charset="-120"/>
                <a:ea typeface="標楷體" panose="03000509000000000000" pitchFamily="65" charset="-120"/>
              </a:rPr>
              <a:t>悔悟             堅決</a:t>
            </a:r>
            <a:r>
              <a:rPr lang="zh-TW" altLang="en-US" sz="3600" dirty="0">
                <a:latin typeface="標楷體" panose="03000509000000000000" pitchFamily="65" charset="-120"/>
                <a:ea typeface="標楷體" panose="03000509000000000000" pitchFamily="65" charset="-120"/>
              </a:rPr>
              <a:t>無二秉至誠</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苦海無邊回頭</a:t>
            </a:r>
            <a:r>
              <a:rPr lang="zh-TW" altLang="en-US" sz="3600" dirty="0" smtClean="0">
                <a:latin typeface="標楷體" panose="03000509000000000000" pitchFamily="65" charset="-120"/>
                <a:ea typeface="標楷體" panose="03000509000000000000" pitchFamily="65" charset="-120"/>
              </a:rPr>
              <a:t>岸             能</a:t>
            </a:r>
            <a:r>
              <a:rPr lang="zh-TW" altLang="en-US" sz="3600" dirty="0">
                <a:latin typeface="標楷體" panose="03000509000000000000" pitchFamily="65" charset="-120"/>
                <a:ea typeface="標楷體" panose="03000509000000000000" pitchFamily="65" charset="-120"/>
              </a:rPr>
              <a:t>體真性何不</a:t>
            </a:r>
            <a:r>
              <a:rPr lang="zh-TW" altLang="en-US" sz="3600" dirty="0" smtClean="0">
                <a:latin typeface="標楷體" panose="03000509000000000000" pitchFamily="65" charset="-120"/>
                <a:ea typeface="標楷體" panose="03000509000000000000" pitchFamily="65" charset="-120"/>
              </a:rPr>
              <a:t>成</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顏</a:t>
            </a:r>
            <a:r>
              <a:rPr lang="zh-TW" altLang="en-US" sz="3600" dirty="0">
                <a:solidFill>
                  <a:srgbClr val="FFC000"/>
                </a:solidFill>
                <a:latin typeface="標楷體" panose="03000509000000000000" pitchFamily="65" charset="-120"/>
                <a:ea typeface="標楷體" panose="03000509000000000000" pitchFamily="65" charset="-120"/>
              </a:rPr>
              <a:t>子曾為不貳</a:t>
            </a:r>
            <a:r>
              <a:rPr lang="zh-TW" altLang="en-US" sz="3600" dirty="0" smtClean="0">
                <a:solidFill>
                  <a:srgbClr val="FFC000"/>
                </a:solidFill>
                <a:latin typeface="標楷體" panose="03000509000000000000" pitchFamily="65" charset="-120"/>
                <a:ea typeface="標楷體" panose="03000509000000000000" pitchFamily="65" charset="-120"/>
              </a:rPr>
              <a:t>過            有</a:t>
            </a:r>
            <a:r>
              <a:rPr lang="zh-TW" altLang="en-US" sz="3600" dirty="0">
                <a:solidFill>
                  <a:srgbClr val="FFC000"/>
                </a:solidFill>
                <a:latin typeface="標楷體" panose="03000509000000000000" pitchFamily="65" charset="-120"/>
                <a:ea typeface="標楷體" panose="03000509000000000000" pitchFamily="65" charset="-120"/>
              </a:rPr>
              <a:t>錯不知點即明</a:t>
            </a:r>
            <a:br>
              <a:rPr lang="zh-TW" altLang="en-US" sz="3600" dirty="0">
                <a:solidFill>
                  <a:srgbClr val="FFC000"/>
                </a:solidFill>
                <a:latin typeface="標楷體" panose="03000509000000000000" pitchFamily="65" charset="-120"/>
                <a:ea typeface="標楷體" panose="03000509000000000000" pitchFamily="65" charset="-120"/>
              </a:rPr>
            </a:br>
            <a:r>
              <a:rPr lang="zh-TW" altLang="en-US" sz="3600" dirty="0">
                <a:solidFill>
                  <a:srgbClr val="FFC000"/>
                </a:solidFill>
                <a:latin typeface="標楷體" panose="03000509000000000000" pitchFamily="65" charset="-120"/>
                <a:ea typeface="標楷體" panose="03000509000000000000" pitchFamily="65" charset="-120"/>
              </a:rPr>
              <a:t>果明前途為</a:t>
            </a:r>
            <a:r>
              <a:rPr lang="zh-TW" altLang="en-US" sz="3600" dirty="0" smtClean="0">
                <a:solidFill>
                  <a:srgbClr val="FFC000"/>
                </a:solidFill>
                <a:latin typeface="標楷體" panose="03000509000000000000" pitchFamily="65" charset="-120"/>
                <a:ea typeface="標楷體" panose="03000509000000000000" pitchFamily="65" charset="-120"/>
              </a:rPr>
              <a:t>陷阱               定然</a:t>
            </a:r>
            <a:r>
              <a:rPr lang="zh-TW" altLang="en-US" sz="3600" dirty="0">
                <a:solidFill>
                  <a:srgbClr val="FFC000"/>
                </a:solidFill>
                <a:latin typeface="標楷體" panose="03000509000000000000" pitchFamily="65" charset="-120"/>
                <a:ea typeface="標楷體" panose="03000509000000000000" pitchFamily="65" charset="-120"/>
              </a:rPr>
              <a:t>止步不亂行</a:t>
            </a:r>
            <a:br>
              <a:rPr lang="zh-TW" altLang="en-US" sz="3600" dirty="0">
                <a:solidFill>
                  <a:srgbClr val="FFC000"/>
                </a:solidFill>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
            </a:r>
            <a:br>
              <a:rPr lang="zh-TW" altLang="en-US" sz="3600" dirty="0">
                <a:latin typeface="標楷體" panose="03000509000000000000" pitchFamily="65" charset="-120"/>
                <a:ea typeface="標楷體" panose="03000509000000000000" pitchFamily="65" charset="-120"/>
              </a:rPr>
            </a:br>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536297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91016"/>
            <a:ext cx="720080" cy="480218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真</a:t>
            </a:r>
            <a:r>
              <a:rPr lang="zh-TW" altLang="en-US" sz="4000" dirty="0" smtClean="0">
                <a:solidFill>
                  <a:srgbClr val="FF0000"/>
                </a:solidFill>
                <a:latin typeface="標楷體" panose="03000509000000000000" pitchFamily="65" charset="-120"/>
                <a:ea typeface="標楷體" panose="03000509000000000000" pitchFamily="65" charset="-120"/>
              </a:rPr>
              <a:t>懺悔改過要義</a:t>
            </a:r>
            <a:r>
              <a:rPr lang="zh-TW" altLang="en-US" sz="4000" dirty="0" smtClean="0"/>
              <a:t> </a:t>
            </a:r>
            <a:r>
              <a:rPr lang="zh-TW" altLang="en-US" sz="3800" dirty="0" smtClean="0">
                <a:latin typeface="標楷體" panose="03000509000000000000" pitchFamily="65" charset="-120"/>
                <a:ea typeface="標楷體" panose="03000509000000000000" pitchFamily="65" charset="-120"/>
              </a:rPr>
              <a:t>悟</a:t>
            </a:r>
            <a:r>
              <a:rPr lang="zh-TW" altLang="en-US" sz="3800" dirty="0">
                <a:latin typeface="標楷體" panose="03000509000000000000" pitchFamily="65" charset="-120"/>
                <a:ea typeface="標楷體" panose="03000509000000000000" pitchFamily="65" charset="-120"/>
              </a:rPr>
              <a:t>見講</a:t>
            </a:r>
            <a:endParaRPr lang="zh-TW" altLang="en-US" sz="38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十七、</a:t>
            </a:r>
            <a:r>
              <a:rPr lang="zh-TW" altLang="en-US" sz="3600" dirty="0" smtClean="0">
                <a:solidFill>
                  <a:srgbClr val="FFFF00"/>
                </a:solidFill>
                <a:latin typeface="標楷體" panose="03000509000000000000" pitchFamily="65" charset="-120"/>
                <a:ea typeface="標楷體" panose="03000509000000000000" pitchFamily="65" charset="-120"/>
              </a:rPr>
              <a:t>得道</a:t>
            </a:r>
            <a:r>
              <a:rPr lang="zh-TW" altLang="en-US" sz="3600" dirty="0">
                <a:solidFill>
                  <a:srgbClr val="FFFF00"/>
                </a:solidFill>
                <a:latin typeface="標楷體" panose="03000509000000000000" pitchFamily="65" charset="-120"/>
                <a:ea typeface="標楷體" panose="03000509000000000000" pitchFamily="65" charset="-120"/>
              </a:rPr>
              <a:t>之人志</a:t>
            </a:r>
            <a:r>
              <a:rPr lang="zh-TW" altLang="en-US" sz="3600" dirty="0" smtClean="0">
                <a:solidFill>
                  <a:srgbClr val="FFFF00"/>
                </a:solidFill>
                <a:latin typeface="標楷體" panose="03000509000000000000" pitchFamily="65" charset="-120"/>
                <a:ea typeface="標楷體" panose="03000509000000000000" pitchFamily="65" charset="-120"/>
              </a:rPr>
              <a:t>不同</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濟公</a:t>
            </a:r>
            <a:r>
              <a:rPr lang="zh-TW" altLang="en-US" sz="3600" dirty="0">
                <a:latin typeface="標楷體" panose="03000509000000000000" pitchFamily="65" charset="-120"/>
                <a:ea typeface="標楷體" panose="03000509000000000000" pitchFamily="65" charset="-120"/>
              </a:rPr>
              <a:t>老師</a:t>
            </a:r>
            <a:r>
              <a:rPr lang="zh-TW" altLang="en-US" sz="3600" dirty="0" smtClean="0">
                <a:latin typeface="標楷體" panose="03000509000000000000" pitchFamily="65" charset="-120"/>
                <a:ea typeface="標楷體" panose="03000509000000000000" pitchFamily="65" charset="-120"/>
              </a:rPr>
              <a:t>訓</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得道</a:t>
            </a:r>
            <a:r>
              <a:rPr lang="zh-TW" altLang="en-US" sz="3600" dirty="0">
                <a:latin typeface="標楷體" panose="03000509000000000000" pitchFamily="65" charset="-120"/>
                <a:ea typeface="標楷體" panose="03000509000000000000" pitchFamily="65" charset="-120"/>
              </a:rPr>
              <a:t>之人志</a:t>
            </a:r>
            <a:r>
              <a:rPr lang="zh-TW" altLang="en-US" sz="3600" dirty="0" smtClean="0">
                <a:latin typeface="標楷體" panose="03000509000000000000" pitchFamily="65" charset="-120"/>
                <a:ea typeface="標楷體" panose="03000509000000000000" pitchFamily="65" charset="-120"/>
              </a:rPr>
              <a:t>不同               處世</a:t>
            </a:r>
            <a:r>
              <a:rPr lang="zh-TW" altLang="en-US" sz="3600" dirty="0">
                <a:latin typeface="標楷體" panose="03000509000000000000" pitchFamily="65" charset="-120"/>
                <a:ea typeface="標楷體" panose="03000509000000000000" pitchFamily="65" charset="-120"/>
              </a:rPr>
              <a:t>立身悟本色</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體用兼行志要</a:t>
            </a:r>
            <a:r>
              <a:rPr lang="zh-TW" altLang="en-US" sz="3600" dirty="0" smtClean="0">
                <a:latin typeface="標楷體" panose="03000509000000000000" pitchFamily="65" charset="-120"/>
                <a:ea typeface="標楷體" panose="03000509000000000000" pitchFamily="65" charset="-120"/>
              </a:rPr>
              <a:t>恒               更要</a:t>
            </a:r>
            <a:r>
              <a:rPr lang="zh-TW" altLang="en-US" sz="3600" dirty="0">
                <a:latin typeface="標楷體" panose="03000509000000000000" pitchFamily="65" charset="-120"/>
                <a:ea typeface="標楷體" panose="03000509000000000000" pitchFamily="65" charset="-120"/>
              </a:rPr>
              <a:t>懺悔加</a:t>
            </a:r>
            <a:r>
              <a:rPr lang="zh-TW" altLang="en-US" sz="3600" dirty="0" smtClean="0">
                <a:latin typeface="標楷體" panose="03000509000000000000" pitchFamily="65" charset="-120"/>
                <a:ea typeface="標楷體" panose="03000509000000000000" pitchFamily="65" charset="-120"/>
              </a:rPr>
              <a:t>注意</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行道</a:t>
            </a:r>
            <a:r>
              <a:rPr lang="zh-TW" altLang="en-US" sz="3600" dirty="0">
                <a:solidFill>
                  <a:srgbClr val="FFC000"/>
                </a:solidFill>
                <a:latin typeface="標楷體" panose="03000509000000000000" pitchFamily="65" charset="-120"/>
                <a:ea typeface="標楷體" panose="03000509000000000000" pitchFamily="65" charset="-120"/>
              </a:rPr>
              <a:t>禳除此劫</a:t>
            </a:r>
            <a:r>
              <a:rPr lang="zh-TW" altLang="en-US" sz="3600" dirty="0" smtClean="0">
                <a:solidFill>
                  <a:srgbClr val="FFC000"/>
                </a:solidFill>
                <a:latin typeface="標楷體" panose="03000509000000000000" pitchFamily="65" charset="-120"/>
                <a:ea typeface="標楷體" panose="03000509000000000000" pitchFamily="65" charset="-120"/>
              </a:rPr>
              <a:t>凶            認</a:t>
            </a:r>
            <a:r>
              <a:rPr lang="zh-TW" altLang="en-US" sz="3600" dirty="0">
                <a:solidFill>
                  <a:srgbClr val="FFC000"/>
                </a:solidFill>
                <a:latin typeface="標楷體" panose="03000509000000000000" pitchFamily="65" charset="-120"/>
                <a:ea typeface="標楷體" panose="03000509000000000000" pitchFamily="65" charset="-120"/>
              </a:rPr>
              <a:t>性入手明本面</a:t>
            </a:r>
            <a:br>
              <a:rPr lang="zh-TW" altLang="en-US" sz="3600" dirty="0">
                <a:solidFill>
                  <a:srgbClr val="FFC000"/>
                </a:solidFill>
                <a:latin typeface="標楷體" panose="03000509000000000000" pitchFamily="65" charset="-120"/>
                <a:ea typeface="標楷體" panose="03000509000000000000" pitchFamily="65" charset="-120"/>
              </a:rPr>
            </a:br>
            <a:r>
              <a:rPr lang="zh-TW" altLang="en-US" sz="3600" dirty="0">
                <a:solidFill>
                  <a:srgbClr val="FFC000"/>
                </a:solidFill>
                <a:latin typeface="標楷體" panose="03000509000000000000" pitchFamily="65" charset="-120"/>
                <a:ea typeface="標楷體" panose="03000509000000000000" pitchFamily="65" charset="-120"/>
              </a:rPr>
              <a:t>體守勿失用自</a:t>
            </a:r>
            <a:r>
              <a:rPr lang="zh-TW" altLang="en-US" sz="3600" dirty="0" smtClean="0">
                <a:solidFill>
                  <a:srgbClr val="FFC000"/>
                </a:solidFill>
                <a:latin typeface="標楷體" panose="03000509000000000000" pitchFamily="65" charset="-120"/>
                <a:ea typeface="標楷體" panose="03000509000000000000" pitchFamily="65" charset="-120"/>
              </a:rPr>
              <a:t>通                 立</a:t>
            </a:r>
            <a:r>
              <a:rPr lang="zh-TW" altLang="en-US" sz="3600" dirty="0">
                <a:solidFill>
                  <a:srgbClr val="FFC000"/>
                </a:solidFill>
                <a:latin typeface="標楷體" panose="03000509000000000000" pitchFamily="65" charset="-120"/>
                <a:ea typeface="標楷體" panose="03000509000000000000" pitchFamily="65" charset="-120"/>
              </a:rPr>
              <a:t>身行道為模範</a:t>
            </a:r>
            <a:r>
              <a:rPr lang="zh-TW" altLang="en-US" sz="3600" dirty="0">
                <a:latin typeface="標楷體" panose="03000509000000000000" pitchFamily="65" charset="-120"/>
                <a:ea typeface="標楷體" panose="03000509000000000000" pitchFamily="65" charset="-120"/>
              </a:rPr>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
            </a:r>
            <a:br>
              <a:rPr lang="zh-TW" altLang="en-US" sz="3600" dirty="0">
                <a:latin typeface="標楷體" panose="03000509000000000000" pitchFamily="65" charset="-120"/>
                <a:ea typeface="標楷體" panose="03000509000000000000" pitchFamily="65" charset="-120"/>
              </a:rPr>
            </a:br>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5255438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91016"/>
            <a:ext cx="720080" cy="480218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真</a:t>
            </a:r>
            <a:r>
              <a:rPr lang="zh-TW" altLang="en-US" sz="4000" dirty="0" smtClean="0">
                <a:solidFill>
                  <a:srgbClr val="FF0000"/>
                </a:solidFill>
                <a:latin typeface="標楷體" panose="03000509000000000000" pitchFamily="65" charset="-120"/>
                <a:ea typeface="標楷體" panose="03000509000000000000" pitchFamily="65" charset="-120"/>
              </a:rPr>
              <a:t>懺悔改過要義</a:t>
            </a:r>
            <a:r>
              <a:rPr lang="zh-TW" altLang="en-US" sz="4000" dirty="0" smtClean="0"/>
              <a:t> </a:t>
            </a:r>
            <a:r>
              <a:rPr lang="zh-TW" altLang="en-US" sz="3800" dirty="0" smtClean="0">
                <a:latin typeface="標楷體" panose="03000509000000000000" pitchFamily="65" charset="-120"/>
                <a:ea typeface="標楷體" panose="03000509000000000000" pitchFamily="65" charset="-120"/>
              </a:rPr>
              <a:t>悟</a:t>
            </a:r>
            <a:r>
              <a:rPr lang="zh-TW" altLang="en-US" sz="3800" dirty="0">
                <a:latin typeface="標楷體" panose="03000509000000000000" pitchFamily="65" charset="-120"/>
                <a:ea typeface="標楷體" panose="03000509000000000000" pitchFamily="65" charset="-120"/>
              </a:rPr>
              <a:t>見講</a:t>
            </a:r>
            <a:endParaRPr lang="zh-TW" altLang="en-US" sz="38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十八、</a:t>
            </a:r>
            <a:r>
              <a:rPr lang="zh-TW" altLang="en-US" sz="3600" dirty="0">
                <a:solidFill>
                  <a:srgbClr val="FFFF00"/>
                </a:solidFill>
                <a:latin typeface="標楷體" panose="03000509000000000000" pitchFamily="65" charset="-120"/>
                <a:ea typeface="標楷體" panose="03000509000000000000" pitchFamily="65" charset="-120"/>
              </a:rPr>
              <a:t>罪惡除盡顯</a:t>
            </a:r>
            <a:r>
              <a:rPr lang="zh-TW" altLang="en-US" sz="3600" dirty="0" smtClean="0">
                <a:solidFill>
                  <a:srgbClr val="FFFF00"/>
                </a:solidFill>
                <a:latin typeface="標楷體" panose="03000509000000000000" pitchFamily="65" charset="-120"/>
                <a:ea typeface="標楷體" panose="03000509000000000000" pitchFamily="65" charset="-120"/>
              </a:rPr>
              <a:t>光明</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濟公</a:t>
            </a:r>
            <a:r>
              <a:rPr lang="zh-TW" altLang="en-US" sz="3600" dirty="0">
                <a:latin typeface="標楷體" panose="03000509000000000000" pitchFamily="65" charset="-120"/>
                <a:ea typeface="標楷體" panose="03000509000000000000" pitchFamily="65" charset="-120"/>
              </a:rPr>
              <a:t>老師</a:t>
            </a:r>
            <a:r>
              <a:rPr lang="zh-TW" altLang="en-US" sz="3600" dirty="0" smtClean="0">
                <a:latin typeface="標楷體" panose="03000509000000000000" pitchFamily="65" charset="-120"/>
                <a:ea typeface="標楷體" panose="03000509000000000000" pitchFamily="65" charset="-120"/>
              </a:rPr>
              <a:t>訓</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實行</a:t>
            </a:r>
            <a:r>
              <a:rPr lang="zh-TW" altLang="en-US" sz="3600" dirty="0">
                <a:latin typeface="標楷體" panose="03000509000000000000" pitchFamily="65" charset="-120"/>
                <a:ea typeface="標楷體" panose="03000509000000000000" pitchFamily="65" charset="-120"/>
              </a:rPr>
              <a:t>懺悔真</a:t>
            </a:r>
            <a:r>
              <a:rPr lang="zh-TW" altLang="en-US" sz="3600" dirty="0" smtClean="0">
                <a:latin typeface="標楷體" panose="03000509000000000000" pitchFamily="65" charset="-120"/>
                <a:ea typeface="標楷體" panose="03000509000000000000" pitchFamily="65" charset="-120"/>
              </a:rPr>
              <a:t>懺悔          罪惡</a:t>
            </a:r>
            <a:r>
              <a:rPr lang="zh-TW" altLang="en-US" sz="3600" dirty="0">
                <a:latin typeface="標楷體" panose="03000509000000000000" pitchFamily="65" charset="-120"/>
                <a:ea typeface="標楷體" panose="03000509000000000000" pitchFamily="65" charset="-120"/>
              </a:rPr>
              <a:t>除盡顯光明</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若以此事為閑</a:t>
            </a:r>
            <a:r>
              <a:rPr lang="zh-TW" altLang="en-US" sz="3600" dirty="0" smtClean="0">
                <a:latin typeface="標楷體" panose="03000509000000000000" pitchFamily="65" charset="-120"/>
                <a:ea typeface="標楷體" panose="03000509000000000000" pitchFamily="65" charset="-120"/>
              </a:rPr>
              <a:t>論            終久</a:t>
            </a:r>
            <a:r>
              <a:rPr lang="zh-TW" altLang="en-US" sz="3600" dirty="0">
                <a:latin typeface="標楷體" panose="03000509000000000000" pitchFamily="65" charset="-120"/>
                <a:ea typeface="標楷體" panose="03000509000000000000" pitchFamily="65" charset="-120"/>
              </a:rPr>
              <a:t>何能見効</a:t>
            </a:r>
            <a:r>
              <a:rPr lang="zh-TW" altLang="en-US" sz="3600" dirty="0" smtClean="0">
                <a:latin typeface="標楷體" panose="03000509000000000000" pitchFamily="65" charset="-120"/>
                <a:ea typeface="標楷體" panose="03000509000000000000" pitchFamily="65" charset="-120"/>
              </a:rPr>
              <a:t>功</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明理</a:t>
            </a:r>
            <a:r>
              <a:rPr lang="zh-TW" altLang="en-US" sz="3600" dirty="0">
                <a:solidFill>
                  <a:srgbClr val="FFC000"/>
                </a:solidFill>
                <a:latin typeface="標楷體" panose="03000509000000000000" pitchFamily="65" charset="-120"/>
                <a:ea typeface="標楷體" panose="03000509000000000000" pitchFamily="65" charset="-120"/>
              </a:rPr>
              <a:t>更要急化</a:t>
            </a:r>
            <a:r>
              <a:rPr lang="zh-TW" altLang="en-US" sz="3600" dirty="0" smtClean="0">
                <a:solidFill>
                  <a:srgbClr val="FFC000"/>
                </a:solidFill>
                <a:latin typeface="標楷體" panose="03000509000000000000" pitchFamily="65" charset="-120"/>
                <a:ea typeface="標楷體" panose="03000509000000000000" pitchFamily="65" charset="-120"/>
              </a:rPr>
              <a:t>眾               真知</a:t>
            </a:r>
            <a:r>
              <a:rPr lang="zh-TW" altLang="en-US" sz="3600" dirty="0">
                <a:solidFill>
                  <a:srgbClr val="FFC000"/>
                </a:solidFill>
                <a:latin typeface="標楷體" panose="03000509000000000000" pitchFamily="65" charset="-120"/>
                <a:ea typeface="標楷體" panose="03000509000000000000" pitchFamily="65" charset="-120"/>
              </a:rPr>
              <a:t>真明須真行</a:t>
            </a:r>
            <a:br>
              <a:rPr lang="zh-TW" altLang="en-US" sz="3600" dirty="0">
                <a:solidFill>
                  <a:srgbClr val="FFC000"/>
                </a:solidFill>
                <a:latin typeface="標楷體" panose="03000509000000000000" pitchFamily="65" charset="-120"/>
                <a:ea typeface="標楷體" panose="03000509000000000000" pitchFamily="65" charset="-120"/>
              </a:rPr>
            </a:br>
            <a:r>
              <a:rPr lang="zh-TW" altLang="en-US" sz="3600" dirty="0">
                <a:solidFill>
                  <a:srgbClr val="FFC000"/>
                </a:solidFill>
                <a:latin typeface="標楷體" panose="03000509000000000000" pitchFamily="65" charset="-120"/>
                <a:ea typeface="標楷體" panose="03000509000000000000" pitchFamily="65" charset="-120"/>
              </a:rPr>
              <a:t>今生若不實心</a:t>
            </a:r>
            <a:r>
              <a:rPr lang="zh-TW" altLang="en-US" sz="3600" dirty="0" smtClean="0">
                <a:solidFill>
                  <a:srgbClr val="FFC000"/>
                </a:solidFill>
                <a:latin typeface="標楷體" panose="03000509000000000000" pitchFamily="65" charset="-120"/>
                <a:ea typeface="標楷體" panose="03000509000000000000" pitchFamily="65" charset="-120"/>
              </a:rPr>
              <a:t>懺                錯過</a:t>
            </a:r>
            <a:r>
              <a:rPr lang="zh-TW" altLang="en-US" sz="3600" dirty="0">
                <a:solidFill>
                  <a:srgbClr val="FFC000"/>
                </a:solidFill>
                <a:latin typeface="標楷體" panose="03000509000000000000" pitchFamily="65" charset="-120"/>
                <a:ea typeface="標楷體" panose="03000509000000000000" pitchFamily="65" charset="-120"/>
              </a:rPr>
              <a:t>再悔恐不能</a:t>
            </a:r>
            <a:br>
              <a:rPr lang="zh-TW" altLang="en-US" sz="3600" dirty="0">
                <a:solidFill>
                  <a:srgbClr val="FFC000"/>
                </a:solidFill>
                <a:latin typeface="標楷體" panose="03000509000000000000" pitchFamily="65" charset="-120"/>
                <a:ea typeface="標楷體" panose="03000509000000000000" pitchFamily="65" charset="-120"/>
              </a:rPr>
            </a:br>
            <a:r>
              <a:rPr lang="zh-TW" altLang="en-US" sz="3600" dirty="0">
                <a:solidFill>
                  <a:srgbClr val="FFC000"/>
                </a:solidFill>
                <a:latin typeface="標楷體" panose="03000509000000000000" pitchFamily="65" charset="-120"/>
                <a:ea typeface="標楷體" panose="03000509000000000000" pitchFamily="65" charset="-120"/>
              </a:rPr>
              <a:t/>
            </a:r>
            <a:br>
              <a:rPr lang="zh-TW" altLang="en-US" sz="3600" dirty="0">
                <a:solidFill>
                  <a:srgbClr val="FFC000"/>
                </a:solidFill>
                <a:latin typeface="標楷體" panose="03000509000000000000" pitchFamily="65" charset="-120"/>
                <a:ea typeface="標楷體" panose="03000509000000000000" pitchFamily="65" charset="-120"/>
              </a:rPr>
            </a:br>
            <a:endParaRPr lang="zh-TW" altLang="en-US" sz="3600" dirty="0">
              <a:solidFill>
                <a:srgbClr val="FFC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2783802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91016"/>
            <a:ext cx="720080" cy="480218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真</a:t>
            </a:r>
            <a:r>
              <a:rPr lang="zh-TW" altLang="en-US" sz="4000" dirty="0" smtClean="0">
                <a:solidFill>
                  <a:srgbClr val="FF0000"/>
                </a:solidFill>
                <a:latin typeface="標楷體" panose="03000509000000000000" pitchFamily="65" charset="-120"/>
                <a:ea typeface="標楷體" panose="03000509000000000000" pitchFamily="65" charset="-120"/>
              </a:rPr>
              <a:t>懺悔改過要義</a:t>
            </a:r>
            <a:r>
              <a:rPr lang="zh-TW" altLang="en-US" sz="4000" dirty="0" smtClean="0"/>
              <a:t> </a:t>
            </a:r>
            <a:r>
              <a:rPr lang="zh-TW" altLang="en-US" sz="3800" dirty="0" smtClean="0">
                <a:latin typeface="標楷體" panose="03000509000000000000" pitchFamily="65" charset="-120"/>
                <a:ea typeface="標楷體" panose="03000509000000000000" pitchFamily="65" charset="-120"/>
              </a:rPr>
              <a:t>悟</a:t>
            </a:r>
            <a:r>
              <a:rPr lang="zh-TW" altLang="en-US" sz="3800" dirty="0">
                <a:latin typeface="標楷體" panose="03000509000000000000" pitchFamily="65" charset="-120"/>
                <a:ea typeface="標楷體" panose="03000509000000000000" pitchFamily="65" charset="-120"/>
              </a:rPr>
              <a:t>見講</a:t>
            </a:r>
            <a:endParaRPr lang="zh-TW" altLang="en-US" sz="38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十九、</a:t>
            </a:r>
            <a:r>
              <a:rPr lang="zh-TW" altLang="en-US" sz="3600" dirty="0">
                <a:solidFill>
                  <a:srgbClr val="FFFF00"/>
                </a:solidFill>
                <a:latin typeface="標楷體" panose="03000509000000000000" pitchFamily="65" charset="-120"/>
                <a:ea typeface="標楷體" panose="03000509000000000000" pitchFamily="65" charset="-120"/>
              </a:rPr>
              <a:t>了愿建功冤孽</a:t>
            </a:r>
            <a:r>
              <a:rPr lang="zh-TW" altLang="en-US" sz="3600" dirty="0" smtClean="0">
                <a:solidFill>
                  <a:srgbClr val="FFFF00"/>
                </a:solidFill>
                <a:latin typeface="標楷體" panose="03000509000000000000" pitchFamily="65" charset="-120"/>
                <a:ea typeface="標楷體" panose="03000509000000000000" pitchFamily="65" charset="-120"/>
              </a:rPr>
              <a:t>清</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濟公</a:t>
            </a:r>
            <a:r>
              <a:rPr lang="zh-TW" altLang="en-US" sz="3600" dirty="0">
                <a:latin typeface="標楷體" panose="03000509000000000000" pitchFamily="65" charset="-120"/>
                <a:ea typeface="標楷體" panose="03000509000000000000" pitchFamily="65" charset="-120"/>
              </a:rPr>
              <a:t>老師</a:t>
            </a:r>
            <a:r>
              <a:rPr lang="zh-TW" altLang="en-US" sz="3600" dirty="0" smtClean="0">
                <a:latin typeface="標楷體" panose="03000509000000000000" pitchFamily="65" charset="-120"/>
                <a:ea typeface="標楷體" panose="03000509000000000000" pitchFamily="65" charset="-120"/>
              </a:rPr>
              <a:t>訓</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有所</a:t>
            </a:r>
            <a:r>
              <a:rPr lang="zh-TW" altLang="en-US" sz="3600" dirty="0">
                <a:latin typeface="標楷體" panose="03000509000000000000" pitchFamily="65" charset="-120"/>
                <a:ea typeface="標楷體" panose="03000509000000000000" pitchFamily="65" charset="-120"/>
              </a:rPr>
              <a:t>懺悔有所</a:t>
            </a:r>
            <a:r>
              <a:rPr lang="zh-TW" altLang="en-US" sz="3600" dirty="0" smtClean="0">
                <a:latin typeface="標楷體" panose="03000509000000000000" pitchFamily="65" charset="-120"/>
                <a:ea typeface="標楷體" panose="03000509000000000000" pitchFamily="65" charset="-120"/>
              </a:rPr>
              <a:t>悟              有所</a:t>
            </a:r>
            <a:r>
              <a:rPr lang="zh-TW" altLang="en-US" sz="3600" dirty="0">
                <a:latin typeface="標楷體" panose="03000509000000000000" pitchFamily="65" charset="-120"/>
                <a:ea typeface="標楷體" panose="03000509000000000000" pitchFamily="65" charset="-120"/>
              </a:rPr>
              <a:t>改善方能成</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為師屢以此為</a:t>
            </a:r>
            <a:r>
              <a:rPr lang="zh-TW" altLang="en-US" sz="3600" dirty="0" smtClean="0">
                <a:latin typeface="標楷體" panose="03000509000000000000" pitchFamily="65" charset="-120"/>
                <a:ea typeface="標楷體" panose="03000509000000000000" pitchFamily="65" charset="-120"/>
              </a:rPr>
              <a:t>念                   摩</a:t>
            </a:r>
            <a:r>
              <a:rPr lang="zh-TW" altLang="en-US" sz="3600" dirty="0">
                <a:latin typeface="標楷體" panose="03000509000000000000" pitchFamily="65" charset="-120"/>
                <a:ea typeface="標楷體" panose="03000509000000000000" pitchFamily="65" charset="-120"/>
              </a:rPr>
              <a:t>筆特意囑徒</a:t>
            </a:r>
            <a:r>
              <a:rPr lang="zh-TW" altLang="en-US" sz="3600" dirty="0" smtClean="0">
                <a:latin typeface="標楷體" panose="03000509000000000000" pitchFamily="65" charset="-120"/>
                <a:ea typeface="標楷體" panose="03000509000000000000" pitchFamily="65" charset="-120"/>
              </a:rPr>
              <a:t>童</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果然</a:t>
            </a:r>
            <a:r>
              <a:rPr lang="zh-TW" altLang="en-US" sz="3600" dirty="0">
                <a:solidFill>
                  <a:srgbClr val="FFC000"/>
                </a:solidFill>
                <a:latin typeface="標楷體" panose="03000509000000000000" pitchFamily="65" charset="-120"/>
                <a:ea typeface="標楷體" panose="03000509000000000000" pitchFamily="65" charset="-120"/>
              </a:rPr>
              <a:t>能體師</a:t>
            </a:r>
            <a:r>
              <a:rPr lang="zh-TW" altLang="en-US" sz="3600" dirty="0" smtClean="0">
                <a:solidFill>
                  <a:srgbClr val="FFC000"/>
                </a:solidFill>
                <a:latin typeface="標楷體" panose="03000509000000000000" pitchFamily="65" charset="-120"/>
                <a:ea typeface="標楷體" panose="03000509000000000000" pitchFamily="65" charset="-120"/>
              </a:rPr>
              <a:t>心意               了</a:t>
            </a:r>
            <a:r>
              <a:rPr lang="zh-TW" altLang="en-US" sz="3600" dirty="0">
                <a:solidFill>
                  <a:srgbClr val="FFC000"/>
                </a:solidFill>
                <a:latin typeface="標楷體" panose="03000509000000000000" pitchFamily="65" charset="-120"/>
                <a:ea typeface="標楷體" panose="03000509000000000000" pitchFamily="65" charset="-120"/>
              </a:rPr>
              <a:t>愿建功冤孽清</a:t>
            </a:r>
            <a:br>
              <a:rPr lang="zh-TW" altLang="en-US" sz="3600" dirty="0">
                <a:solidFill>
                  <a:srgbClr val="FFC000"/>
                </a:solidFill>
                <a:latin typeface="標楷體" panose="03000509000000000000" pitchFamily="65" charset="-120"/>
                <a:ea typeface="標楷體" panose="03000509000000000000" pitchFamily="65" charset="-120"/>
              </a:rPr>
            </a:br>
            <a:r>
              <a:rPr lang="zh-TW" altLang="en-US" sz="3600" dirty="0">
                <a:solidFill>
                  <a:srgbClr val="FFC000"/>
                </a:solidFill>
                <a:latin typeface="標楷體" panose="03000509000000000000" pitchFamily="65" charset="-120"/>
                <a:ea typeface="標楷體" panose="03000509000000000000" pitchFamily="65" charset="-120"/>
              </a:rPr>
              <a:t>瀟瀟洒洒何等</a:t>
            </a:r>
            <a:r>
              <a:rPr lang="zh-TW" altLang="en-US" sz="3600" dirty="0" smtClean="0">
                <a:solidFill>
                  <a:srgbClr val="FFC000"/>
                </a:solidFill>
                <a:latin typeface="標楷體" panose="03000509000000000000" pitchFamily="65" charset="-120"/>
                <a:ea typeface="標楷體" panose="03000509000000000000" pitchFamily="65" charset="-120"/>
              </a:rPr>
              <a:t>樂               天地</a:t>
            </a:r>
            <a:r>
              <a:rPr lang="zh-TW" altLang="en-US" sz="3600" dirty="0">
                <a:solidFill>
                  <a:srgbClr val="FFC000"/>
                </a:solidFill>
                <a:latin typeface="標楷體" panose="03000509000000000000" pitchFamily="65" charset="-120"/>
                <a:ea typeface="標楷體" panose="03000509000000000000" pitchFamily="65" charset="-120"/>
              </a:rPr>
              <a:t>歸矣靈尚</a:t>
            </a:r>
            <a:r>
              <a:rPr lang="zh-TW" altLang="en-US" sz="3600" dirty="0" smtClean="0">
                <a:solidFill>
                  <a:srgbClr val="FFC000"/>
                </a:solidFill>
                <a:latin typeface="標楷體" panose="03000509000000000000" pitchFamily="65" charset="-120"/>
                <a:ea typeface="標楷體" panose="03000509000000000000" pitchFamily="65" charset="-120"/>
              </a:rPr>
              <a:t>存</a:t>
            </a:r>
            <a:endParaRPr lang="en-US" altLang="zh-TW" sz="3600" dirty="0" smtClean="0">
              <a:solidFill>
                <a:srgbClr val="FFC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836376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91016"/>
            <a:ext cx="720080" cy="480218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真</a:t>
            </a:r>
            <a:r>
              <a:rPr lang="zh-TW" altLang="en-US" sz="4000" dirty="0" smtClean="0">
                <a:solidFill>
                  <a:srgbClr val="FF0000"/>
                </a:solidFill>
                <a:latin typeface="標楷體" panose="03000509000000000000" pitchFamily="65" charset="-120"/>
                <a:ea typeface="標楷體" panose="03000509000000000000" pitchFamily="65" charset="-120"/>
              </a:rPr>
              <a:t>懺悔改過要義</a:t>
            </a:r>
            <a:r>
              <a:rPr lang="zh-TW" altLang="en-US" sz="4000" dirty="0" smtClean="0"/>
              <a:t> </a:t>
            </a:r>
            <a:r>
              <a:rPr lang="zh-TW" altLang="en-US" sz="3800" dirty="0" smtClean="0">
                <a:latin typeface="標楷體" panose="03000509000000000000" pitchFamily="65" charset="-120"/>
                <a:ea typeface="標楷體" panose="03000509000000000000" pitchFamily="65" charset="-120"/>
              </a:rPr>
              <a:t>悟</a:t>
            </a:r>
            <a:r>
              <a:rPr lang="zh-TW" altLang="en-US" sz="3800" dirty="0">
                <a:latin typeface="標楷體" panose="03000509000000000000" pitchFamily="65" charset="-120"/>
                <a:ea typeface="標楷體" panose="03000509000000000000" pitchFamily="65" charset="-120"/>
              </a:rPr>
              <a:t>見講</a:t>
            </a:r>
            <a:endParaRPr lang="zh-TW" altLang="en-US" sz="38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二</a:t>
            </a:r>
            <a:r>
              <a:rPr lang="zh-TW" altLang="en-US" sz="3600" dirty="0" smtClean="0">
                <a:solidFill>
                  <a:srgbClr val="FFFF00"/>
                </a:solidFill>
                <a:latin typeface="標楷體" panose="03000509000000000000" pitchFamily="65" charset="-120"/>
                <a:ea typeface="標楷體" panose="03000509000000000000" pitchFamily="65" charset="-120"/>
              </a:rPr>
              <a:t>、</a:t>
            </a:r>
            <a:r>
              <a:rPr lang="zh-TW" altLang="en-US" sz="3600" dirty="0">
                <a:solidFill>
                  <a:srgbClr val="FFFF00"/>
                </a:solidFill>
                <a:latin typeface="標楷體" panose="03000509000000000000" pitchFamily="65" charset="-120"/>
                <a:ea typeface="標楷體" panose="03000509000000000000" pitchFamily="65" charset="-120"/>
              </a:rPr>
              <a:t>天道愿懺文真</a:t>
            </a:r>
            <a:r>
              <a:rPr lang="zh-TW" altLang="en-US" sz="3600" dirty="0" smtClean="0">
                <a:solidFill>
                  <a:srgbClr val="FFFF00"/>
                </a:solidFill>
                <a:latin typeface="標楷體" panose="03000509000000000000" pitchFamily="65" charset="-120"/>
                <a:ea typeface="標楷體" panose="03000509000000000000" pitchFamily="65" charset="-120"/>
              </a:rPr>
              <a:t>義</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乾）餘蔭</a:t>
            </a:r>
            <a:r>
              <a:rPr lang="en-US" altLang="zh-TW" sz="3600" dirty="0" smtClean="0">
                <a:latin typeface="標楷體" panose="03000509000000000000" pitchFamily="65" charset="-120"/>
                <a:ea typeface="標楷體" panose="03000509000000000000" pitchFamily="65" charset="-120"/>
              </a:rPr>
              <a:t>OOO</a:t>
            </a:r>
            <a:r>
              <a:rPr lang="zh-TW" altLang="en-US" sz="3600" dirty="0" smtClean="0">
                <a:latin typeface="標楷體" panose="03000509000000000000" pitchFamily="65" charset="-120"/>
                <a:ea typeface="標楷體" panose="03000509000000000000" pitchFamily="65" charset="-120"/>
              </a:rPr>
              <a:t>（坤</a:t>
            </a:r>
            <a:r>
              <a:rPr lang="zh-TW" altLang="en-US" sz="3600" dirty="0">
                <a:latin typeface="標楷體" panose="03000509000000000000" pitchFamily="65" charset="-120"/>
                <a:ea typeface="標楷體" panose="03000509000000000000" pitchFamily="65" charset="-120"/>
              </a:rPr>
              <a:t>）信士</a:t>
            </a:r>
            <a:r>
              <a:rPr lang="en-US" altLang="zh-TW" sz="3600" dirty="0" smtClean="0">
                <a:latin typeface="標楷體" panose="03000509000000000000" pitchFamily="65" charset="-120"/>
                <a:ea typeface="標楷體" panose="03000509000000000000" pitchFamily="65" charset="-120"/>
              </a:rPr>
              <a:t>OOO</a:t>
            </a:r>
            <a:r>
              <a:rPr lang="zh-TW" altLang="en-US" sz="3600" dirty="0" smtClean="0">
                <a:latin typeface="標楷體" panose="03000509000000000000" pitchFamily="65" charset="-120"/>
                <a:ea typeface="標楷體" panose="03000509000000000000" pitchFamily="65" charset="-120"/>
              </a:rPr>
              <a:t> 虔心</a:t>
            </a:r>
            <a:r>
              <a:rPr lang="zh-TW" altLang="en-US" sz="3600" dirty="0">
                <a:latin typeface="標楷體" panose="03000509000000000000" pitchFamily="65" charset="-120"/>
                <a:ea typeface="標楷體" panose="03000509000000000000" pitchFamily="65" charset="-120"/>
              </a:rPr>
              <a:t>跪在　</a:t>
            </a:r>
            <a:br>
              <a:rPr lang="zh-TW" altLang="en-US" sz="3600" dirty="0">
                <a:latin typeface="標楷體" panose="03000509000000000000" pitchFamily="65" charset="-120"/>
                <a:ea typeface="標楷體" panose="03000509000000000000" pitchFamily="65" charset="-120"/>
              </a:rPr>
            </a:br>
            <a:r>
              <a:rPr lang="zh-TW" altLang="en-US" sz="3600" dirty="0">
                <a:solidFill>
                  <a:srgbClr val="FFC000"/>
                </a:solidFill>
                <a:latin typeface="標楷體" panose="03000509000000000000" pitchFamily="65" charset="-120"/>
                <a:ea typeface="標楷體" panose="03000509000000000000" pitchFamily="65" charset="-120"/>
              </a:rPr>
              <a:t>明明上帝蓮下</a:t>
            </a:r>
            <a:r>
              <a:rPr lang="zh-TW" altLang="en-US" sz="3600" dirty="0">
                <a:latin typeface="標楷體" panose="03000509000000000000" pitchFamily="65" charset="-120"/>
                <a:ea typeface="標楷體" panose="03000509000000000000" pitchFamily="65" charset="-120"/>
              </a:rPr>
              <a:t>，幸受真傳 </a:t>
            </a:r>
            <a:r>
              <a:rPr lang="zh-TW" altLang="en-US" sz="3600" dirty="0" smtClean="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
            </a:r>
            <a:br>
              <a:rPr lang="zh-TW" altLang="en-US" sz="3600" dirty="0">
                <a:latin typeface="標楷體" panose="03000509000000000000" pitchFamily="65" charset="-120"/>
                <a:ea typeface="標楷體" panose="03000509000000000000" pitchFamily="65" charset="-120"/>
              </a:rPr>
            </a:br>
            <a:r>
              <a:rPr lang="zh-TW" altLang="en-US" sz="3600" dirty="0">
                <a:solidFill>
                  <a:srgbClr val="FFC000"/>
                </a:solidFill>
                <a:latin typeface="標楷體" panose="03000509000000000000" pitchFamily="65" charset="-120"/>
                <a:ea typeface="標楷體" panose="03000509000000000000" pitchFamily="65" charset="-120"/>
              </a:rPr>
              <a:t>彌勒祖師</a:t>
            </a:r>
            <a:r>
              <a:rPr lang="zh-TW" altLang="en-US" sz="3600" dirty="0">
                <a:latin typeface="標楷體" panose="03000509000000000000" pitchFamily="65" charset="-120"/>
                <a:ea typeface="標楷體" panose="03000509000000000000" pitchFamily="65" charset="-120"/>
              </a:rPr>
              <a:t>，妙法無邊，護庇眾生懺悔佛前，改過自新，同註天盤 </a:t>
            </a:r>
            <a:r>
              <a:rPr lang="zh-TW" altLang="en-US" sz="3600" dirty="0" smtClean="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
            </a:r>
            <a:br>
              <a:rPr lang="zh-TW" altLang="en-US" sz="3600" dirty="0">
                <a:latin typeface="標楷體" panose="03000509000000000000" pitchFamily="65" charset="-120"/>
                <a:ea typeface="標楷體" panose="03000509000000000000" pitchFamily="65" charset="-120"/>
              </a:rPr>
            </a:br>
            <a:r>
              <a:rPr lang="zh-TW" altLang="en-US" sz="3600" dirty="0">
                <a:solidFill>
                  <a:srgbClr val="FFC000"/>
                </a:solidFill>
                <a:latin typeface="標楷體" panose="03000509000000000000" pitchFamily="65" charset="-120"/>
                <a:ea typeface="標楷體" panose="03000509000000000000" pitchFamily="65" charset="-120"/>
              </a:rPr>
              <a:t>凡係佛堂</a:t>
            </a:r>
            <a:r>
              <a:rPr lang="zh-TW" altLang="en-US" sz="3600" dirty="0">
                <a:latin typeface="標楷體" panose="03000509000000000000" pitchFamily="65" charset="-120"/>
                <a:ea typeface="標楷體" panose="03000509000000000000" pitchFamily="65" charset="-120"/>
              </a:rPr>
              <a:t>，顛倒錯亂，望祈祖師，赦罪容</a:t>
            </a:r>
            <a:r>
              <a:rPr lang="zh-TW" altLang="en-US" sz="3600" dirty="0" smtClean="0">
                <a:latin typeface="標楷體" panose="03000509000000000000" pitchFamily="65" charset="-120"/>
                <a:ea typeface="標楷體" panose="03000509000000000000" pitchFamily="65" charset="-120"/>
              </a:rPr>
              <a:t>寬。</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南無</a:t>
            </a:r>
            <a:r>
              <a:rPr lang="zh-TW" altLang="en-US" sz="3600" dirty="0">
                <a:solidFill>
                  <a:srgbClr val="FFC000"/>
                </a:solidFill>
                <a:latin typeface="標楷體" panose="03000509000000000000" pitchFamily="65" charset="-120"/>
                <a:ea typeface="標楷體" panose="03000509000000000000" pitchFamily="65" charset="-120"/>
              </a:rPr>
              <a:t>阿彌十佛天元</a:t>
            </a:r>
          </a:p>
        </p:txBody>
      </p:sp>
    </p:spTree>
    <p:extLst>
      <p:ext uri="{BB962C8B-B14F-4D97-AF65-F5344CB8AC3E}">
        <p14:creationId xmlns:p14="http://schemas.microsoft.com/office/powerpoint/2010/main" val="898611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91016"/>
            <a:ext cx="720080" cy="480218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真</a:t>
            </a:r>
            <a:r>
              <a:rPr lang="zh-TW" altLang="en-US" sz="4000" dirty="0" smtClean="0">
                <a:solidFill>
                  <a:srgbClr val="FF0000"/>
                </a:solidFill>
                <a:latin typeface="標楷體" panose="03000509000000000000" pitchFamily="65" charset="-120"/>
                <a:ea typeface="標楷體" panose="03000509000000000000" pitchFamily="65" charset="-120"/>
              </a:rPr>
              <a:t>懺悔改過要義</a:t>
            </a:r>
            <a:r>
              <a:rPr lang="zh-TW" altLang="en-US" sz="4000" dirty="0" smtClean="0"/>
              <a:t> </a:t>
            </a:r>
            <a:r>
              <a:rPr lang="zh-TW" altLang="en-US" sz="3800" dirty="0" smtClean="0">
                <a:latin typeface="標楷體" panose="03000509000000000000" pitchFamily="65" charset="-120"/>
                <a:ea typeface="標楷體" panose="03000509000000000000" pitchFamily="65" charset="-120"/>
              </a:rPr>
              <a:t>悟</a:t>
            </a:r>
            <a:r>
              <a:rPr lang="zh-TW" altLang="en-US" sz="3800" dirty="0">
                <a:latin typeface="標楷體" panose="03000509000000000000" pitchFamily="65" charset="-120"/>
                <a:ea typeface="標楷體" panose="03000509000000000000" pitchFamily="65" charset="-120"/>
              </a:rPr>
              <a:t>見講</a:t>
            </a:r>
            <a:endParaRPr lang="zh-TW" altLang="en-US" sz="38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lnSpcReduction="10000"/>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三</a:t>
            </a:r>
            <a:r>
              <a:rPr lang="zh-TW" altLang="en-US" sz="3600" dirty="0" smtClean="0">
                <a:solidFill>
                  <a:srgbClr val="FFFF00"/>
                </a:solidFill>
                <a:latin typeface="標楷體" panose="03000509000000000000" pitchFamily="65" charset="-120"/>
                <a:ea typeface="標楷體" panose="03000509000000000000" pitchFamily="65" charset="-120"/>
              </a:rPr>
              <a:t>、</a:t>
            </a:r>
            <a:r>
              <a:rPr lang="zh-TW" altLang="en-US" sz="3600" dirty="0">
                <a:solidFill>
                  <a:srgbClr val="FFFF00"/>
                </a:solidFill>
                <a:latin typeface="標楷體" panose="03000509000000000000" pitchFamily="65" charset="-120"/>
                <a:ea typeface="標楷體" panose="03000509000000000000" pitchFamily="65" charset="-120"/>
              </a:rPr>
              <a:t>懺悔偈的省</a:t>
            </a:r>
            <a:r>
              <a:rPr lang="zh-TW" altLang="en-US" sz="3600" dirty="0" smtClean="0">
                <a:solidFill>
                  <a:srgbClr val="FFFF00"/>
                </a:solidFill>
                <a:latin typeface="標楷體" panose="03000509000000000000" pitchFamily="65" charset="-120"/>
                <a:ea typeface="標楷體" panose="03000509000000000000" pitchFamily="65" charset="-120"/>
              </a:rPr>
              <a:t>思</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華</a:t>
            </a:r>
            <a:r>
              <a:rPr lang="zh-TW" altLang="en-US" sz="3600" dirty="0">
                <a:solidFill>
                  <a:srgbClr val="FFC000"/>
                </a:solidFill>
                <a:latin typeface="標楷體" panose="03000509000000000000" pitchFamily="65" charset="-120"/>
                <a:ea typeface="標楷體" panose="03000509000000000000" pitchFamily="65" charset="-120"/>
              </a:rPr>
              <a:t>嚴經懺悔</a:t>
            </a:r>
            <a:r>
              <a:rPr lang="zh-TW" altLang="en-US" sz="3600" dirty="0" smtClean="0">
                <a:solidFill>
                  <a:srgbClr val="FFC000"/>
                </a:solidFill>
                <a:latin typeface="標楷體" panose="03000509000000000000" pitchFamily="65" charset="-120"/>
                <a:ea typeface="標楷體" panose="03000509000000000000" pitchFamily="65" charset="-120"/>
              </a:rPr>
              <a:t>偈</a:t>
            </a:r>
            <a:endParaRPr lang="en-US" altLang="zh-TW" sz="3600" dirty="0" smtClean="0">
              <a:solidFill>
                <a:srgbClr val="FFC000"/>
              </a:solidFill>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往昔</a:t>
            </a:r>
            <a:r>
              <a:rPr lang="zh-TW" altLang="en-US" sz="3600" dirty="0">
                <a:latin typeface="標楷體" panose="03000509000000000000" pitchFamily="65" charset="-120"/>
                <a:ea typeface="標楷體" panose="03000509000000000000" pitchFamily="65" charset="-120"/>
              </a:rPr>
              <a:t>所造諸惡</a:t>
            </a:r>
            <a:r>
              <a:rPr lang="zh-TW" altLang="en-US" sz="3600" dirty="0" smtClean="0">
                <a:latin typeface="標楷體" panose="03000509000000000000" pitchFamily="65" charset="-120"/>
                <a:ea typeface="標楷體" panose="03000509000000000000" pitchFamily="65" charset="-120"/>
              </a:rPr>
              <a:t>業            皆</a:t>
            </a:r>
            <a:r>
              <a:rPr lang="zh-TW" altLang="en-US" sz="3600" dirty="0">
                <a:latin typeface="標楷體" panose="03000509000000000000" pitchFamily="65" charset="-120"/>
                <a:ea typeface="標楷體" panose="03000509000000000000" pitchFamily="65" charset="-120"/>
              </a:rPr>
              <a:t>由無始貪嗔癡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從身語意之所</a:t>
            </a:r>
            <a:r>
              <a:rPr lang="zh-TW" altLang="en-US" sz="3600" dirty="0" smtClean="0">
                <a:latin typeface="標楷體" panose="03000509000000000000" pitchFamily="65" charset="-120"/>
                <a:ea typeface="標楷體" panose="03000509000000000000" pitchFamily="65" charset="-120"/>
              </a:rPr>
              <a:t>生                    一切</a:t>
            </a:r>
            <a:r>
              <a:rPr lang="zh-TW" altLang="en-US" sz="3600" dirty="0">
                <a:latin typeface="標楷體" panose="03000509000000000000" pitchFamily="65" charset="-120"/>
                <a:ea typeface="標楷體" panose="03000509000000000000" pitchFamily="65" charset="-120"/>
              </a:rPr>
              <a:t>我今皆</a:t>
            </a:r>
            <a:r>
              <a:rPr lang="zh-TW" altLang="en-US" sz="3600" dirty="0" smtClean="0">
                <a:latin typeface="標楷體" panose="03000509000000000000" pitchFamily="65" charset="-120"/>
                <a:ea typeface="標楷體" panose="03000509000000000000" pitchFamily="65" charset="-120"/>
              </a:rPr>
              <a:t>懺悔</a:t>
            </a:r>
            <a:endParaRPr lang="en-US" altLang="zh-TW" sz="3600" dirty="0" smtClean="0">
              <a:latin typeface="標楷體" panose="03000509000000000000" pitchFamily="65" charset="-120"/>
              <a:ea typeface="標楷體" panose="03000509000000000000" pitchFamily="65" charset="-120"/>
            </a:endParaRPr>
          </a:p>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四、</a:t>
            </a:r>
            <a:r>
              <a:rPr lang="zh-TW" altLang="en-US" sz="3600" dirty="0">
                <a:solidFill>
                  <a:srgbClr val="FFFF00"/>
                </a:solidFill>
                <a:latin typeface="標楷體" panose="03000509000000000000" pitchFamily="65" charset="-120"/>
                <a:ea typeface="標楷體" panose="03000509000000000000" pitchFamily="65" charset="-120"/>
              </a:rPr>
              <a:t>懺悔能調伏內心</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濟公老師說</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調伏內心不安</a:t>
            </a:r>
            <a:r>
              <a:rPr lang="zh-TW" altLang="en-US" sz="3600" dirty="0">
                <a:latin typeface="標楷體" panose="03000509000000000000" pitchFamily="65" charset="-120"/>
                <a:ea typeface="標楷體" panose="03000509000000000000" pitchFamily="65" charset="-120"/>
              </a:rPr>
              <a:t>的第三個方法，是「懺悔」。懺悔也是讓自己內心安定的一個方法，</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懺悔要磕多少頭？</a:t>
            </a:r>
            <a:r>
              <a:rPr lang="zh-TW" altLang="en-US" sz="3600" dirty="0">
                <a:latin typeface="標楷體" panose="03000509000000000000" pitchFamily="65" charset="-120"/>
                <a:ea typeface="標楷體" panose="03000509000000000000" pitchFamily="65" charset="-120"/>
              </a:rPr>
              <a:t>一千，才能表示誠心</a:t>
            </a:r>
            <a:r>
              <a:rPr lang="zh-TW" altLang="en-US" sz="3600" dirty="0" smtClean="0">
                <a:latin typeface="標楷體" panose="03000509000000000000" pitchFamily="65" charset="-120"/>
                <a:ea typeface="標楷體" panose="03000509000000000000" pitchFamily="65" charset="-120"/>
              </a:rPr>
              <a:t>。</a:t>
            </a:r>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506291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91016"/>
            <a:ext cx="720080" cy="480218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真</a:t>
            </a:r>
            <a:r>
              <a:rPr lang="zh-TW" altLang="en-US" sz="4000" dirty="0" smtClean="0">
                <a:solidFill>
                  <a:srgbClr val="FF0000"/>
                </a:solidFill>
                <a:latin typeface="標楷體" panose="03000509000000000000" pitchFamily="65" charset="-120"/>
                <a:ea typeface="標楷體" panose="03000509000000000000" pitchFamily="65" charset="-120"/>
              </a:rPr>
              <a:t>懺悔改過要義</a:t>
            </a:r>
            <a:r>
              <a:rPr lang="zh-TW" altLang="en-US" sz="4000" dirty="0" smtClean="0"/>
              <a:t> </a:t>
            </a:r>
            <a:r>
              <a:rPr lang="zh-TW" altLang="en-US" sz="3800" dirty="0" smtClean="0">
                <a:latin typeface="標楷體" panose="03000509000000000000" pitchFamily="65" charset="-120"/>
                <a:ea typeface="標楷體" panose="03000509000000000000" pitchFamily="65" charset="-120"/>
              </a:rPr>
              <a:t>悟</a:t>
            </a:r>
            <a:r>
              <a:rPr lang="zh-TW" altLang="en-US" sz="3800" dirty="0">
                <a:latin typeface="標楷體" panose="03000509000000000000" pitchFamily="65" charset="-120"/>
                <a:ea typeface="標楷體" panose="03000509000000000000" pitchFamily="65" charset="-120"/>
              </a:rPr>
              <a:t>見講</a:t>
            </a:r>
            <a:endParaRPr lang="zh-TW" altLang="en-US" sz="38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07504" y="168660"/>
            <a:ext cx="8208912" cy="4824536"/>
          </a:xfrm>
        </p:spPr>
        <p:txBody>
          <a:bodyPr>
            <a:noAutofit/>
          </a:bodyPr>
          <a:lstStyle/>
          <a:p>
            <a:pPr marL="36576" indent="0">
              <a:buNone/>
            </a:pPr>
            <a:r>
              <a:rPr lang="zh-TW" altLang="en-US" sz="3200" dirty="0" smtClean="0">
                <a:solidFill>
                  <a:srgbClr val="FFFF00"/>
                </a:solidFill>
                <a:latin typeface="標楷體" panose="03000509000000000000" pitchFamily="65" charset="-120"/>
                <a:ea typeface="標楷體" panose="03000509000000000000" pitchFamily="65" charset="-120"/>
              </a:rPr>
              <a:t>五、</a:t>
            </a:r>
            <a:r>
              <a:rPr lang="zh-TW" altLang="en-US" sz="3200" dirty="0">
                <a:solidFill>
                  <a:srgbClr val="FFFF00"/>
                </a:solidFill>
                <a:latin typeface="標楷體" panose="03000509000000000000" pitchFamily="65" charset="-120"/>
                <a:ea typeface="標楷體" panose="03000509000000000000" pitchFamily="65" charset="-120"/>
              </a:rPr>
              <a:t>懺悔</a:t>
            </a:r>
            <a:r>
              <a:rPr lang="zh-TW" altLang="en-US" sz="3200" dirty="0" smtClean="0">
                <a:solidFill>
                  <a:srgbClr val="FFFF00"/>
                </a:solidFill>
                <a:latin typeface="標楷體" panose="03000509000000000000" pitchFamily="65" charset="-120"/>
                <a:ea typeface="標楷體" panose="03000509000000000000" pitchFamily="65" charset="-120"/>
              </a:rPr>
              <a:t>頭的叩法</a:t>
            </a:r>
            <a:endParaRPr lang="en-US" altLang="zh-TW" sz="3200" dirty="0" smtClean="0">
              <a:solidFill>
                <a:srgbClr val="FFFF00"/>
              </a:solidFill>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濟公</a:t>
            </a:r>
            <a:r>
              <a:rPr lang="zh-TW" altLang="en-US" sz="3200" dirty="0" smtClean="0">
                <a:latin typeface="標楷體" panose="03000509000000000000" pitchFamily="65" charset="-120"/>
                <a:ea typeface="標楷體" panose="03000509000000000000" pitchFamily="65" charset="-120"/>
              </a:rPr>
              <a:t>老師說</a:t>
            </a:r>
            <a:endParaRPr lang="en-US" altLang="zh-TW" sz="3200" dirty="0" smtClean="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作揖、跪，</a:t>
            </a:r>
            <a:r>
              <a:rPr lang="zh-TW" altLang="en-US" sz="3200" dirty="0">
                <a:latin typeface="標楷體" panose="03000509000000000000" pitchFamily="65" charset="-120"/>
                <a:ea typeface="標楷體" panose="03000509000000000000" pitchFamily="65" charset="-120"/>
              </a:rPr>
              <a:t>明明上帝十叩首，愚夫愚婦○○○，六萬多年來，身口意業及所有無明，造作無邊的罪孽，無邊的罪業，無邊的惡業，無邊的罪過錯，一併叩求 老母大慈大悲赦罪容</a:t>
            </a:r>
            <a:r>
              <a:rPr lang="zh-TW" altLang="en-US" sz="3200" dirty="0" smtClean="0">
                <a:latin typeface="標楷體" panose="03000509000000000000" pitchFamily="65" charset="-120"/>
                <a:ea typeface="標楷體" panose="03000509000000000000" pitchFamily="65" charset="-120"/>
              </a:rPr>
              <a:t>寬。</a:t>
            </a:r>
            <a:endParaRPr lang="en-US" altLang="zh-TW" sz="3200" dirty="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凡人的愚痴</a:t>
            </a:r>
            <a:r>
              <a:rPr lang="zh-TW" altLang="en-US" sz="3200" dirty="0">
                <a:latin typeface="標楷體" panose="03000509000000000000" pitchFamily="65" charset="-120"/>
                <a:ea typeface="標楷體" panose="03000509000000000000" pitchFamily="65" charset="-120"/>
              </a:rPr>
              <a:t>，造成這些冤親債主的痛苦折磨，我今天在 老母蓮前求懺悔，請 老母慈悲作主，我現在真誠的懺悔，永不再犯，一千叩首</a:t>
            </a:r>
            <a:r>
              <a:rPr lang="zh-TW" altLang="en-US" sz="3200" dirty="0" smtClean="0">
                <a:latin typeface="標楷體" panose="03000509000000000000" pitchFamily="65" charset="-120"/>
                <a:ea typeface="標楷體" panose="03000509000000000000" pitchFamily="65" charset="-120"/>
              </a:rPr>
              <a:t>。</a:t>
            </a:r>
            <a:endParaRPr lang="en-US" altLang="zh-TW" sz="3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214757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91016"/>
            <a:ext cx="720080" cy="480218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真</a:t>
            </a:r>
            <a:r>
              <a:rPr lang="zh-TW" altLang="en-US" sz="4000" dirty="0" smtClean="0">
                <a:solidFill>
                  <a:srgbClr val="FF0000"/>
                </a:solidFill>
                <a:latin typeface="標楷體" panose="03000509000000000000" pitchFamily="65" charset="-120"/>
                <a:ea typeface="標楷體" panose="03000509000000000000" pitchFamily="65" charset="-120"/>
              </a:rPr>
              <a:t>懺悔改過要義</a:t>
            </a:r>
            <a:r>
              <a:rPr lang="zh-TW" altLang="en-US" sz="4000" dirty="0" smtClean="0"/>
              <a:t> </a:t>
            </a:r>
            <a:r>
              <a:rPr lang="zh-TW" altLang="en-US" sz="3800" dirty="0" smtClean="0">
                <a:latin typeface="標楷體" panose="03000509000000000000" pitchFamily="65" charset="-120"/>
                <a:ea typeface="標楷體" panose="03000509000000000000" pitchFamily="65" charset="-120"/>
              </a:rPr>
              <a:t>悟</a:t>
            </a:r>
            <a:r>
              <a:rPr lang="zh-TW" altLang="en-US" sz="3800" dirty="0">
                <a:latin typeface="標楷體" panose="03000509000000000000" pitchFamily="65" charset="-120"/>
                <a:ea typeface="標楷體" panose="03000509000000000000" pitchFamily="65" charset="-120"/>
              </a:rPr>
              <a:t>見講</a:t>
            </a:r>
            <a:endParaRPr lang="zh-TW" altLang="en-US" sz="38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六</a:t>
            </a:r>
            <a:r>
              <a:rPr lang="zh-TW" altLang="en-US" sz="3600" dirty="0" smtClean="0">
                <a:solidFill>
                  <a:srgbClr val="FFFF00"/>
                </a:solidFill>
                <a:latin typeface="標楷體" panose="03000509000000000000" pitchFamily="65" charset="-120"/>
                <a:ea typeface="標楷體" panose="03000509000000000000" pitchFamily="65" charset="-120"/>
              </a:rPr>
              <a:t>、</a:t>
            </a:r>
            <a:r>
              <a:rPr lang="zh-TW" altLang="en-US" sz="3600" dirty="0">
                <a:solidFill>
                  <a:srgbClr val="FFFF00"/>
                </a:solidFill>
                <a:latin typeface="標楷體" panose="03000509000000000000" pitchFamily="65" charset="-120"/>
                <a:ea typeface="標楷體" panose="03000509000000000000" pitchFamily="65" charset="-120"/>
              </a:rPr>
              <a:t>懺悔過後心</a:t>
            </a:r>
            <a:r>
              <a:rPr lang="zh-TW" altLang="en-US" sz="3600" dirty="0" smtClean="0">
                <a:solidFill>
                  <a:srgbClr val="FFFF00"/>
                </a:solidFill>
                <a:latin typeface="標楷體" panose="03000509000000000000" pitchFamily="65" charset="-120"/>
                <a:ea typeface="標楷體" panose="03000509000000000000" pitchFamily="65" charset="-120"/>
              </a:rPr>
              <a:t>清靜</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濟公</a:t>
            </a:r>
            <a:r>
              <a:rPr lang="zh-TW" altLang="en-US" sz="3600" dirty="0">
                <a:latin typeface="標楷體" panose="03000509000000000000" pitchFamily="65" charset="-120"/>
                <a:ea typeface="標楷體" panose="03000509000000000000" pitchFamily="65" charset="-120"/>
              </a:rPr>
              <a:t>老師</a:t>
            </a:r>
            <a:r>
              <a:rPr lang="zh-TW" altLang="en-US" sz="3600" dirty="0" smtClean="0">
                <a:latin typeface="標楷體" panose="03000509000000000000" pitchFamily="65" charset="-120"/>
                <a:ea typeface="標楷體" panose="03000509000000000000" pitchFamily="65" charset="-120"/>
              </a:rPr>
              <a:t>説</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這</a:t>
            </a:r>
            <a:r>
              <a:rPr lang="zh-TW" altLang="en-US" sz="3600" dirty="0">
                <a:solidFill>
                  <a:srgbClr val="FFC000"/>
                </a:solidFill>
                <a:latin typeface="標楷體" panose="03000509000000000000" pitchFamily="65" charset="-120"/>
                <a:ea typeface="標楷體" panose="03000509000000000000" pitchFamily="65" charset="-120"/>
              </a:rPr>
              <a:t>就是懺悔</a:t>
            </a:r>
            <a:r>
              <a:rPr lang="zh-TW" altLang="en-US" sz="3600" dirty="0">
                <a:latin typeface="標楷體" panose="03000509000000000000" pitchFamily="65" charset="-120"/>
                <a:ea typeface="標楷體" panose="03000509000000000000" pitchFamily="65" charset="-120"/>
              </a:rPr>
              <a:t>，你去試看看，當你懺悔頭一千叩首完之後，你站起來時，你的內心是安定的，是清靜的，是穩定的</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你</a:t>
            </a:r>
            <a:r>
              <a:rPr lang="zh-TW" altLang="en-US" sz="3600" dirty="0">
                <a:solidFill>
                  <a:srgbClr val="FFC000"/>
                </a:solidFill>
                <a:latin typeface="標楷體" panose="03000509000000000000" pitchFamily="65" charset="-120"/>
                <a:ea typeface="標楷體" panose="03000509000000000000" pitchFamily="65" charset="-120"/>
              </a:rPr>
              <a:t>試試看</a:t>
            </a:r>
            <a:r>
              <a:rPr lang="zh-TW" altLang="en-US" sz="3600" dirty="0">
                <a:latin typeface="標楷體" panose="03000509000000000000" pitchFamily="65" charset="-120"/>
                <a:ea typeface="標楷體" panose="03000509000000000000" pitchFamily="65" charset="-120"/>
              </a:rPr>
              <a:t>，有人試過嗎？</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
            </a:r>
            <a:br>
              <a:rPr lang="zh-TW" altLang="en-US" sz="3600" dirty="0">
                <a:latin typeface="標楷體" panose="03000509000000000000" pitchFamily="65" charset="-120"/>
                <a:ea typeface="標楷體" panose="03000509000000000000" pitchFamily="65" charset="-120"/>
              </a:rPr>
            </a:br>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931790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91016"/>
            <a:ext cx="720080" cy="480218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真</a:t>
            </a:r>
            <a:r>
              <a:rPr lang="zh-TW" altLang="en-US" sz="4000" dirty="0" smtClean="0">
                <a:solidFill>
                  <a:srgbClr val="FF0000"/>
                </a:solidFill>
                <a:latin typeface="標楷體" panose="03000509000000000000" pitchFamily="65" charset="-120"/>
                <a:ea typeface="標楷體" panose="03000509000000000000" pitchFamily="65" charset="-120"/>
              </a:rPr>
              <a:t>懺悔改過要義</a:t>
            </a:r>
            <a:r>
              <a:rPr lang="zh-TW" altLang="en-US" sz="4000" dirty="0" smtClean="0"/>
              <a:t> </a:t>
            </a:r>
            <a:r>
              <a:rPr lang="zh-TW" altLang="en-US" sz="3800" dirty="0" smtClean="0">
                <a:latin typeface="標楷體" panose="03000509000000000000" pitchFamily="65" charset="-120"/>
                <a:ea typeface="標楷體" panose="03000509000000000000" pitchFamily="65" charset="-120"/>
              </a:rPr>
              <a:t>悟</a:t>
            </a:r>
            <a:r>
              <a:rPr lang="zh-TW" altLang="en-US" sz="3800" dirty="0">
                <a:latin typeface="標楷體" panose="03000509000000000000" pitchFamily="65" charset="-120"/>
                <a:ea typeface="標楷體" panose="03000509000000000000" pitchFamily="65" charset="-120"/>
              </a:rPr>
              <a:t>見講</a:t>
            </a:r>
            <a:endParaRPr lang="zh-TW" altLang="en-US" sz="38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七</a:t>
            </a:r>
            <a:r>
              <a:rPr lang="zh-TW" altLang="en-US" sz="3600" dirty="0" smtClean="0">
                <a:solidFill>
                  <a:srgbClr val="FFFF00"/>
                </a:solidFill>
                <a:latin typeface="標楷體" panose="03000509000000000000" pitchFamily="65" charset="-120"/>
                <a:ea typeface="標楷體" panose="03000509000000000000" pitchFamily="65" charset="-120"/>
              </a:rPr>
              <a:t>、</a:t>
            </a:r>
            <a:r>
              <a:rPr lang="zh-TW" altLang="en-US" sz="3600" dirty="0">
                <a:solidFill>
                  <a:srgbClr val="FFFF00"/>
                </a:solidFill>
                <a:latin typeface="標楷體" panose="03000509000000000000" pitchFamily="65" charset="-120"/>
                <a:ea typeface="標楷體" panose="03000509000000000000" pitchFamily="65" charset="-120"/>
              </a:rPr>
              <a:t>懺悔愿</a:t>
            </a:r>
            <a:r>
              <a:rPr lang="zh-TW" altLang="en-US" sz="3600" dirty="0" smtClean="0">
                <a:solidFill>
                  <a:srgbClr val="FFFF00"/>
                </a:solidFill>
                <a:latin typeface="標楷體" panose="03000509000000000000" pitchFamily="65" charset="-120"/>
                <a:ea typeface="標楷體" panose="03000509000000000000" pitchFamily="65" charset="-120"/>
              </a:rPr>
              <a:t>文</a:t>
            </a:r>
            <a:endParaRPr lang="en-US" altLang="zh-TW" sz="3600" dirty="0" smtClean="0">
              <a:solidFill>
                <a:srgbClr val="FFFF00"/>
              </a:solidFill>
              <a:latin typeface="標楷體" panose="03000509000000000000" pitchFamily="65" charset="-120"/>
              <a:ea typeface="標楷體" panose="03000509000000000000" pitchFamily="65" charset="-120"/>
            </a:endParaRPr>
          </a:p>
          <a:p>
            <a:pPr marL="36576" indent="0">
              <a:buNone/>
            </a:pPr>
            <a:r>
              <a:rPr lang="zh-TW" altLang="en-US" sz="3600" dirty="0" smtClean="0">
                <a:latin typeface="標楷體" panose="03000509000000000000" pitchFamily="65" charset="-120"/>
                <a:ea typeface="標楷體" panose="03000509000000000000" pitchFamily="65" charset="-120"/>
              </a:rPr>
              <a:t>懺悔</a:t>
            </a:r>
            <a:r>
              <a:rPr lang="zh-TW" altLang="en-US" sz="3600" dirty="0">
                <a:latin typeface="標楷體" panose="03000509000000000000" pitchFamily="65" charset="-120"/>
                <a:ea typeface="標楷體" panose="03000509000000000000" pitchFamily="65" charset="-120"/>
              </a:rPr>
              <a:t>愿</a:t>
            </a:r>
            <a:r>
              <a:rPr lang="zh-TW" altLang="en-US" sz="3600" dirty="0" smtClean="0">
                <a:latin typeface="標楷體" panose="03000509000000000000" pitchFamily="65" charset="-120"/>
                <a:ea typeface="標楷體" panose="03000509000000000000" pitchFamily="65" charset="-120"/>
              </a:rPr>
              <a:t>文</a:t>
            </a:r>
            <a:r>
              <a:rPr lang="zh-TW" altLang="en-US" sz="3600" dirty="0">
                <a:latin typeface="標楷體" panose="03000509000000000000" pitchFamily="65" charset="-120"/>
                <a:ea typeface="標楷體" panose="03000509000000000000" pitchFamily="65" charset="-120"/>
              </a:rPr>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弟子 誠惶誠恐虔心跪在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明明上帝蓮下為表明心愿事竊以弟子自求道修道</a:t>
            </a:r>
            <a:r>
              <a:rPr lang="zh-TW" altLang="en-US" sz="3600" dirty="0" smtClean="0">
                <a:latin typeface="標楷體" panose="03000509000000000000" pitchFamily="65" charset="-120"/>
                <a:ea typeface="標楷體" panose="03000509000000000000" pitchFamily="65" charset="-120"/>
              </a:rPr>
              <a:t>以來深</a:t>
            </a:r>
            <a:r>
              <a:rPr lang="zh-TW" altLang="en-US" sz="3600" dirty="0">
                <a:latin typeface="標楷體" panose="03000509000000000000" pitchFamily="65" charset="-120"/>
                <a:ea typeface="標楷體" panose="03000509000000000000" pitchFamily="65" charset="-120"/>
              </a:rPr>
              <a:t>蒙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皇母慈憫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祖師浩德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師尊師母大德無邊前人苦口婆心指導成全始知天道之寶貴玄祖沾恩無奈寸功未立慚愧</a:t>
            </a:r>
            <a:r>
              <a:rPr lang="zh-TW" altLang="en-US" sz="3600" dirty="0" smtClean="0">
                <a:latin typeface="標楷體" panose="03000509000000000000" pitchFamily="65" charset="-120"/>
                <a:ea typeface="標楷體" panose="03000509000000000000" pitchFamily="65" charset="-120"/>
              </a:rPr>
              <a:t>萬分</a:t>
            </a:r>
            <a:r>
              <a:rPr lang="zh-TW" altLang="en-US" sz="3600" dirty="0">
                <a:latin typeface="標楷體" panose="03000509000000000000" pitchFamily="65" charset="-120"/>
                <a:ea typeface="標楷體" panose="03000509000000000000" pitchFamily="65" charset="-120"/>
              </a:rPr>
              <a:t> </a:t>
            </a:r>
            <a:br>
              <a:rPr lang="zh-TW" altLang="en-US" sz="3600" dirty="0">
                <a:latin typeface="標楷體" panose="03000509000000000000" pitchFamily="65" charset="-120"/>
                <a:ea typeface="標楷體" panose="03000509000000000000" pitchFamily="65" charset="-120"/>
              </a:rPr>
            </a:br>
            <a:endParaRPr lang="zh-TW" altLang="en-US" sz="3600" dirty="0">
              <a:solidFill>
                <a:srgbClr val="FFC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501927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91016"/>
            <a:ext cx="720080" cy="480218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真</a:t>
            </a:r>
            <a:r>
              <a:rPr lang="zh-TW" altLang="en-US" sz="4000" dirty="0" smtClean="0">
                <a:solidFill>
                  <a:srgbClr val="FF0000"/>
                </a:solidFill>
                <a:latin typeface="標楷體" panose="03000509000000000000" pitchFamily="65" charset="-120"/>
                <a:ea typeface="標楷體" panose="03000509000000000000" pitchFamily="65" charset="-120"/>
              </a:rPr>
              <a:t>懺悔改過要義</a:t>
            </a:r>
            <a:r>
              <a:rPr lang="zh-TW" altLang="en-US" sz="4000" dirty="0" smtClean="0"/>
              <a:t> </a:t>
            </a:r>
            <a:r>
              <a:rPr lang="zh-TW" altLang="en-US" sz="3800" dirty="0" smtClean="0">
                <a:latin typeface="標楷體" panose="03000509000000000000" pitchFamily="65" charset="-120"/>
                <a:ea typeface="標楷體" panose="03000509000000000000" pitchFamily="65" charset="-120"/>
              </a:rPr>
              <a:t>悟</a:t>
            </a:r>
            <a:r>
              <a:rPr lang="zh-TW" altLang="en-US" sz="3800" dirty="0">
                <a:latin typeface="標楷體" panose="03000509000000000000" pitchFamily="65" charset="-120"/>
                <a:ea typeface="標楷體" panose="03000509000000000000" pitchFamily="65" charset="-120"/>
              </a:rPr>
              <a:t>見講</a:t>
            </a:r>
            <a:endParaRPr lang="zh-TW" altLang="en-US" sz="38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lnSpcReduction="10000"/>
          </a:bodyPr>
          <a:lstStyle/>
          <a:p>
            <a:pPr marL="36576" indent="0">
              <a:buNone/>
            </a:pPr>
            <a:r>
              <a:rPr lang="zh-TW" altLang="en-US" sz="3600" dirty="0" smtClean="0">
                <a:latin typeface="標楷體" panose="03000509000000000000" pitchFamily="65" charset="-120"/>
                <a:ea typeface="標楷體" panose="03000509000000000000" pitchFamily="65" charset="-120"/>
              </a:rPr>
              <a:t>數年前因</a:t>
            </a:r>
            <a:r>
              <a:rPr lang="zh-TW" altLang="en-US" sz="3600" dirty="0">
                <a:latin typeface="標楷體" panose="03000509000000000000" pitchFamily="65" charset="-120"/>
                <a:ea typeface="標楷體" panose="03000509000000000000" pitchFamily="65" charset="-120"/>
              </a:rPr>
              <a:t>一時迷昧冤孽上身開齋破戒罪該萬死今又蒙前人點傳師成全警醒愚</a:t>
            </a:r>
            <a:r>
              <a:rPr lang="zh-TW" altLang="en-US" sz="3600" dirty="0" smtClean="0">
                <a:latin typeface="標楷體" panose="03000509000000000000" pitchFamily="65" charset="-120"/>
                <a:ea typeface="標楷體" panose="03000509000000000000" pitchFamily="65" charset="-120"/>
              </a:rPr>
              <a:t>迷今</a:t>
            </a:r>
            <a:r>
              <a:rPr lang="zh-TW" altLang="en-US" sz="3600" dirty="0">
                <a:latin typeface="標楷體" panose="03000509000000000000" pitchFamily="65" charset="-120"/>
                <a:ea typeface="標楷體" panose="03000509000000000000" pitchFamily="65" charset="-120"/>
              </a:rPr>
              <a:t>願在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皇母蓮前實心懺悔痛改前非重發心愿尊師重道謹守佛規清口茹素始終如一千魔萬考永不退志如有虛心假意陽奉陰違心口不一不照愿實行</a:t>
            </a:r>
            <a:r>
              <a:rPr lang="zh-TW" altLang="en-US" sz="3600" dirty="0" smtClean="0">
                <a:latin typeface="標楷體" panose="03000509000000000000" pitchFamily="65" charset="-120"/>
                <a:ea typeface="標楷體" panose="03000509000000000000" pitchFamily="65" charset="-120"/>
              </a:rPr>
              <a:t>者願</a:t>
            </a:r>
            <a:r>
              <a:rPr lang="zh-TW" altLang="en-US" sz="3600" dirty="0">
                <a:latin typeface="標楷體" panose="03000509000000000000" pitchFamily="65" charset="-120"/>
                <a:ea typeface="標楷體" panose="03000509000000000000" pitchFamily="65" charset="-120"/>
              </a:rPr>
              <a:t>受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天譴雷誅 </a:t>
            </a:r>
            <a:br>
              <a:rPr lang="zh-TW" altLang="en-US" sz="3600" dirty="0">
                <a:latin typeface="標楷體" panose="03000509000000000000" pitchFamily="65" charset="-120"/>
                <a:ea typeface="標楷體" panose="03000509000000000000" pitchFamily="65" charset="-120"/>
              </a:rPr>
            </a:br>
            <a:r>
              <a:rPr lang="zh-TW" altLang="en-US" sz="3600" dirty="0" smtClean="0">
                <a:latin typeface="標楷體" panose="03000509000000000000" pitchFamily="65" charset="-120"/>
                <a:ea typeface="標楷體" panose="03000509000000000000" pitchFamily="65" charset="-120"/>
              </a:rPr>
              <a:t>      弟子 </a:t>
            </a:r>
            <a:r>
              <a:rPr lang="zh-TW" altLang="en-US" sz="3600" dirty="0">
                <a:latin typeface="標楷體" panose="03000509000000000000" pitchFamily="65" charset="-120"/>
                <a:ea typeface="標楷體" panose="03000509000000000000" pitchFamily="65" charset="-120"/>
              </a:rPr>
              <a:t>俯伏百叩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中華民國 年歲次 月 日立</a:t>
            </a:r>
            <a:endParaRPr lang="zh-TW" altLang="en-US" sz="3600" dirty="0">
              <a:solidFill>
                <a:srgbClr val="FFC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21350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91016"/>
            <a:ext cx="720080" cy="480218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真</a:t>
            </a:r>
            <a:r>
              <a:rPr lang="zh-TW" altLang="en-US" sz="4000" dirty="0" smtClean="0">
                <a:solidFill>
                  <a:srgbClr val="FF0000"/>
                </a:solidFill>
                <a:latin typeface="標楷體" panose="03000509000000000000" pitchFamily="65" charset="-120"/>
                <a:ea typeface="標楷體" panose="03000509000000000000" pitchFamily="65" charset="-120"/>
              </a:rPr>
              <a:t>懺悔改過要義</a:t>
            </a:r>
            <a:r>
              <a:rPr lang="zh-TW" altLang="en-US" sz="4000" dirty="0" smtClean="0"/>
              <a:t> </a:t>
            </a:r>
            <a:r>
              <a:rPr lang="zh-TW" altLang="en-US" sz="3800" dirty="0" smtClean="0">
                <a:latin typeface="標楷體" panose="03000509000000000000" pitchFamily="65" charset="-120"/>
                <a:ea typeface="標楷體" panose="03000509000000000000" pitchFamily="65" charset="-120"/>
              </a:rPr>
              <a:t>悟</a:t>
            </a:r>
            <a:r>
              <a:rPr lang="zh-TW" altLang="en-US" sz="3800" dirty="0">
                <a:latin typeface="標楷體" panose="03000509000000000000" pitchFamily="65" charset="-120"/>
                <a:ea typeface="標楷體" panose="03000509000000000000" pitchFamily="65" charset="-120"/>
              </a:rPr>
              <a:t>見講</a:t>
            </a:r>
            <a:endParaRPr lang="zh-TW" altLang="en-US" sz="38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fontScale="92500" lnSpcReduction="10000"/>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八、知錯能改最大善</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孔子說：</a:t>
            </a:r>
            <a:r>
              <a:rPr lang="zh-TW" altLang="en-US" sz="3600" dirty="0">
                <a:latin typeface="標楷體" panose="03000509000000000000" pitchFamily="65" charset="-120"/>
                <a:ea typeface="標楷體" panose="03000509000000000000" pitchFamily="65" charset="-120"/>
              </a:rPr>
              <a:t>人非聖賢，孰能無過？知過</a:t>
            </a:r>
            <a:r>
              <a:rPr lang="zh-TW" altLang="en-US" sz="3600" dirty="0" smtClean="0">
                <a:latin typeface="標楷體" panose="03000509000000000000" pitchFamily="65" charset="-120"/>
                <a:ea typeface="標楷體" panose="03000509000000000000" pitchFamily="65" charset="-120"/>
              </a:rPr>
              <a:t>能改善</a:t>
            </a:r>
            <a:r>
              <a:rPr lang="zh-TW" altLang="en-US" sz="3600" dirty="0">
                <a:latin typeface="標楷體" panose="03000509000000000000" pitchFamily="65" charset="-120"/>
                <a:ea typeface="標楷體" panose="03000509000000000000" pitchFamily="65" charset="-120"/>
              </a:rPr>
              <a:t>莫大焉</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濟公老師說</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人</a:t>
            </a:r>
            <a:r>
              <a:rPr lang="zh-TW" altLang="en-US" sz="3600" dirty="0">
                <a:solidFill>
                  <a:srgbClr val="FFC000"/>
                </a:solidFill>
                <a:latin typeface="標楷體" panose="03000509000000000000" pitchFamily="65" charset="-120"/>
                <a:ea typeface="標楷體" panose="03000509000000000000" pitchFamily="65" charset="-120"/>
              </a:rPr>
              <a:t>就是人，</a:t>
            </a:r>
            <a:r>
              <a:rPr lang="zh-TW" altLang="en-US" sz="3600" dirty="0">
                <a:latin typeface="標楷體" panose="03000509000000000000" pitchFamily="65" charset="-120"/>
                <a:ea typeface="標楷體" panose="03000509000000000000" pitchFamily="65" charset="-120"/>
              </a:rPr>
              <a:t>一定有差錯，老師在世時也有差錯。沒關係，有錯敢快改不要一直錯下去，免得愈陷愈深</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凡是</a:t>
            </a:r>
            <a:r>
              <a:rPr lang="zh-TW" altLang="en-US" sz="3600" dirty="0">
                <a:solidFill>
                  <a:srgbClr val="FFC000"/>
                </a:solidFill>
                <a:latin typeface="標楷體" panose="03000509000000000000" pitchFamily="65" charset="-120"/>
                <a:ea typeface="標楷體" panose="03000509000000000000" pitchFamily="65" charset="-120"/>
              </a:rPr>
              <a:t>大過錯</a:t>
            </a:r>
            <a:r>
              <a:rPr lang="zh-TW" altLang="en-US" sz="3600" dirty="0">
                <a:latin typeface="標楷體" panose="03000509000000000000" pitchFamily="65" charset="-120"/>
                <a:ea typeface="標楷體" panose="03000509000000000000" pitchFamily="65" charset="-120"/>
              </a:rPr>
              <a:t>，皆是小過錯積成的，故不要姑息小過</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人</a:t>
            </a:r>
            <a:r>
              <a:rPr lang="zh-TW" altLang="en-US" sz="3600" dirty="0">
                <a:solidFill>
                  <a:srgbClr val="FFC000"/>
                </a:solidFill>
                <a:latin typeface="標楷體" panose="03000509000000000000" pitchFamily="65" charset="-120"/>
                <a:ea typeface="標楷體" panose="03000509000000000000" pitchFamily="65" charset="-120"/>
              </a:rPr>
              <a:t>非聖賢，</a:t>
            </a:r>
            <a:r>
              <a:rPr lang="zh-TW" altLang="en-US" sz="3600" dirty="0">
                <a:latin typeface="標楷體" panose="03000509000000000000" pitchFamily="65" charset="-120"/>
                <a:ea typeface="標楷體" panose="03000509000000000000" pitchFamily="65" charset="-120"/>
              </a:rPr>
              <a:t>孰能無過？但有過不寬恕，有罪不掩諱，有錯不憚改。</a:t>
            </a:r>
            <a:endParaRPr lang="en-US" altLang="zh-TW" sz="36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508362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91016"/>
            <a:ext cx="720080" cy="480218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真</a:t>
            </a:r>
            <a:r>
              <a:rPr lang="zh-TW" altLang="en-US" sz="4000" dirty="0" smtClean="0">
                <a:solidFill>
                  <a:srgbClr val="FF0000"/>
                </a:solidFill>
                <a:latin typeface="標楷體" panose="03000509000000000000" pitchFamily="65" charset="-120"/>
                <a:ea typeface="標楷體" panose="03000509000000000000" pitchFamily="65" charset="-120"/>
              </a:rPr>
              <a:t>懺悔改過要義</a:t>
            </a:r>
            <a:r>
              <a:rPr lang="zh-TW" altLang="en-US" sz="4000" dirty="0" smtClean="0"/>
              <a:t> </a:t>
            </a:r>
            <a:r>
              <a:rPr lang="zh-TW" altLang="en-US" sz="3800" dirty="0" smtClean="0">
                <a:latin typeface="標楷體" panose="03000509000000000000" pitchFamily="65" charset="-120"/>
                <a:ea typeface="標楷體" panose="03000509000000000000" pitchFamily="65" charset="-120"/>
              </a:rPr>
              <a:t>悟</a:t>
            </a:r>
            <a:r>
              <a:rPr lang="zh-TW" altLang="en-US" sz="3800" dirty="0">
                <a:latin typeface="標楷體" panose="03000509000000000000" pitchFamily="65" charset="-120"/>
                <a:ea typeface="標楷體" panose="03000509000000000000" pitchFamily="65" charset="-120"/>
              </a:rPr>
              <a:t>見講</a:t>
            </a:r>
            <a:endParaRPr lang="zh-TW" altLang="en-US" sz="38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fontScale="92500" lnSpcReduction="10000"/>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九、真懺悔真</a:t>
            </a:r>
            <a:r>
              <a:rPr lang="zh-TW" altLang="en-US" sz="3600" dirty="0" smtClean="0">
                <a:solidFill>
                  <a:srgbClr val="FFFF00"/>
                </a:solidFill>
                <a:latin typeface="標楷體" panose="03000509000000000000" pitchFamily="65" charset="-120"/>
                <a:ea typeface="標楷體" panose="03000509000000000000" pitchFamily="65" charset="-120"/>
              </a:rPr>
              <a:t>改過</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六祖惠能大師說</a:t>
            </a:r>
            <a:endParaRPr lang="en-US" altLang="zh-TW" sz="3600" dirty="0" smtClean="0">
              <a:latin typeface="標楷體" panose="03000509000000000000" pitchFamily="65" charset="-120"/>
              <a:ea typeface="標楷體" panose="03000509000000000000" pitchFamily="65" charset="-120"/>
            </a:endParaRPr>
          </a:p>
          <a:p>
            <a:r>
              <a:rPr lang="en-US" altLang="zh-TW" sz="3600" dirty="0" smtClean="0">
                <a:solidFill>
                  <a:srgbClr val="FFC000"/>
                </a:solidFill>
                <a:latin typeface="標楷體" panose="03000509000000000000" pitchFamily="65" charset="-120"/>
                <a:ea typeface="標楷體" panose="03000509000000000000" pitchFamily="65" charset="-120"/>
              </a:rPr>
              <a:t>﹁</a:t>
            </a:r>
            <a:r>
              <a:rPr lang="zh-TW" altLang="en-US" sz="3600" dirty="0">
                <a:solidFill>
                  <a:srgbClr val="FFC000"/>
                </a:solidFill>
                <a:latin typeface="標楷體" panose="03000509000000000000" pitchFamily="65" charset="-120"/>
                <a:ea typeface="標楷體" panose="03000509000000000000" pitchFamily="65" charset="-120"/>
              </a:rPr>
              <a:t>弟子等，從前念今念及後念</a:t>
            </a:r>
            <a:r>
              <a:rPr lang="zh-TW" altLang="en-US" sz="3600" dirty="0">
                <a:latin typeface="標楷體" panose="03000509000000000000" pitchFamily="65" charset="-120"/>
                <a:ea typeface="標楷體" panose="03000509000000000000" pitchFamily="65" charset="-120"/>
              </a:rPr>
              <a:t>，念念不被愚迷染，從前所有惡業愚迷等罪，悉皆懺悔，願一時消滅，永不復起。</a:t>
            </a:r>
            <a:r>
              <a:rPr lang="zh-TW" altLang="en-US" sz="3600" dirty="0">
                <a:solidFill>
                  <a:srgbClr val="FFC000"/>
                </a:solidFill>
                <a:latin typeface="標楷體" panose="03000509000000000000" pitchFamily="65" charset="-120"/>
                <a:ea typeface="標楷體" panose="03000509000000000000" pitchFamily="65" charset="-120"/>
              </a:rPr>
              <a:t>弟子等，從前念今念及後念，</a:t>
            </a:r>
            <a:r>
              <a:rPr lang="zh-TW" altLang="en-US" sz="3600" dirty="0">
                <a:latin typeface="標楷體" panose="03000509000000000000" pitchFamily="65" charset="-120"/>
                <a:ea typeface="標楷體" panose="03000509000000000000" pitchFamily="65" charset="-120"/>
              </a:rPr>
              <a:t>念念不被憍誑染；從前所有惡業憍誑等罪，悉皆懺悔，願一時消滅，永不復起。</a:t>
            </a:r>
            <a:r>
              <a:rPr lang="zh-TW" altLang="en-US" sz="3600" dirty="0">
                <a:solidFill>
                  <a:srgbClr val="FFC000"/>
                </a:solidFill>
                <a:latin typeface="標楷體" panose="03000509000000000000" pitchFamily="65" charset="-120"/>
                <a:ea typeface="標楷體" panose="03000509000000000000" pitchFamily="65" charset="-120"/>
              </a:rPr>
              <a:t>弟子等，從前念今念及後念，</a:t>
            </a:r>
            <a:r>
              <a:rPr lang="zh-TW" altLang="en-US" sz="3600" dirty="0">
                <a:latin typeface="標楷體" panose="03000509000000000000" pitchFamily="65" charset="-120"/>
                <a:ea typeface="標楷體" panose="03000509000000000000" pitchFamily="65" charset="-120"/>
              </a:rPr>
              <a:t>念念不被嫉妒染；從前所有惡業嫉妒等罪，悉皆懺悔，願一時消滅，永不復起。</a:t>
            </a:r>
            <a:r>
              <a:rPr lang="en-US" altLang="zh-TW"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75147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601</TotalTime>
  <Words>890</Words>
  <Application>Microsoft Office PowerPoint</Application>
  <PresentationFormat>如螢幕大小 (16:9)</PresentationFormat>
  <Paragraphs>83</Paragraphs>
  <Slides>17</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17</vt:i4>
      </vt:variant>
    </vt:vector>
  </HeadingPairs>
  <TitlesOfParts>
    <vt:vector size="25" baseType="lpstr">
      <vt:lpstr>微軟正黑體</vt:lpstr>
      <vt:lpstr>新細明體</vt:lpstr>
      <vt:lpstr>標楷體</vt:lpstr>
      <vt:lpstr>Arial</vt:lpstr>
      <vt:lpstr>Calibri</vt:lpstr>
      <vt:lpstr>Franklin Gothic Book</vt:lpstr>
      <vt:lpstr>Wingdings 2</vt:lpstr>
      <vt:lpstr>科技</vt:lpstr>
      <vt:lpstr>真懺悔改過要義 悟見講</vt:lpstr>
      <vt:lpstr>真懺悔改過要義 悟見講</vt:lpstr>
      <vt:lpstr>真懺悔改過要義 悟見講</vt:lpstr>
      <vt:lpstr>真懺悔改過要義 悟見講</vt:lpstr>
      <vt:lpstr>真懺悔改過要義 悟見講</vt:lpstr>
      <vt:lpstr>真懺悔改過要義 悟見講</vt:lpstr>
      <vt:lpstr>真懺悔改過要義 悟見講</vt:lpstr>
      <vt:lpstr>真懺悔改過要義 悟見講</vt:lpstr>
      <vt:lpstr>真懺悔改過要義 悟見講</vt:lpstr>
      <vt:lpstr>真懺悔改過要義 悟見講</vt:lpstr>
      <vt:lpstr>真懺悔改過要義 悟見講</vt:lpstr>
      <vt:lpstr>真懺悔改過要義 悟見講</vt:lpstr>
      <vt:lpstr>真懺悔改過要義 悟見講</vt:lpstr>
      <vt:lpstr>真懺悔改過要義 悟見講</vt:lpstr>
      <vt:lpstr>真懺悔改過要義 悟見講</vt:lpstr>
      <vt:lpstr>真懺悔改過要義 悟見講</vt:lpstr>
      <vt:lpstr>真懺悔改過要義 悟見講</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v345</dc:creator>
  <cp:lastModifiedBy>天道資料庫</cp:lastModifiedBy>
  <cp:revision>222</cp:revision>
  <dcterms:created xsi:type="dcterms:W3CDTF">2014-02-15T05:50:45Z</dcterms:created>
  <dcterms:modified xsi:type="dcterms:W3CDTF">2017-09-16T16:21:16Z</dcterms:modified>
  <cp:contentStatus/>
</cp:coreProperties>
</file>