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2" r:id="rId2"/>
    <p:sldId id="281" r:id="rId3"/>
    <p:sldId id="279" r:id="rId4"/>
    <p:sldId id="278" r:id="rId5"/>
    <p:sldId id="277" r:id="rId6"/>
    <p:sldId id="276" r:id="rId7"/>
    <p:sldId id="282" r:id="rId8"/>
    <p:sldId id="271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593" autoAdjust="0"/>
  </p:normalViewPr>
  <p:slideViewPr>
    <p:cSldViewPr>
      <p:cViewPr varScale="1">
        <p:scale>
          <a:sx n="80" d="100"/>
          <a:sy n="80" d="100"/>
        </p:scale>
        <p:origin x="-734" y="-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2015/10/29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2015/10/29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2015/10/29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2015/10/29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 anchor="t"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孝                        </a:t>
            </a:r>
            <a:r>
              <a:rPr lang="en-US" altLang="zh-TW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en-US" altLang="zh-TW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en-US" altLang="zh-TW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en-US" altLang="zh-TW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en-US" altLang="zh-TW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en-US" altLang="zh-TW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道         </a:t>
            </a:r>
            <a:r>
              <a:rPr lang="en-US" altLang="zh-TW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en-US" altLang="zh-TW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en-US" altLang="zh-TW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1</a:t>
            </a:r>
            <a:endParaRPr lang="zh-TW" alt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 vert="eaVert">
            <a:normAutofit/>
          </a:bodyPr>
          <a:lstStyle/>
          <a:p>
            <a:r>
              <a:rPr lang="zh-TW" altLang="en-US" sz="3600" dirty="0">
                <a:solidFill>
                  <a:srgbClr val="FFFF00"/>
                </a:solidFill>
                <a:ea typeface="全真顏體" pitchFamily="49" charset="-120"/>
              </a:rPr>
              <a:t>佛說父母恩重難報</a:t>
            </a:r>
            <a:r>
              <a:rPr lang="zh-TW" altLang="en-US" sz="3600" dirty="0" smtClean="0">
                <a:solidFill>
                  <a:srgbClr val="FFFF00"/>
                </a:solidFill>
                <a:ea typeface="全真顏體" pitchFamily="49" charset="-120"/>
              </a:rPr>
              <a:t>經  十   恩</a:t>
            </a:r>
            <a:endParaRPr lang="zh-TW" altLang="en-US" sz="3600" dirty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sz="3600" dirty="0">
                <a:ea typeface="全真顏體" pitchFamily="49" charset="-120"/>
              </a:rPr>
              <a:t>第一</a:t>
            </a:r>
            <a:r>
              <a:rPr lang="en-US" altLang="zh-TW" sz="3600" dirty="0">
                <a:ea typeface="全真顏體" pitchFamily="49" charset="-120"/>
              </a:rPr>
              <a:t>.</a:t>
            </a:r>
            <a:r>
              <a:rPr lang="zh-TW" altLang="en-US" sz="3600" dirty="0">
                <a:ea typeface="全真顏體" pitchFamily="49" charset="-120"/>
              </a:rPr>
              <a:t>懷胎守護恩</a:t>
            </a:r>
            <a:r>
              <a:rPr lang="zh-TW" altLang="en-US" sz="3600" dirty="0" smtClean="0">
                <a:ea typeface="全真顏體" pitchFamily="49" charset="-120"/>
              </a:rPr>
              <a:t>。第二</a:t>
            </a:r>
            <a:r>
              <a:rPr lang="en-US" altLang="zh-TW" sz="3600" dirty="0">
                <a:ea typeface="全真顏體" pitchFamily="49" charset="-120"/>
              </a:rPr>
              <a:t>.</a:t>
            </a:r>
            <a:r>
              <a:rPr lang="zh-TW" altLang="en-US" sz="3600" dirty="0">
                <a:ea typeface="全真顏體" pitchFamily="49" charset="-120"/>
              </a:rPr>
              <a:t>臨產受苦恩</a:t>
            </a:r>
            <a:r>
              <a:rPr lang="zh-TW" altLang="en-US" sz="3600" dirty="0" smtClean="0">
                <a:ea typeface="全真顏體" pitchFamily="49" charset="-120"/>
              </a:rPr>
              <a:t>。第三</a:t>
            </a:r>
            <a:r>
              <a:rPr lang="en-US" altLang="zh-TW" sz="3600" dirty="0">
                <a:ea typeface="全真顏體" pitchFamily="49" charset="-120"/>
              </a:rPr>
              <a:t>.</a:t>
            </a:r>
            <a:r>
              <a:rPr lang="zh-TW" altLang="en-US" sz="3600" dirty="0">
                <a:ea typeface="全真顏體" pitchFamily="49" charset="-120"/>
              </a:rPr>
              <a:t>生子忘憂恩</a:t>
            </a:r>
            <a:r>
              <a:rPr lang="zh-TW" altLang="en-US" sz="3600" dirty="0" smtClean="0">
                <a:ea typeface="全真顏體" pitchFamily="49" charset="-120"/>
              </a:rPr>
              <a:t>。第四</a:t>
            </a:r>
            <a:r>
              <a:rPr lang="en-US" altLang="zh-TW" sz="3600" dirty="0">
                <a:ea typeface="全真顏體" pitchFamily="49" charset="-120"/>
              </a:rPr>
              <a:t>.</a:t>
            </a:r>
            <a:r>
              <a:rPr lang="zh-TW" altLang="en-US" sz="3600" dirty="0">
                <a:ea typeface="全真顏體" pitchFamily="49" charset="-120"/>
              </a:rPr>
              <a:t>咽苦吐甘恩。</a:t>
            </a:r>
          </a:p>
          <a:p>
            <a:r>
              <a:rPr lang="zh-TW" altLang="en-US" sz="3600" dirty="0">
                <a:solidFill>
                  <a:srgbClr val="FFFF00"/>
                </a:solidFill>
                <a:ea typeface="全真顏體" pitchFamily="49" charset="-120"/>
              </a:rPr>
              <a:t>第五</a:t>
            </a:r>
            <a:r>
              <a:rPr lang="en-US" altLang="zh-TW" sz="3600" dirty="0">
                <a:solidFill>
                  <a:srgbClr val="FFFF00"/>
                </a:solidFill>
                <a:ea typeface="全真顏體" pitchFamily="49" charset="-120"/>
              </a:rPr>
              <a:t>.</a:t>
            </a:r>
            <a:r>
              <a:rPr lang="zh-TW" altLang="en-US" sz="3600" dirty="0">
                <a:solidFill>
                  <a:srgbClr val="FFFF00"/>
                </a:solidFill>
                <a:ea typeface="全真顏體" pitchFamily="49" charset="-120"/>
              </a:rPr>
              <a:t>迴乾就濕恩</a:t>
            </a:r>
            <a:r>
              <a:rPr lang="zh-TW" altLang="en-US" sz="3600" dirty="0" smtClean="0">
                <a:solidFill>
                  <a:srgbClr val="FFFF00"/>
                </a:solidFill>
                <a:ea typeface="全真顏體" pitchFamily="49" charset="-120"/>
              </a:rPr>
              <a:t>。第六</a:t>
            </a:r>
            <a:r>
              <a:rPr lang="en-US" altLang="zh-TW" sz="3600" dirty="0">
                <a:solidFill>
                  <a:srgbClr val="FFFF00"/>
                </a:solidFill>
                <a:ea typeface="全真顏體" pitchFamily="49" charset="-120"/>
              </a:rPr>
              <a:t>.</a:t>
            </a:r>
            <a:r>
              <a:rPr lang="zh-TW" altLang="en-US" sz="3600" dirty="0">
                <a:solidFill>
                  <a:srgbClr val="FFFF00"/>
                </a:solidFill>
                <a:ea typeface="全真顏體" pitchFamily="49" charset="-120"/>
              </a:rPr>
              <a:t>哺乳養育恩</a:t>
            </a:r>
            <a:r>
              <a:rPr lang="zh-TW" altLang="en-US" sz="3600" dirty="0" smtClean="0">
                <a:solidFill>
                  <a:srgbClr val="FFFF00"/>
                </a:solidFill>
                <a:ea typeface="全真顏體" pitchFamily="49" charset="-120"/>
              </a:rPr>
              <a:t>。第七</a:t>
            </a:r>
            <a:r>
              <a:rPr lang="en-US" altLang="zh-TW" sz="3600" dirty="0">
                <a:solidFill>
                  <a:srgbClr val="FFFF00"/>
                </a:solidFill>
                <a:ea typeface="全真顏體" pitchFamily="49" charset="-120"/>
              </a:rPr>
              <a:t>.</a:t>
            </a:r>
            <a:r>
              <a:rPr lang="zh-TW" altLang="en-US" sz="3600" dirty="0">
                <a:solidFill>
                  <a:srgbClr val="FFFF00"/>
                </a:solidFill>
                <a:ea typeface="全真顏體" pitchFamily="49" charset="-120"/>
              </a:rPr>
              <a:t>洗濯不淨恩</a:t>
            </a:r>
            <a:r>
              <a:rPr lang="zh-TW" altLang="en-US" sz="3600" dirty="0" smtClean="0">
                <a:solidFill>
                  <a:srgbClr val="FFFF00"/>
                </a:solidFill>
                <a:ea typeface="全真顏體" pitchFamily="49" charset="-120"/>
              </a:rPr>
              <a:t>。第八</a:t>
            </a:r>
            <a:r>
              <a:rPr lang="en-US" altLang="zh-TW" sz="3600" dirty="0">
                <a:solidFill>
                  <a:srgbClr val="FFFF00"/>
                </a:solidFill>
                <a:ea typeface="全真顏體" pitchFamily="49" charset="-120"/>
              </a:rPr>
              <a:t>.</a:t>
            </a:r>
            <a:r>
              <a:rPr lang="zh-TW" altLang="en-US" sz="3600" dirty="0">
                <a:solidFill>
                  <a:srgbClr val="FFFF00"/>
                </a:solidFill>
                <a:ea typeface="全真顏體" pitchFamily="49" charset="-120"/>
              </a:rPr>
              <a:t>遠行憶念恩。</a:t>
            </a:r>
          </a:p>
          <a:p>
            <a:r>
              <a:rPr lang="zh-TW" altLang="en-US" sz="3600" dirty="0">
                <a:ea typeface="全真顏體" pitchFamily="49" charset="-120"/>
              </a:rPr>
              <a:t>第九</a:t>
            </a:r>
            <a:r>
              <a:rPr lang="en-US" altLang="zh-TW" sz="3600" dirty="0">
                <a:ea typeface="全真顏體" pitchFamily="49" charset="-120"/>
              </a:rPr>
              <a:t>.</a:t>
            </a:r>
            <a:r>
              <a:rPr lang="zh-TW" altLang="en-US" sz="3600" dirty="0">
                <a:ea typeface="全真顏體" pitchFamily="49" charset="-120"/>
              </a:rPr>
              <a:t>深加體恤恩</a:t>
            </a:r>
            <a:r>
              <a:rPr lang="zh-TW" altLang="en-US" sz="3600" dirty="0" smtClean="0">
                <a:ea typeface="全真顏體" pitchFamily="49" charset="-120"/>
              </a:rPr>
              <a:t>。第十</a:t>
            </a:r>
            <a:r>
              <a:rPr lang="en-US" altLang="zh-TW" sz="3600" dirty="0">
                <a:ea typeface="全真顏體" pitchFamily="49" charset="-120"/>
              </a:rPr>
              <a:t>.</a:t>
            </a:r>
            <a:r>
              <a:rPr lang="zh-TW" altLang="en-US" sz="3600" dirty="0">
                <a:ea typeface="全真顏體" pitchFamily="49" charset="-120"/>
              </a:rPr>
              <a:t>究竟憐愍恩。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40133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 anchor="t"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孝                        </a:t>
            </a:r>
            <a:r>
              <a:rPr lang="en-US" altLang="zh-TW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en-US" altLang="zh-TW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en-US" altLang="zh-TW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en-US" altLang="zh-TW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en-US" altLang="zh-TW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en-US" altLang="zh-TW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道         </a:t>
            </a:r>
            <a:r>
              <a:rPr lang="en-US" altLang="zh-TW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en-US" altLang="zh-TW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en-US" altLang="zh-TW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2</a:t>
            </a:r>
            <a:endParaRPr lang="zh-TW" alt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 vert="eaVert"/>
          <a:lstStyle/>
          <a:p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孔子曰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：              孝子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之事親也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     居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則致其敬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              養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則致其樂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                 病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則致其憂， </a:t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喪則致其哀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，             祭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則致其嚴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。       五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者備矣，然後能事親。</a:t>
            </a:r>
          </a:p>
        </p:txBody>
      </p:sp>
    </p:spTree>
    <p:extLst>
      <p:ext uri="{BB962C8B-B14F-4D97-AF65-F5344CB8AC3E}">
        <p14:creationId xmlns:p14="http://schemas.microsoft.com/office/powerpoint/2010/main" val="3540133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 anchor="t"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孝                        </a:t>
            </a:r>
            <a:r>
              <a:rPr lang="en-US" altLang="zh-TW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en-US" altLang="zh-TW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en-US" altLang="zh-TW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en-US" altLang="zh-TW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en-US" altLang="zh-TW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en-US" altLang="zh-TW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道         </a:t>
            </a:r>
            <a:r>
              <a:rPr lang="en-US" altLang="zh-TW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en-US" altLang="zh-TW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en-US" altLang="zh-TW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3</a:t>
            </a:r>
            <a:endParaRPr lang="zh-TW" alt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 vert="eaVert">
            <a:normAutofit/>
          </a:bodyPr>
          <a:lstStyle/>
          <a:p>
            <a:r>
              <a:rPr lang="zh-TW" altLang="en-US" sz="3600" dirty="0">
                <a:ea typeface="全真顏體" pitchFamily="49" charset="-120"/>
              </a:rPr>
              <a:t>孟子曰：世俗所謂不孝者五：</a:t>
            </a:r>
            <a:br>
              <a:rPr lang="zh-TW" altLang="en-US" sz="3600" dirty="0">
                <a:ea typeface="全真顏體" pitchFamily="49" charset="-120"/>
              </a:rPr>
            </a:br>
            <a:r>
              <a:rPr lang="zh-TW" altLang="en-US" sz="3600" dirty="0">
                <a:ea typeface="全真顏體" pitchFamily="49" charset="-120"/>
              </a:rPr>
              <a:t>惰其四肢，不顧父母之養，</a:t>
            </a:r>
            <a:r>
              <a:rPr lang="zh-TW" altLang="en-US" sz="3600" dirty="0">
                <a:solidFill>
                  <a:srgbClr val="FFFF00"/>
                </a:solidFill>
                <a:ea typeface="全真顏體" pitchFamily="49" charset="-120"/>
              </a:rPr>
              <a:t>一不孝也。</a:t>
            </a:r>
            <a:r>
              <a:rPr lang="zh-TW" altLang="en-US" sz="3600" dirty="0">
                <a:ea typeface="全真顏體" pitchFamily="49" charset="-120"/>
              </a:rPr>
              <a:t> </a:t>
            </a:r>
            <a:br>
              <a:rPr lang="zh-TW" altLang="en-US" sz="3600" dirty="0">
                <a:ea typeface="全真顏體" pitchFamily="49" charset="-120"/>
              </a:rPr>
            </a:br>
            <a:r>
              <a:rPr lang="zh-TW" altLang="en-US" sz="3600" dirty="0">
                <a:ea typeface="全真顏體" pitchFamily="49" charset="-120"/>
              </a:rPr>
              <a:t>博弈好飲酒，不顧父母之養，</a:t>
            </a:r>
            <a:r>
              <a:rPr lang="zh-TW" altLang="en-US" sz="3600" dirty="0">
                <a:solidFill>
                  <a:srgbClr val="FFFF00"/>
                </a:solidFill>
                <a:ea typeface="全真顏體" pitchFamily="49" charset="-120"/>
              </a:rPr>
              <a:t>二不孝也</a:t>
            </a:r>
            <a:r>
              <a:rPr lang="zh-TW" altLang="en-US" sz="3600" dirty="0">
                <a:ea typeface="全真顏體" pitchFamily="49" charset="-120"/>
              </a:rPr>
              <a:t>。</a:t>
            </a:r>
            <a:br>
              <a:rPr lang="zh-TW" altLang="en-US" sz="3600" dirty="0">
                <a:ea typeface="全真顏體" pitchFamily="49" charset="-120"/>
              </a:rPr>
            </a:br>
            <a:r>
              <a:rPr lang="zh-TW" altLang="en-US" sz="3600" dirty="0">
                <a:ea typeface="全真顏體" pitchFamily="49" charset="-120"/>
              </a:rPr>
              <a:t>好貨財，私妻子，不顧父母之養，</a:t>
            </a:r>
            <a:r>
              <a:rPr lang="zh-TW" altLang="en-US" sz="3600" dirty="0">
                <a:solidFill>
                  <a:srgbClr val="FFFF00"/>
                </a:solidFill>
                <a:ea typeface="全真顏體" pitchFamily="49" charset="-120"/>
              </a:rPr>
              <a:t>三不孝</a:t>
            </a:r>
            <a:r>
              <a:rPr lang="zh-TW" altLang="en-US" sz="3600" dirty="0">
                <a:ea typeface="全真顏體" pitchFamily="49" charset="-120"/>
              </a:rPr>
              <a:t>也。</a:t>
            </a:r>
            <a:br>
              <a:rPr lang="zh-TW" altLang="en-US" sz="3600" dirty="0">
                <a:ea typeface="全真顏體" pitchFamily="49" charset="-120"/>
              </a:rPr>
            </a:br>
            <a:r>
              <a:rPr lang="zh-TW" altLang="en-US" sz="3600" dirty="0">
                <a:ea typeface="全真顏體" pitchFamily="49" charset="-120"/>
              </a:rPr>
              <a:t>縱耳目之欲，以為父母戮，</a:t>
            </a:r>
            <a:r>
              <a:rPr lang="zh-TW" altLang="en-US" sz="3600" dirty="0">
                <a:solidFill>
                  <a:srgbClr val="FFFF00"/>
                </a:solidFill>
                <a:ea typeface="全真顏體" pitchFamily="49" charset="-120"/>
              </a:rPr>
              <a:t>四不孝也。</a:t>
            </a:r>
            <a:r>
              <a:rPr lang="zh-TW" altLang="en-US" sz="3600" dirty="0">
                <a:ea typeface="全真顏體" pitchFamily="49" charset="-120"/>
              </a:rPr>
              <a:t> </a:t>
            </a:r>
            <a:br>
              <a:rPr lang="zh-TW" altLang="en-US" sz="3600" dirty="0">
                <a:ea typeface="全真顏體" pitchFamily="49" charset="-120"/>
              </a:rPr>
            </a:br>
            <a:r>
              <a:rPr lang="zh-TW" altLang="en-US" sz="3600" dirty="0">
                <a:ea typeface="全真顏體" pitchFamily="49" charset="-120"/>
              </a:rPr>
              <a:t>好勇鬥狠，以危父母，</a:t>
            </a:r>
            <a:r>
              <a:rPr lang="zh-TW" altLang="en-US" sz="3600" dirty="0">
                <a:solidFill>
                  <a:srgbClr val="FFFF00"/>
                </a:solidFill>
                <a:ea typeface="全真顏體" pitchFamily="49" charset="-120"/>
              </a:rPr>
              <a:t>五不孝也。 </a:t>
            </a:r>
          </a:p>
        </p:txBody>
      </p:sp>
    </p:spTree>
    <p:extLst>
      <p:ext uri="{BB962C8B-B14F-4D97-AF65-F5344CB8AC3E}">
        <p14:creationId xmlns:p14="http://schemas.microsoft.com/office/powerpoint/2010/main" val="3540133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 anchor="t"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孝                        </a:t>
            </a:r>
            <a:r>
              <a:rPr lang="en-US" altLang="zh-TW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en-US" altLang="zh-TW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en-US" altLang="zh-TW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en-US" altLang="zh-TW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en-US" altLang="zh-TW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en-US" altLang="zh-TW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道         </a:t>
            </a:r>
            <a:r>
              <a:rPr lang="en-US" altLang="zh-TW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en-US" altLang="zh-TW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en-US" altLang="zh-TW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4</a:t>
            </a:r>
            <a:endParaRPr lang="zh-TW" alt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 vert="eaVert"/>
          <a:lstStyle/>
          <a:p>
            <a:r>
              <a:rPr lang="zh-TW" altLang="en-US" sz="4000" dirty="0">
                <a:ea typeface="全真顏體" pitchFamily="49" charset="-120"/>
              </a:rPr>
              <a:t>孝之分別：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小孝</a:t>
            </a:r>
            <a:r>
              <a:rPr lang="en-US" altLang="zh-TW" sz="4000" dirty="0">
                <a:ea typeface="全真顏體" pitchFamily="49" charset="-120"/>
              </a:rPr>
              <a:t>—</a:t>
            </a:r>
            <a:r>
              <a:rPr lang="zh-TW" altLang="en-US" sz="4000" dirty="0">
                <a:ea typeface="全真顏體" pitchFamily="49" charset="-120"/>
              </a:rPr>
              <a:t>口體之養。 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中孝</a:t>
            </a:r>
            <a:r>
              <a:rPr lang="en-US" altLang="zh-TW" sz="4000" dirty="0">
                <a:ea typeface="全真顏體" pitchFamily="49" charset="-120"/>
              </a:rPr>
              <a:t>—</a:t>
            </a:r>
            <a:r>
              <a:rPr lang="zh-TW" altLang="en-US" sz="4000" dirty="0">
                <a:ea typeface="全真顏體" pitchFamily="49" charset="-120"/>
              </a:rPr>
              <a:t>順親之志。 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大孝</a:t>
            </a:r>
            <a:r>
              <a:rPr lang="en-US" altLang="zh-TW" sz="4000" dirty="0">
                <a:ea typeface="全真顏體" pitchFamily="49" charset="-120"/>
              </a:rPr>
              <a:t>—</a:t>
            </a:r>
            <a:r>
              <a:rPr lang="zh-TW" altLang="en-US" sz="4000" dirty="0">
                <a:ea typeface="全真顏體" pitchFamily="49" charset="-120"/>
              </a:rPr>
              <a:t>喻親於道。 </a:t>
            </a:r>
            <a:br>
              <a:rPr lang="zh-TW" altLang="en-US" sz="4000" dirty="0">
                <a:ea typeface="全真顏體" pitchFamily="49" charset="-120"/>
              </a:rPr>
            </a:br>
            <a:r>
              <a:rPr lang="zh-TW" altLang="en-US" sz="4000" dirty="0">
                <a:ea typeface="全真顏體" pitchFamily="49" charset="-120"/>
              </a:rPr>
              <a:t>大大孝</a:t>
            </a:r>
            <a:r>
              <a:rPr lang="en-US" altLang="zh-TW" sz="4000" dirty="0">
                <a:ea typeface="全真顏體" pitchFamily="49" charset="-120"/>
              </a:rPr>
              <a:t>—</a:t>
            </a:r>
            <a:r>
              <a:rPr lang="zh-TW" altLang="en-US" sz="4000" dirty="0">
                <a:ea typeface="全真顏體" pitchFamily="49" charset="-120"/>
              </a:rPr>
              <a:t>立身行道，揚名於後世，以顯父母，孝之終也。</a:t>
            </a:r>
            <a:r>
              <a:rPr lang="zh-TW" altLang="en-US" dirty="0"/>
              <a:t/>
            </a:r>
            <a:br>
              <a:rPr lang="zh-TW" altLang="en-US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401332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 anchor="t"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孝                        </a:t>
            </a:r>
            <a:r>
              <a:rPr lang="en-US" altLang="zh-TW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en-US" altLang="zh-TW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en-US" altLang="zh-TW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en-US" altLang="zh-TW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en-US" altLang="zh-TW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en-US" altLang="zh-TW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道         </a:t>
            </a:r>
            <a:r>
              <a:rPr lang="en-US" altLang="zh-TW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en-US" altLang="zh-TW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en-US" altLang="zh-TW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5</a:t>
            </a:r>
            <a:endParaRPr lang="zh-TW" alt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 vert="eaVert"/>
          <a:lstStyle/>
          <a:p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百孝經</a:t>
            </a:r>
          </a:p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天地重孝孝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當先            一個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孝字全家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安            孝順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能生孝順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子             孝順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子弟必明賢</a:t>
            </a:r>
          </a:p>
          <a:p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孝是人道第一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步            孝子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謝世即為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仙             自古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忠臣多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孝子            君</a:t>
            </a:r>
            <a:r>
              <a:rPr lang="zh-TW" alt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選賢臣舉孝</a:t>
            </a:r>
            <a:r>
              <a:rPr lang="zh-TW" altLang="en-US" sz="36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廉</a:t>
            </a:r>
            <a:endParaRPr lang="en-US" altLang="zh-TW" sz="36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諸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事不順因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不孝            怎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知孝能感動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            孝順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不分女共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男             福祿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皆由孝字得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40133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 anchor="t"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孝                        </a:t>
            </a:r>
            <a:r>
              <a:rPr lang="en-US" altLang="zh-TW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en-US" altLang="zh-TW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en-US" altLang="zh-TW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en-US" altLang="zh-TW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en-US" altLang="zh-TW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en-US" altLang="zh-TW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道         </a:t>
            </a:r>
            <a:r>
              <a:rPr lang="en-US" altLang="zh-TW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en-US" altLang="zh-TW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en-US" altLang="zh-TW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6</a:t>
            </a:r>
            <a:endParaRPr lang="zh-TW" alt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 vert="eaVert">
            <a:normAutofit lnSpcReduction="10000"/>
          </a:bodyPr>
          <a:lstStyle/>
          <a:p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百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孝經</a:t>
            </a:r>
            <a:endParaRPr lang="en-US" altLang="zh-TW" sz="4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將孝子另眼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觀            人人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都可孝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父母              孝敬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父母如敬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            孝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在鄉黨人欽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敬 </a:t>
            </a:r>
            <a:endParaRPr lang="en-US" altLang="zh-TW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孝</a:t>
            </a: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在家中大小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歡            孝</a:t>
            </a: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化風俗人品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端            生前</a:t>
            </a: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孝子聲價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貴            死</a:t>
            </a: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後孝子萬古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傳</a:t>
            </a:r>
            <a:endParaRPr lang="en-US" altLang="zh-TW" sz="4000" dirty="0" smtClean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父母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生子原為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孝            能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孝就是好兒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男             為人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能把父母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孝            下輩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孝子照樣還 </a:t>
            </a: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401332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 anchor="t"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孝                        </a:t>
            </a:r>
            <a:r>
              <a:rPr lang="en-US" altLang="zh-TW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en-US" altLang="zh-TW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en-US" altLang="zh-TW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en-US" altLang="zh-TW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en-US" altLang="zh-TW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en-US" altLang="zh-TW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道         </a:t>
            </a:r>
            <a:r>
              <a:rPr lang="en-US" altLang="zh-TW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en-US" altLang="zh-TW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en-US" altLang="zh-TW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7</a:t>
            </a:r>
            <a:endParaRPr lang="zh-TW" alt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 vert="eaVert">
            <a:normAutofit lnSpcReduction="10000"/>
          </a:bodyPr>
          <a:lstStyle/>
          <a:p>
            <a:r>
              <a:rPr lang="zh-TW" altLang="en-US" sz="4000" dirty="0">
                <a:solidFill>
                  <a:srgbClr val="FFFF00"/>
                </a:solidFill>
                <a:ea typeface="全真顏體" pitchFamily="49" charset="-120"/>
              </a:rPr>
              <a:t>百</a:t>
            </a:r>
            <a:r>
              <a:rPr lang="zh-TW" altLang="en-US" sz="4000" dirty="0" smtClean="0">
                <a:solidFill>
                  <a:srgbClr val="FFFF00"/>
                </a:solidFill>
                <a:ea typeface="全真顏體" pitchFamily="49" charset="-120"/>
              </a:rPr>
              <a:t>孝經</a:t>
            </a:r>
            <a:endParaRPr lang="en-US" altLang="zh-TW" sz="4000" dirty="0" smtClean="0">
              <a:solidFill>
                <a:srgbClr val="FFFF00"/>
              </a:solidFill>
              <a:ea typeface="全真顏體" pitchFamily="49" charset="-120"/>
            </a:endParaRPr>
          </a:p>
          <a:p>
            <a:r>
              <a:rPr lang="zh-TW" altLang="en-US" sz="4000" dirty="0">
                <a:ea typeface="全真顏體" pitchFamily="49" charset="-120"/>
              </a:rPr>
              <a:t>能孝不在貧和</a:t>
            </a:r>
            <a:r>
              <a:rPr lang="zh-TW" altLang="en-US" sz="4000" dirty="0" smtClean="0">
                <a:ea typeface="全真顏體" pitchFamily="49" charset="-120"/>
              </a:rPr>
              <a:t>富    善</a:t>
            </a:r>
            <a:r>
              <a:rPr lang="zh-TW" altLang="en-US" sz="4000" dirty="0">
                <a:ea typeface="全真顏體" pitchFamily="49" charset="-120"/>
              </a:rPr>
              <a:t>體親心是孝</a:t>
            </a:r>
            <a:r>
              <a:rPr lang="zh-TW" altLang="en-US" sz="4000" dirty="0" smtClean="0">
                <a:ea typeface="全真顏體" pitchFamily="49" charset="-120"/>
              </a:rPr>
              <a:t>男         兄弟</a:t>
            </a:r>
            <a:r>
              <a:rPr lang="zh-TW" altLang="en-US" sz="4000" dirty="0">
                <a:ea typeface="全真顏體" pitchFamily="49" charset="-120"/>
              </a:rPr>
              <a:t>和睦即為</a:t>
            </a:r>
            <a:r>
              <a:rPr lang="zh-TW" altLang="en-US" sz="4000" dirty="0" smtClean="0">
                <a:ea typeface="全真顏體" pitchFamily="49" charset="-120"/>
              </a:rPr>
              <a:t>孝    忍讓</a:t>
            </a:r>
            <a:r>
              <a:rPr lang="zh-TW" altLang="en-US" sz="4000" dirty="0">
                <a:ea typeface="全真顏體" pitchFamily="49" charset="-120"/>
              </a:rPr>
              <a:t>二字把孝</a:t>
            </a:r>
            <a:r>
              <a:rPr lang="zh-TW" altLang="en-US" sz="4000" dirty="0" smtClean="0">
                <a:ea typeface="全真顏體" pitchFamily="49" charset="-120"/>
              </a:rPr>
              <a:t>全</a:t>
            </a:r>
            <a:endParaRPr lang="en-US" altLang="zh-TW" sz="4000" dirty="0" smtClean="0">
              <a:ea typeface="全真顏體" pitchFamily="49" charset="-120"/>
            </a:endParaRPr>
          </a:p>
          <a:p>
            <a:r>
              <a:rPr lang="zh-TW" altLang="en-US" sz="4000" dirty="0" smtClean="0">
                <a:solidFill>
                  <a:srgbClr val="FFFF00"/>
                </a:solidFill>
                <a:ea typeface="全真顏體" pitchFamily="49" charset="-120"/>
              </a:rPr>
              <a:t>生前</a:t>
            </a:r>
            <a:r>
              <a:rPr lang="zh-TW" altLang="en-US" sz="4000" dirty="0">
                <a:solidFill>
                  <a:srgbClr val="FFFF00"/>
                </a:solidFill>
                <a:ea typeface="全真顏體" pitchFamily="49" charset="-120"/>
              </a:rPr>
              <a:t>能孝方為</a:t>
            </a:r>
            <a:r>
              <a:rPr lang="zh-TW" altLang="en-US" sz="4000" dirty="0" smtClean="0">
                <a:solidFill>
                  <a:srgbClr val="FFFF00"/>
                </a:solidFill>
                <a:ea typeface="全真顏體" pitchFamily="49" charset="-120"/>
              </a:rPr>
              <a:t>孝    死</a:t>
            </a:r>
            <a:r>
              <a:rPr lang="zh-TW" altLang="en-US" sz="4000" dirty="0">
                <a:solidFill>
                  <a:srgbClr val="FFFF00"/>
                </a:solidFill>
                <a:ea typeface="全真顏體" pitchFamily="49" charset="-120"/>
              </a:rPr>
              <a:t>後盡孝徒</a:t>
            </a:r>
            <a:r>
              <a:rPr lang="zh-TW" altLang="en-US" sz="4000" dirty="0" smtClean="0">
                <a:solidFill>
                  <a:srgbClr val="FFFF00"/>
                </a:solidFill>
                <a:ea typeface="全真顏體" pitchFamily="49" charset="-120"/>
              </a:rPr>
              <a:t>枉然    孝順</a:t>
            </a:r>
            <a:r>
              <a:rPr lang="zh-TW" altLang="en-US" sz="4000" dirty="0">
                <a:solidFill>
                  <a:srgbClr val="FFFF00"/>
                </a:solidFill>
                <a:ea typeface="全真顏體" pitchFamily="49" charset="-120"/>
              </a:rPr>
              <a:t>傳家孝是</a:t>
            </a:r>
            <a:r>
              <a:rPr lang="zh-TW" altLang="en-US" sz="4000" dirty="0" smtClean="0">
                <a:solidFill>
                  <a:srgbClr val="FFFF00"/>
                </a:solidFill>
                <a:ea typeface="全真顏體" pitchFamily="49" charset="-120"/>
              </a:rPr>
              <a:t>寶    孝</a:t>
            </a:r>
            <a:r>
              <a:rPr lang="zh-TW" altLang="en-US" sz="4000" dirty="0">
                <a:solidFill>
                  <a:srgbClr val="FFFF00"/>
                </a:solidFill>
                <a:ea typeface="全真顏體" pitchFamily="49" charset="-120"/>
              </a:rPr>
              <a:t>性溫和孝味甘</a:t>
            </a:r>
          </a:p>
          <a:p>
            <a:r>
              <a:rPr lang="zh-TW" altLang="en-US" sz="4000" dirty="0">
                <a:ea typeface="全真顏體" pitchFamily="49" charset="-120"/>
              </a:rPr>
              <a:t>羊羔跪乳尚知</a:t>
            </a:r>
            <a:r>
              <a:rPr lang="zh-TW" altLang="en-US" sz="4000" dirty="0" smtClean="0">
                <a:ea typeface="全真顏體" pitchFamily="49" charset="-120"/>
              </a:rPr>
              <a:t>孝    烏鴉</a:t>
            </a:r>
            <a:r>
              <a:rPr lang="zh-TW" altLang="en-US" sz="4000" dirty="0">
                <a:ea typeface="全真顏體" pitchFamily="49" charset="-120"/>
              </a:rPr>
              <a:t>反哺孝親</a:t>
            </a:r>
            <a:r>
              <a:rPr lang="zh-TW" altLang="en-US" sz="4000" dirty="0" smtClean="0">
                <a:ea typeface="全真顏體" pitchFamily="49" charset="-120"/>
              </a:rPr>
              <a:t>顏    為人</a:t>
            </a:r>
            <a:r>
              <a:rPr lang="zh-TW" altLang="en-US" sz="4000" dirty="0">
                <a:ea typeface="全真顏體" pitchFamily="49" charset="-120"/>
              </a:rPr>
              <a:t>若是不知</a:t>
            </a:r>
            <a:r>
              <a:rPr lang="zh-TW" altLang="en-US" sz="4000" dirty="0" smtClean="0">
                <a:ea typeface="全真顏體" pitchFamily="49" charset="-120"/>
              </a:rPr>
              <a:t>孝      不如</a:t>
            </a:r>
            <a:r>
              <a:rPr lang="zh-TW" altLang="en-US" sz="4000" dirty="0">
                <a:ea typeface="全真顏體" pitchFamily="49" charset="-120"/>
              </a:rPr>
              <a:t>禽獸實</a:t>
            </a:r>
            <a:r>
              <a:rPr lang="zh-TW" altLang="en-US" sz="4000" dirty="0" smtClean="0">
                <a:ea typeface="全真顏體" pitchFamily="49" charset="-120"/>
              </a:rPr>
              <a:t>可憐</a:t>
            </a:r>
            <a:r>
              <a:rPr lang="zh-TW" altLang="en-US" sz="4000" dirty="0">
                <a:ea typeface="全真顏體" pitchFamily="49" charset="-120"/>
              </a:rPr>
              <a:t> </a:t>
            </a:r>
          </a:p>
          <a:p>
            <a:endParaRPr lang="zh-TW" altLang="en-US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243402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 anchor="t">
            <a:normAutofit/>
          </a:bodyPr>
          <a:lstStyle/>
          <a:p>
            <a:r>
              <a:rPr lang="zh-TW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孝                        </a:t>
            </a:r>
            <a:r>
              <a:rPr lang="en-US" altLang="zh-TW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en-US" altLang="zh-TW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en-US" altLang="zh-TW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en-US" altLang="zh-TW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en-US" altLang="zh-TW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en-US" altLang="zh-TW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道         </a:t>
            </a:r>
            <a:r>
              <a:rPr lang="en-US" altLang="zh-TW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en-US" altLang="zh-TW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en-US" altLang="zh-TW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8</a:t>
            </a:r>
            <a:endParaRPr lang="zh-TW" altLang="en-US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95486"/>
            <a:ext cx="8064896" cy="4742035"/>
          </a:xfrm>
        </p:spPr>
        <p:txBody>
          <a:bodyPr vert="eaVert">
            <a:no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百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孝經                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百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行萬善孝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為首               當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知孝字是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根源              念佛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行善也是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孝            孝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仗佛力超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九天     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大</a:t>
            </a: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哉孝乎大哉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孝             孝</a:t>
            </a: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矣無窮孝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無邊            此</a:t>
            </a: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篇句句不離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孝                離</a:t>
            </a: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孝人倫顛倒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顛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念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得十遍千個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孝            念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得百遍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萬孝全            千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遍萬遍常常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念            消災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免難百孝篇</a:t>
            </a:r>
          </a:p>
          <a:p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159</TotalTime>
  <Words>395</Words>
  <Application>Microsoft Office PowerPoint</Application>
  <PresentationFormat>如螢幕大小 (16:9)</PresentationFormat>
  <Paragraphs>28</Paragraphs>
  <Slides>8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科技</vt:lpstr>
      <vt:lpstr>孝                           道          1</vt:lpstr>
      <vt:lpstr>孝                           道          2</vt:lpstr>
      <vt:lpstr>孝                           道          3</vt:lpstr>
      <vt:lpstr>孝                           道          4</vt:lpstr>
      <vt:lpstr>孝                           道          5</vt:lpstr>
      <vt:lpstr>孝                           道          6</vt:lpstr>
      <vt:lpstr>孝                           道          7</vt:lpstr>
      <vt:lpstr>孝                           道          8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345mp3@livemail.tw</cp:lastModifiedBy>
  <cp:revision>49</cp:revision>
  <dcterms:created xsi:type="dcterms:W3CDTF">2014-02-15T05:50:45Z</dcterms:created>
  <dcterms:modified xsi:type="dcterms:W3CDTF">2015-10-29T04:02:20Z</dcterms:modified>
</cp:coreProperties>
</file>