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3" r:id="rId2"/>
    <p:sldId id="301" r:id="rId3"/>
    <p:sldId id="306" r:id="rId4"/>
    <p:sldId id="299" r:id="rId5"/>
    <p:sldId id="305" r:id="rId6"/>
    <p:sldId id="297" r:id="rId7"/>
    <p:sldId id="307" r:id="rId8"/>
    <p:sldId id="304" r:id="rId9"/>
    <p:sldId id="303" r:id="rId10"/>
    <p:sldId id="294" r:id="rId11"/>
    <p:sldId id="298" r:id="rId12"/>
    <p:sldId id="296" r:id="rId13"/>
    <p:sldId id="295" r:id="rId14"/>
    <p:sldId id="310" r:id="rId15"/>
    <p:sldId id="309" r:id="rId16"/>
    <p:sldId id="308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92" d="100"/>
          <a:sy n="92" d="100"/>
        </p:scale>
        <p:origin x="73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2016/3/15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三寶心法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一、前言</a:t>
            </a:r>
            <a:endParaRPr lang="en-US" altLang="zh-TW" sz="36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求道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就是求明師一指，得了天道三寶。</a:t>
            </a:r>
            <a:endParaRPr lang="en-US" altLang="zh-TW" sz="3600" dirty="0" smtClean="0"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天道三寶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能讓我們超脫生死輪迴</a:t>
            </a:r>
            <a:endParaRPr lang="en-US" altLang="zh-TW" sz="3600" dirty="0" smtClean="0"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求道是超脫生死的保證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：天榜掛號，地府除名。</a:t>
            </a:r>
            <a:endParaRPr lang="en-US" altLang="zh-TW" sz="3600" dirty="0" smtClean="0"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求道是得了不退轉法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：與彌勒佛結下</a:t>
            </a:r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見佛聞法証果</a:t>
            </a:r>
            <a:r>
              <a:rPr lang="zh-TW" altLang="en-US" sz="3600" dirty="0" smtClean="0">
                <a:latin typeface="+mj-ea"/>
                <a:ea typeface="+mj-ea"/>
              </a:rPr>
              <a:t>」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的殊勝因緣。</a:t>
            </a:r>
            <a:endParaRPr lang="en-US" altLang="zh-TW" sz="3600" dirty="0" smtClean="0"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道</a:t>
            </a:r>
            <a:r>
              <a:rPr lang="zh-TW" altLang="en-US" sz="3600" dirty="0" smtClean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就是天道三寶</a:t>
            </a:r>
            <a:endParaRPr lang="en-US" altLang="zh-TW" sz="36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三寶心法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六、修持三寶在自己</a:t>
            </a:r>
            <a:endParaRPr lang="en-US" altLang="zh-TW" sz="36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濟公老師說：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徒</a:t>
            </a:r>
            <a:r>
              <a:rPr lang="zh-TW" altLang="en-US" sz="3600" dirty="0">
                <a:ea typeface="金梅新毛筆楷書" panose="02010609000101010101" pitchFamily="49" charset="-120"/>
              </a:rPr>
              <a:t>兒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啊！問</a:t>
            </a:r>
            <a:r>
              <a:rPr lang="zh-TW" altLang="en-US" sz="3600" dirty="0">
                <a:ea typeface="金梅新毛筆楷書" panose="02010609000101010101" pitchFamily="49" charset="-120"/>
              </a:rPr>
              <a:t>問自己下了多少在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修行？修</a:t>
            </a:r>
            <a:r>
              <a:rPr lang="zh-TW" altLang="en-US" sz="3600" dirty="0">
                <a:ea typeface="金梅新毛筆楷書" panose="02010609000101010101" pitchFamily="49" charset="-120"/>
              </a:rPr>
              <a:t>了就要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行，而</a:t>
            </a:r>
            <a:r>
              <a:rPr lang="zh-TW" altLang="en-US" sz="3600" dirty="0">
                <a:ea typeface="金梅新毛筆楷書" panose="02010609000101010101" pitchFamily="49" charset="-120"/>
              </a:rPr>
              <a:t>不是修了而不去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行，就</a:t>
            </a:r>
            <a:r>
              <a:rPr lang="zh-TW" altLang="en-US" sz="3600" dirty="0">
                <a:ea typeface="金梅新毛筆楷書" panose="02010609000101010101" pitchFamily="49" charset="-120"/>
              </a:rPr>
              <a:t>像參禪打坐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一樣，修</a:t>
            </a:r>
            <a:r>
              <a:rPr lang="zh-TW" altLang="en-US" sz="3600" dirty="0">
                <a:ea typeface="金梅新毛筆楷書" panose="02010609000101010101" pitchFamily="49" charset="-120"/>
              </a:rPr>
              <a:t>了而不去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行，你</a:t>
            </a:r>
            <a:r>
              <a:rPr lang="zh-TW" altLang="en-US" sz="3600" dirty="0">
                <a:ea typeface="金梅新毛筆楷書" panose="02010609000101010101" pitchFamily="49" charset="-120"/>
              </a:rPr>
              <a:t>說你有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修，言行</a:t>
            </a:r>
            <a:r>
              <a:rPr lang="zh-TW" altLang="en-US" sz="3600" dirty="0">
                <a:ea typeface="金梅新毛筆楷書" panose="02010609000101010101" pitchFamily="49" charset="-120"/>
              </a:rPr>
              <a:t>舉止沒有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做到，口頭上</a:t>
            </a:r>
            <a:r>
              <a:rPr lang="zh-TW" altLang="en-US" sz="3600" dirty="0">
                <a:ea typeface="金梅新毛筆楷書" panose="02010609000101010101" pitchFamily="49" charset="-120"/>
              </a:rPr>
              <a:t>說我有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修，其實都只是</a:t>
            </a:r>
            <a:r>
              <a:rPr lang="zh-TW" altLang="en-US" sz="3600" dirty="0">
                <a:ea typeface="金梅新毛筆楷書" panose="02010609000101010101" pitchFamily="49" charset="-120"/>
              </a:rPr>
              <a:t>空談。</a:t>
            </a:r>
            <a:endParaRPr lang="zh-TW" altLang="en-US" sz="3600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0067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三寶心法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七、修行三寶，言行要恰當</a:t>
            </a:r>
            <a:endParaRPr lang="en-US" altLang="zh-TW" sz="3200" dirty="0" smtClean="0">
              <a:solidFill>
                <a:srgbClr val="FFFF00"/>
              </a:solidFill>
              <a:latin typeface="超世紀細毛楷" panose="02000000000000000000" pitchFamily="2" charset="-120"/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濟公老師說：</a:t>
            </a:r>
            <a:r>
              <a:rPr lang="zh-TW" altLang="en-US" sz="3200" dirty="0" smtClean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仔細</a:t>
            </a:r>
            <a:r>
              <a:rPr lang="zh-TW" altLang="en-US" sz="3200" dirty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想</a:t>
            </a:r>
            <a:r>
              <a:rPr lang="zh-TW" altLang="en-US" sz="3200" dirty="0" smtClean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想，我們</a:t>
            </a:r>
            <a:r>
              <a:rPr lang="zh-TW" altLang="en-US" sz="3200" dirty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在行的當中所講</a:t>
            </a:r>
            <a:r>
              <a:rPr lang="zh-TW" altLang="en-US" sz="3200" dirty="0" smtClean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出來，以及</a:t>
            </a:r>
            <a:r>
              <a:rPr lang="zh-TW" altLang="en-US" sz="3200" dirty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行出來是否</a:t>
            </a:r>
            <a:r>
              <a:rPr lang="zh-TW" altLang="en-US" sz="3200" dirty="0" smtClean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恰當？不要</a:t>
            </a:r>
            <a:r>
              <a:rPr lang="zh-TW" altLang="en-US" sz="3200" dirty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在無意之中傷害到</a:t>
            </a:r>
            <a:r>
              <a:rPr lang="zh-TW" altLang="en-US" sz="3200" dirty="0" smtClean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別人，而</a:t>
            </a:r>
            <a:r>
              <a:rPr lang="zh-TW" altLang="en-US" sz="3200" dirty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不自知。</a:t>
            </a:r>
            <a:r>
              <a:rPr lang="zh-TW" altLang="en-US" sz="3200" dirty="0">
                <a:solidFill>
                  <a:srgbClr val="FFC000"/>
                </a:solidFill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要知道講出來的話要負責任</a:t>
            </a:r>
            <a:r>
              <a:rPr lang="zh-TW" altLang="en-US" sz="3200" dirty="0" smtClean="0">
                <a:solidFill>
                  <a:srgbClr val="FFC000"/>
                </a:solidFill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的，</a:t>
            </a:r>
            <a:r>
              <a:rPr lang="zh-TW" altLang="en-US" sz="3200" dirty="0" smtClean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而</a:t>
            </a:r>
            <a:r>
              <a:rPr lang="zh-TW" altLang="en-US" sz="3200" dirty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不是隨便說</a:t>
            </a:r>
            <a:r>
              <a:rPr lang="zh-TW" altLang="en-US" sz="3200" dirty="0" smtClean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說，仙</a:t>
            </a:r>
            <a:r>
              <a:rPr lang="zh-TW" altLang="en-US" sz="3200" dirty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佛菩薩有隨隨便便說說的</a:t>
            </a:r>
            <a:r>
              <a:rPr lang="zh-TW" altLang="en-US" sz="3200" dirty="0" smtClean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嗎？每</a:t>
            </a:r>
            <a:r>
              <a:rPr lang="zh-TW" altLang="en-US" sz="3200" dirty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位仙佛菩薩</a:t>
            </a:r>
            <a:r>
              <a:rPr lang="zh-TW" altLang="en-US" sz="3200" dirty="0" smtClean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苦口婆心，為</a:t>
            </a:r>
            <a:r>
              <a:rPr lang="zh-TW" altLang="en-US" sz="3200" dirty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的就是要勸化你們快明理</a:t>
            </a:r>
            <a:r>
              <a:rPr lang="zh-TW" altLang="en-US" sz="3200" dirty="0" smtClean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修道。</a:t>
            </a:r>
            <a:r>
              <a:rPr lang="zh-TW" altLang="en-US" dirty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/>
            </a:r>
            <a:br>
              <a:rPr lang="zh-TW" altLang="en-US" dirty="0">
                <a:latin typeface="超世紀細毛楷" panose="02000000000000000000" pitchFamily="2" charset="-120"/>
                <a:ea typeface="金梅新毛筆楷書" panose="02010609000101010101" pitchFamily="49" charset="-120"/>
              </a:rPr>
            </a:br>
            <a:endParaRPr lang="zh-TW" altLang="en-US" dirty="0">
              <a:latin typeface="超世紀細毛楷" panose="02000000000000000000" pitchFamily="2" charset="-120"/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1657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三寶心法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八、修持三寶，內德更要修</a:t>
            </a:r>
            <a:endParaRPr lang="en-US" altLang="zh-TW" sz="3200" dirty="0" smtClean="0">
              <a:solidFill>
                <a:srgbClr val="FFFF00"/>
              </a:solidFill>
              <a:latin typeface="超世紀細毛楷" panose="02000000000000000000" pitchFamily="2" charset="-120"/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濟公老師說：</a:t>
            </a:r>
            <a:r>
              <a:rPr lang="zh-TW" altLang="en-US" sz="3200" dirty="0" smtClean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徒</a:t>
            </a:r>
            <a:r>
              <a:rPr lang="zh-TW" altLang="en-US" sz="3200" dirty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兒</a:t>
            </a:r>
            <a:r>
              <a:rPr lang="zh-TW" altLang="en-US" sz="3200" dirty="0" smtClean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們！要</a:t>
            </a:r>
            <a:r>
              <a:rPr lang="zh-TW" altLang="en-US" sz="3200" dirty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多多參</a:t>
            </a:r>
            <a:r>
              <a:rPr lang="zh-TW" altLang="en-US" sz="3200" dirty="0" smtClean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悟，常常</a:t>
            </a:r>
            <a:r>
              <a:rPr lang="zh-TW" altLang="en-US" sz="3200" dirty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多用三寶心法</a:t>
            </a:r>
            <a:r>
              <a:rPr lang="zh-TW" altLang="en-US" sz="3200" dirty="0" smtClean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下工夫，</a:t>
            </a:r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多多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充實內</a:t>
            </a:r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德，外功重要，內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德更要修</a:t>
            </a:r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啊</a:t>
            </a:r>
            <a:r>
              <a:rPr lang="zh-TW" altLang="en-US" sz="3200" dirty="0" smtClean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，沒有</a:t>
            </a:r>
            <a:r>
              <a:rPr lang="zh-TW" altLang="en-US" sz="3200" dirty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內德要怎麼渡人</a:t>
            </a:r>
            <a:r>
              <a:rPr lang="zh-TW" altLang="en-US" sz="3200" dirty="0" smtClean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呢？你</a:t>
            </a:r>
            <a:r>
              <a:rPr lang="zh-TW" altLang="en-US" sz="3200" dirty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講的別人會信</a:t>
            </a:r>
            <a:r>
              <a:rPr lang="zh-TW" altLang="en-US" sz="3200" dirty="0" smtClean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嗎？所以說：德行</a:t>
            </a:r>
            <a:r>
              <a:rPr lang="zh-TW" altLang="en-US" sz="3200" dirty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不足才要改毛病、去脾氣</a:t>
            </a:r>
            <a:r>
              <a:rPr lang="zh-TW" altLang="en-US" sz="3200" dirty="0" smtClean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啊！就是</a:t>
            </a:r>
            <a:r>
              <a:rPr lang="zh-TW" altLang="en-US" sz="3200" dirty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要把德行行</a:t>
            </a:r>
            <a:r>
              <a:rPr lang="zh-TW" altLang="en-US" sz="3200" dirty="0" smtClean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出來，這</a:t>
            </a:r>
            <a:r>
              <a:rPr lang="zh-TW" altLang="en-US" sz="3200" dirty="0"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才是修道人的榜樣。</a:t>
            </a:r>
            <a:endParaRPr lang="en-US" altLang="zh-TW" sz="3200" dirty="0" smtClean="0">
              <a:solidFill>
                <a:srgbClr val="FFFF00"/>
              </a:solidFill>
              <a:latin typeface="超世紀細毛楷" panose="02000000000000000000" pitchFamily="2" charset="-120"/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2268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三寶心法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九、修持三寶，不忘渡化眾生</a:t>
            </a:r>
            <a:endParaRPr lang="en-US" altLang="zh-TW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濟公老師說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：</a:t>
            </a:r>
            <a:r>
              <a:rPr lang="zh-TW" altLang="en-US" dirty="0">
                <a:ea typeface="金梅新毛筆楷書" panose="02010609000101010101" pitchFamily="49" charset="-120"/>
              </a:rPr>
              <a:t>在修道辦道</a:t>
            </a:r>
            <a:r>
              <a:rPr lang="zh-TW" altLang="en-US" dirty="0" smtClean="0">
                <a:ea typeface="金梅新毛筆楷書" panose="02010609000101010101" pitchFamily="49" charset="-120"/>
              </a:rPr>
              <a:t>當中，徒</a:t>
            </a:r>
            <a:r>
              <a:rPr lang="zh-TW" altLang="en-US" dirty="0">
                <a:ea typeface="金梅新毛筆楷書" panose="02010609000101010101" pitchFamily="49" charset="-120"/>
              </a:rPr>
              <a:t>兒們就是要做到</a:t>
            </a:r>
            <a:r>
              <a:rPr lang="en-US" altLang="zh-TW" dirty="0">
                <a:ea typeface="金梅新毛筆楷書" panose="02010609000101010101" pitchFamily="49" charset="-120"/>
              </a:rPr>
              <a:t>,</a:t>
            </a:r>
            <a:r>
              <a:rPr lang="zh-TW" altLang="en-US" dirty="0">
                <a:ea typeface="金梅新毛筆楷書" panose="02010609000101010101" pitchFamily="49" charset="-120"/>
              </a:rPr>
              <a:t>時時念念自己為眾生付出</a:t>
            </a:r>
            <a:r>
              <a:rPr lang="zh-TW" altLang="en-US" dirty="0" smtClean="0">
                <a:ea typeface="金梅新毛筆楷書" panose="02010609000101010101" pitchFamily="49" charset="-120"/>
              </a:rPr>
              <a:t>多少？而</a:t>
            </a:r>
            <a:r>
              <a:rPr lang="zh-TW" altLang="en-US" dirty="0">
                <a:ea typeface="金梅新毛筆楷書" panose="02010609000101010101" pitchFamily="49" charset="-120"/>
              </a:rPr>
              <a:t>不是單純</a:t>
            </a:r>
            <a:r>
              <a:rPr lang="zh-TW" altLang="en-US" dirty="0" smtClean="0">
                <a:ea typeface="金梅新毛筆楷書" panose="02010609000101010101" pitchFamily="49" charset="-120"/>
              </a:rPr>
              <a:t>的只為</a:t>
            </a:r>
            <a:r>
              <a:rPr lang="zh-TW" altLang="en-US" dirty="0">
                <a:ea typeface="金梅新毛筆楷書" panose="02010609000101010101" pitchFamily="49" charset="-120"/>
              </a:rPr>
              <a:t>自己能夠超生了</a:t>
            </a:r>
            <a:r>
              <a:rPr lang="zh-TW" altLang="en-US" dirty="0" smtClean="0">
                <a:ea typeface="金梅新毛筆楷書" panose="02010609000101010101" pitchFamily="49" charset="-120"/>
              </a:rPr>
              <a:t>死，</a:t>
            </a:r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要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做到希望所有的眾生都能離</a:t>
            </a:r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苦，這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才是佛心所在</a:t>
            </a:r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。</a:t>
            </a:r>
            <a:endParaRPr lang="en-US" altLang="zh-TW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老師又說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：</a:t>
            </a:r>
            <a:r>
              <a:rPr lang="zh-TW" altLang="en-US" dirty="0">
                <a:ea typeface="金梅新毛筆楷書" panose="02010609000101010101" pitchFamily="49" charset="-120"/>
              </a:rPr>
              <a:t>修道不分天職</a:t>
            </a:r>
            <a:r>
              <a:rPr lang="en-US" altLang="zh-TW" dirty="0">
                <a:ea typeface="金梅新毛筆楷書" panose="02010609000101010101" pitchFamily="49" charset="-120"/>
              </a:rPr>
              <a:t>,</a:t>
            </a:r>
            <a:r>
              <a:rPr lang="zh-TW" altLang="en-US" dirty="0">
                <a:ea typeface="金梅新毛筆楷書" panose="02010609000101010101" pitchFamily="49" charset="-120"/>
              </a:rPr>
              <a:t>佛性都是一樣</a:t>
            </a:r>
            <a:r>
              <a:rPr lang="zh-TW" altLang="en-US" dirty="0" smtClean="0">
                <a:ea typeface="金梅新毛筆楷書" panose="02010609000101010101" pitchFamily="49" charset="-120"/>
              </a:rPr>
              <a:t>平等，只是</a:t>
            </a:r>
            <a:r>
              <a:rPr lang="zh-TW" altLang="en-US" dirty="0">
                <a:ea typeface="金梅新毛筆楷書" panose="02010609000101010101" pitchFamily="49" charset="-120"/>
              </a:rPr>
              <a:t>每個人的願力任務</a:t>
            </a:r>
            <a:r>
              <a:rPr lang="zh-TW" altLang="en-US" dirty="0" smtClean="0">
                <a:ea typeface="金梅新毛筆楷書" panose="02010609000101010101" pitchFamily="49" charset="-120"/>
              </a:rPr>
              <a:t>不同，點</a:t>
            </a:r>
            <a:r>
              <a:rPr lang="zh-TW" altLang="en-US" dirty="0">
                <a:ea typeface="金梅新毛筆楷書" panose="02010609000101010101" pitchFamily="49" charset="-120"/>
              </a:rPr>
              <a:t>傳師們要代師</a:t>
            </a:r>
            <a:r>
              <a:rPr lang="zh-TW" altLang="en-US" dirty="0" smtClean="0">
                <a:ea typeface="金梅新毛筆楷書" panose="02010609000101010101" pitchFamily="49" charset="-120"/>
              </a:rPr>
              <a:t>傳道，講師</a:t>
            </a:r>
            <a:r>
              <a:rPr lang="zh-TW" altLang="en-US" dirty="0">
                <a:ea typeface="金梅新毛筆楷書" panose="02010609000101010101" pitchFamily="49" charset="-120"/>
              </a:rPr>
              <a:t>們要講解道理渡化眾生，其他沒有領天職的也是一樣啊！</a:t>
            </a:r>
            <a:endParaRPr lang="zh-TW" altLang="en-US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5404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三寶心法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十、修持三寶，人道要圓滿</a:t>
            </a:r>
            <a:endParaRPr lang="en-US" altLang="zh-TW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濟公老師說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：</a:t>
            </a:r>
            <a:r>
              <a:rPr lang="zh-TW" altLang="en-US" dirty="0">
                <a:ea typeface="金梅新毛筆楷書" panose="02010609000101010101" pitchFamily="49" charset="-120"/>
              </a:rPr>
              <a:t>徒兒們要好好了解，自己求道做什麼？道是什麼？尊貴在哪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？為</a:t>
            </a:r>
            <a:r>
              <a:rPr lang="zh-TW" altLang="en-US" dirty="0">
                <a:ea typeface="金梅新毛筆楷書" panose="02010609000101010101" pitchFamily="49" charset="-120"/>
              </a:rPr>
              <a:t>師今天講三寶心法，就是希望徒兒們，</a:t>
            </a:r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>多多落實改變自己，修道的家庭才會圓滿，</a:t>
            </a:r>
            <a:r>
              <a:rPr lang="zh-TW" altLang="en-US" dirty="0">
                <a:ea typeface="金梅新毛筆楷書" panose="02010609000101010101" pitchFamily="49" charset="-120"/>
              </a:rPr>
              <a:t>因為這期是帶髮修行，就是來結累世的因因果果，該還的可以趕快還清，該改的要趕快改掉，</a:t>
            </a:r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>修回原來赤子之心，才能乾乾淨淨的回到理天</a:t>
            </a:r>
            <a:r>
              <a:rPr lang="zh-TW" altLang="en-US" dirty="0">
                <a:ea typeface="金梅新毛筆楷書" panose="02010609000101010101" pitchFamily="49" charset="-120"/>
              </a:rPr>
              <a:t>，好不好呢？</a:t>
            </a:r>
            <a:endParaRPr lang="zh-TW" altLang="en-US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4297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三寶心法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十一、結論：修持三寶要體悟人生，好好修辦</a:t>
            </a:r>
            <a:endParaRPr lang="en-US" altLang="zh-TW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濟公老師說：</a:t>
            </a:r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人生</a:t>
            </a:r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不是來享受的，是來了因了果超脫的，</a:t>
            </a:r>
            <a:r>
              <a:rPr lang="zh-TW" altLang="en-US" dirty="0">
                <a:ea typeface="金梅新毛筆楷書" panose="02010609000101010101" pitchFamily="49" charset="-120"/>
              </a:rPr>
              <a:t>仙佛菩薩可以超脫三界以外，你們也一樣，得了道也能超脫六道之中，若不修不改，還是無法超脫，因為執著嗎，執著於人世間的人、事、物，放不下情情愛愛所以才會苦啊，所以說修道越修越清靜，這才是修道的根本，而不是修得越久脾氣毛病越多，那就枉費人生了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，</a:t>
            </a:r>
            <a:endParaRPr lang="zh-TW" altLang="en-US" dirty="0">
              <a:ea typeface="金梅新毛筆楷書" panose="02010609000101010101" pitchFamily="49" charset="-120"/>
            </a:endParaRPr>
          </a:p>
          <a:p>
            <a:endParaRPr lang="zh-TW" altLang="en-US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2522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三寶心法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老師又說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：徒</a:t>
            </a:r>
            <a:r>
              <a:rPr lang="zh-TW" altLang="en-US" dirty="0">
                <a:ea typeface="金梅新毛筆楷書" panose="02010609000101010101" pitchFamily="49" charset="-120"/>
              </a:rPr>
              <a:t>兒們！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要多多從心性下工夫，</a:t>
            </a:r>
            <a:r>
              <a:rPr lang="zh-TW" altLang="en-US" dirty="0">
                <a:ea typeface="金梅新毛筆楷書" panose="02010609000101010101" pitchFamily="49" charset="-120"/>
              </a:rPr>
              <a:t>才有辦法成全更多眾生，修道越修越快樂，修道是神聖的，修道是我們人生該走的路，所以要好好參悟人生道理</a:t>
            </a:r>
            <a:r>
              <a:rPr lang="zh-TW" altLang="en-US" dirty="0" smtClean="0">
                <a:ea typeface="金梅新毛筆楷書" panose="02010609000101010101" pitchFamily="49" charset="-120"/>
              </a:rPr>
              <a:t>。</a:t>
            </a:r>
            <a:endParaRPr lang="en-US" altLang="zh-TW" dirty="0" smtClean="0">
              <a:ea typeface="金梅新毛筆楷書" panose="02010609000101010101" pitchFamily="49" charset="-120"/>
            </a:endParaRPr>
          </a:p>
          <a:p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徒兒們！記得一定要多下工夫，</a:t>
            </a:r>
            <a:r>
              <a:rPr lang="zh-TW" altLang="en-US" dirty="0">
                <a:ea typeface="金梅新毛筆楷書" panose="02010609000101010101" pitchFamily="49" charset="-120"/>
              </a:rPr>
              <a:t>在道場上領有天職的，更要多多用心，要記住：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立了願就要了願</a:t>
            </a:r>
            <a:r>
              <a:rPr lang="zh-TW" altLang="en-US" dirty="0">
                <a:ea typeface="金梅新毛筆楷書" panose="02010609000101010101" pitchFamily="49" charset="-120"/>
              </a:rPr>
              <a:t>，好好的帶領後學們修道、辦道，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才能渡化更多有緣的眾生同上法船</a:t>
            </a:r>
            <a:r>
              <a:rPr lang="zh-TW" altLang="en-US" dirty="0">
                <a:ea typeface="金梅新毛筆楷書" panose="02010609000101010101" pitchFamily="49" charset="-120"/>
              </a:rPr>
              <a:t>，共渡彼岸，每個原佛子佛性都是一樣平等的，沒有</a:t>
            </a:r>
            <a:r>
              <a:rPr lang="zh-TW" altLang="en-US" dirty="0" smtClean="0">
                <a:ea typeface="金梅新毛筆楷書" panose="02010609000101010101" pitchFamily="49" charset="-120"/>
              </a:rPr>
              <a:t>不同，只是</a:t>
            </a:r>
            <a:r>
              <a:rPr lang="zh-TW" altLang="en-US" dirty="0">
                <a:ea typeface="金梅新毛筆楷書" panose="02010609000101010101" pitchFamily="49" charset="-120"/>
              </a:rPr>
              <a:t>累世根器不同而已，不要去分別，不要有對待，好了！為師就說到這裡。</a:t>
            </a:r>
            <a:endParaRPr lang="zh-TW" altLang="en-US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3125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三寶心法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二、何謂三寶心法？</a:t>
            </a:r>
            <a:endParaRPr lang="en-US" altLang="zh-TW" sz="36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第一寶：玄關竅</a:t>
            </a:r>
            <a:endParaRPr lang="en-US" altLang="zh-TW" sz="3600" dirty="0" smtClean="0">
              <a:solidFill>
                <a:srgbClr val="FFC0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玄關竅有相說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：打開靈性的通天門戶，由玄關竅回理天。</a:t>
            </a:r>
            <a:endParaRPr lang="en-US" altLang="zh-TW" sz="3600" dirty="0" smtClean="0"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玄關竅無相說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：打開玄關竅藉指見性，就是</a:t>
            </a:r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識自本心，見自本性，即為天人師、佛、大丈夫。</a:t>
            </a:r>
            <a:r>
              <a:rPr lang="zh-TW" altLang="en-US" sz="3600" dirty="0" smtClean="0">
                <a:latin typeface="+mj-ea"/>
                <a:ea typeface="+mj-ea"/>
              </a:rPr>
              <a:t>」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+mj-ea"/>
                <a:ea typeface="金梅新毛筆楷書" panose="02010609000101010101" pitchFamily="49" charset="-120"/>
              </a:rPr>
              <a:t>濟公老師說</a:t>
            </a:r>
            <a:r>
              <a:rPr lang="zh-TW" altLang="en-US" sz="3600" dirty="0" smtClean="0">
                <a:latin typeface="+mj-ea"/>
                <a:ea typeface="金梅新毛筆楷書" panose="02010609000101010101" pitchFamily="49" charset="-120"/>
              </a:rPr>
              <a:t>：</a:t>
            </a:r>
            <a:r>
              <a:rPr lang="zh-TW" altLang="en-US" sz="3600" dirty="0">
                <a:ea typeface="金梅新毛筆楷書" panose="02010609000101010101" pitchFamily="49" charset="-120"/>
              </a:rPr>
              <a:t>第一寶玄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關，就是</a:t>
            </a:r>
            <a:r>
              <a:rPr lang="zh-TW" altLang="en-US" sz="3600" dirty="0">
                <a:ea typeface="金梅新毛筆楷書" panose="02010609000101010101" pitchFamily="49" charset="-120"/>
              </a:rPr>
              <a:t>本身的自性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所在，要</a:t>
            </a:r>
            <a:r>
              <a:rPr lang="zh-TW" altLang="en-US" sz="3600" dirty="0">
                <a:ea typeface="金梅新毛筆楷書" panose="02010609000101010101" pitchFamily="49" charset="-120"/>
              </a:rPr>
              <a:t>常常迴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金梅新毛筆楷書" panose="02010609000101010101" pitchFamily="49" charset="-120"/>
              </a:rPr>
              <a:t>關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金梅新毛筆楷書" panose="02010609000101010101" pitchFamily="49" charset="-120"/>
              </a:rPr>
              <a:t>返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照，想</a:t>
            </a:r>
            <a:r>
              <a:rPr lang="zh-TW" altLang="en-US" sz="3600" dirty="0">
                <a:ea typeface="金梅新毛筆楷書" panose="02010609000101010101" pitchFamily="49" charset="-120"/>
              </a:rPr>
              <a:t>想自己有沒有做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錯事，有沒有改變</a:t>
            </a:r>
            <a:r>
              <a:rPr lang="zh-TW" altLang="en-US" sz="3600" dirty="0">
                <a:ea typeface="金梅新毛筆楷書" panose="02010609000101010101" pitchFamily="49" charset="-120"/>
              </a:rPr>
              <a:t>自己的壞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習慣，好好</a:t>
            </a:r>
            <a:r>
              <a:rPr lang="zh-TW" altLang="en-US" sz="3600" dirty="0">
                <a:ea typeface="金梅新毛筆楷書" panose="02010609000101010101" pitchFamily="49" charset="-120"/>
              </a:rPr>
              <a:t>觀照自己自性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所在。</a:t>
            </a:r>
            <a:endParaRPr lang="en-US" altLang="zh-TW" sz="3600" dirty="0" smtClean="0">
              <a:latin typeface="+mj-ea"/>
              <a:ea typeface="金梅新毛筆楷書" panose="02010609000101010101" pitchFamily="49" charset="-120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677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三寶心法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二、</a:t>
            </a:r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何謂三寶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心</a:t>
            </a:r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法？</a:t>
            </a:r>
            <a:endParaRPr lang="en-US" altLang="zh-TW" sz="32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第二寶：口訣的實意</a:t>
            </a:r>
            <a:endParaRPr lang="en-US" altLang="zh-TW" sz="32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口訣實意有相說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：五字真經，涵蓋理、氣、象三天，皈依當代應運佛</a:t>
            </a:r>
            <a:r>
              <a:rPr lang="en-US" altLang="zh-TW" sz="3200" dirty="0" smtClean="0">
                <a:ea typeface="金梅新毛筆楷書" panose="02010609000101010101" pitchFamily="49" charset="-120"/>
              </a:rPr>
              <a:t>—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彌勒佛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口訣實意義無相說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：老母與我同在，認母歸根。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濟公老師說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：了解</a:t>
            </a:r>
            <a:r>
              <a:rPr lang="zh-TW" altLang="en-US" sz="3200" dirty="0">
                <a:ea typeface="金梅新毛筆楷書" panose="02010609000101010101" pitchFamily="49" charset="-120"/>
              </a:rPr>
              <a:t>真經的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所在，為何</a:t>
            </a:r>
            <a:r>
              <a:rPr lang="zh-TW" altLang="en-US" sz="3200" dirty="0">
                <a:ea typeface="金梅新毛筆楷書" panose="02010609000101010101" pitchFamily="49" charset="-120"/>
              </a:rPr>
              <a:t>要降下通天神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咒？就是</a:t>
            </a:r>
            <a:r>
              <a:rPr lang="zh-TW" altLang="en-US" sz="3200" dirty="0">
                <a:ea typeface="金梅新毛筆楷書" panose="02010609000101010101" pitchFamily="49" charset="-120"/>
              </a:rPr>
              <a:t>要從五行當中去跳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脫？祖師</a:t>
            </a:r>
            <a:r>
              <a:rPr lang="zh-TW" altLang="en-US" sz="3200" dirty="0">
                <a:ea typeface="金梅新毛筆楷書" panose="02010609000101010101" pitchFamily="49" charset="-120"/>
              </a:rPr>
              <a:t>的宏誓大願有什麼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呢？徒</a:t>
            </a:r>
            <a:r>
              <a:rPr lang="zh-TW" altLang="en-US" sz="3200" dirty="0">
                <a:ea typeface="金梅新毛筆楷書" panose="02010609000101010101" pitchFamily="49" charset="-120"/>
              </a:rPr>
              <a:t>兒們好好參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悟參悟！要</a:t>
            </a:r>
            <a:r>
              <a:rPr lang="zh-TW" altLang="en-US" sz="3200" dirty="0">
                <a:ea typeface="金梅新毛筆楷書" panose="02010609000101010101" pitchFamily="49" charset="-120"/>
              </a:rPr>
              <a:t>跳脫人世間的貪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、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嗔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、</a:t>
            </a:r>
            <a:r>
              <a:rPr lang="zh-TW" altLang="en-US" sz="3200" dirty="0">
                <a:ea typeface="金梅新毛筆楷書" panose="02010609000101010101" pitchFamily="49" charset="-120"/>
              </a:rPr>
              <a:t>痴。</a:t>
            </a:r>
            <a:endParaRPr lang="zh-TW" altLang="en-US" sz="3200" dirty="0">
              <a:solidFill>
                <a:srgbClr val="FFFF00"/>
              </a:solidFill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348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三寶心法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濟公老師又說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：</a:t>
            </a:r>
            <a:r>
              <a:rPr lang="zh-TW" altLang="en-US" sz="36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痛苦</a:t>
            </a:r>
            <a:r>
              <a:rPr lang="zh-TW" altLang="en-US" sz="36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不是別人給你</a:t>
            </a:r>
            <a:r>
              <a:rPr lang="zh-TW" altLang="en-US" sz="36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的，而是</a:t>
            </a:r>
            <a:r>
              <a:rPr lang="zh-TW" altLang="en-US" sz="36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自己找上門</a:t>
            </a:r>
            <a:r>
              <a:rPr lang="zh-TW" altLang="en-US" sz="36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的，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常常</a:t>
            </a:r>
            <a:r>
              <a:rPr lang="zh-TW" altLang="en-US" sz="3600" dirty="0">
                <a:ea typeface="金梅新毛筆楷書" panose="02010609000101010101" pitchFamily="49" charset="-120"/>
              </a:rPr>
              <a:t>默念五字真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言，收束</a:t>
            </a:r>
            <a:r>
              <a:rPr lang="zh-TW" altLang="en-US" sz="3600" dirty="0">
                <a:ea typeface="金梅新毛筆楷書" panose="02010609000101010101" pitchFamily="49" charset="-120"/>
              </a:rPr>
              <a:t>自己的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習性，慢慢</a:t>
            </a:r>
            <a:r>
              <a:rPr lang="zh-TW" altLang="en-US" sz="3600" dirty="0">
                <a:ea typeface="金梅新毛筆楷書" panose="02010609000101010101" pitchFamily="49" charset="-120"/>
              </a:rPr>
              <a:t>的跳脫五行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當中，以</a:t>
            </a:r>
            <a:r>
              <a:rPr lang="zh-TW" altLang="en-US" sz="3600" dirty="0">
                <a:ea typeface="金梅新毛筆楷書" panose="02010609000101010101" pitchFamily="49" charset="-120"/>
              </a:rPr>
              <a:t>自性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作主，在</a:t>
            </a:r>
            <a:r>
              <a:rPr lang="zh-TW" altLang="en-US" sz="3600" dirty="0">
                <a:ea typeface="金梅新毛筆楷書" panose="02010609000101010101" pitchFamily="49" charset="-120"/>
              </a:rPr>
              <a:t>修道當中就會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快樂，這</a:t>
            </a:r>
            <a:r>
              <a:rPr lang="zh-TW" altLang="en-US" sz="3600" dirty="0">
                <a:ea typeface="金梅新毛筆楷書" panose="02010609000101010101" pitchFamily="49" charset="-120"/>
              </a:rPr>
              <a:t>才是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自我，也</a:t>
            </a:r>
            <a:r>
              <a:rPr lang="zh-TW" altLang="en-US" sz="3600" dirty="0">
                <a:ea typeface="金梅新毛筆楷書" panose="02010609000101010101" pitchFamily="49" charset="-120"/>
              </a:rPr>
              <a:t>才是自己本來的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真面目，而</a:t>
            </a:r>
            <a:r>
              <a:rPr lang="zh-TW" altLang="en-US" sz="3600" dirty="0">
                <a:ea typeface="金梅新毛筆楷書" panose="02010609000101010101" pitchFamily="49" charset="-120"/>
              </a:rPr>
              <a:t>不是肉體形象。</a:t>
            </a:r>
            <a:endParaRPr lang="zh-TW" altLang="en-US" sz="3600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8583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三寶心法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二、何謂三寶心法</a:t>
            </a:r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？</a:t>
            </a:r>
            <a:endParaRPr lang="en-US" altLang="zh-TW" sz="36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ea typeface="金梅新毛筆楷書" panose="02010609000101010101" pitchFamily="49" charset="-120"/>
              </a:rPr>
              <a:t>第三寶：合同的實意</a:t>
            </a:r>
            <a:endParaRPr lang="en-US" altLang="zh-TW" sz="3600" dirty="0" smtClean="0"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合同實意有相說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：點道詞上說</a:t>
            </a:r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子亥相叉懷中抱，能躲九九大劫關</a:t>
            </a:r>
            <a:r>
              <a:rPr lang="zh-TW" altLang="en-US" sz="3600" dirty="0" smtClean="0">
                <a:latin typeface="+mj-ea"/>
                <a:ea typeface="+mj-ea"/>
              </a:rPr>
              <a:t>」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，</a:t>
            </a:r>
            <a:r>
              <a:rPr lang="zh-TW" altLang="en-US" sz="3600" dirty="0" smtClean="0">
                <a:latin typeface="+mj-ea"/>
                <a:ea typeface="金梅新毛筆楷書" panose="02010609000101010101" pitchFamily="49" charset="-120"/>
              </a:rPr>
              <a:t>子亥相叉就是有形合同。</a:t>
            </a:r>
            <a:endParaRPr lang="en-US" altLang="zh-TW" sz="3600" dirty="0" smtClean="0">
              <a:latin typeface="+mj-ea"/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+mj-ea"/>
                <a:ea typeface="金梅新毛筆楷書" panose="02010609000101010101" pitchFamily="49" charset="-120"/>
              </a:rPr>
              <a:t>合同實意無相說</a:t>
            </a:r>
            <a:r>
              <a:rPr lang="zh-TW" altLang="en-US" sz="3600" dirty="0" smtClean="0">
                <a:latin typeface="+mj-ea"/>
                <a:ea typeface="金梅新毛筆楷書" panose="02010609000101010101" pitchFamily="49" charset="-120"/>
              </a:rPr>
              <a:t>：手抱無極，與天同心，超越時空，無始無終，解脫自在，不落輪迴。</a:t>
            </a:r>
            <a:endParaRPr lang="en-US" altLang="zh-TW" sz="3600" dirty="0" smtClean="0">
              <a:latin typeface="+mj-ea"/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+mj-ea"/>
                <a:ea typeface="金梅新毛筆楷書" panose="02010609000101010101" pitchFamily="49" charset="-120"/>
              </a:rPr>
              <a:t>濟公老師說：</a:t>
            </a:r>
            <a:r>
              <a:rPr lang="zh-TW" altLang="en-US" sz="3600" dirty="0">
                <a:ea typeface="金梅新毛筆楷書" panose="02010609000101010101" pitchFamily="49" charset="-120"/>
              </a:rPr>
              <a:t>你們當初來到人世間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時，是不是乾乾淨淨，無</a:t>
            </a:r>
            <a:r>
              <a:rPr lang="zh-TW" altLang="en-US" sz="3600" dirty="0">
                <a:ea typeface="金梅新毛筆楷書" panose="02010609000101010101" pitchFamily="49" charset="-120"/>
              </a:rPr>
              <a:t>雜念的來到人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世間，所以</a:t>
            </a:r>
            <a:r>
              <a:rPr lang="zh-TW" altLang="en-US" sz="3600" dirty="0">
                <a:ea typeface="金梅新毛筆楷書" panose="02010609000101010101" pitchFamily="49" charset="-120"/>
              </a:rPr>
              <a:t>才會說抱著合同像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孩兒，目的</a:t>
            </a:r>
            <a:r>
              <a:rPr lang="zh-TW" altLang="en-US" sz="3600" dirty="0">
                <a:ea typeface="金梅新毛筆楷書" panose="02010609000101010101" pitchFamily="49" charset="-120"/>
              </a:rPr>
              <a:t>就是要找回你們的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赤子之心，才能</a:t>
            </a:r>
            <a:r>
              <a:rPr lang="zh-TW" altLang="en-US" sz="3600" dirty="0">
                <a:ea typeface="金梅新毛筆楷書" panose="02010609000101010101" pitchFamily="49" charset="-120"/>
              </a:rPr>
              <a:t>抱著合同回家去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。</a:t>
            </a:r>
            <a:r>
              <a:rPr lang="zh-TW" altLang="en-US" sz="3600" dirty="0">
                <a:ea typeface="金梅新毛筆楷書" panose="02010609000101010101" pitchFamily="49" charset="-120"/>
              </a:rPr>
              <a:t/>
            </a:r>
            <a:br>
              <a:rPr lang="zh-TW" altLang="en-US" sz="3600" dirty="0">
                <a:ea typeface="金梅新毛筆楷書" panose="02010609000101010101" pitchFamily="49" charset="-120"/>
              </a:rPr>
            </a:br>
            <a:endParaRPr lang="en-US" altLang="zh-TW" sz="3600" dirty="0">
              <a:latin typeface="+mj-ea"/>
              <a:ea typeface="金梅新毛筆楷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92647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三寶心法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老師又說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：</a:t>
            </a:r>
            <a:r>
              <a:rPr lang="zh-TW" altLang="en-US" dirty="0">
                <a:ea typeface="金梅新毛筆楷書" panose="02010609000101010101" pitchFamily="49" charset="-120"/>
              </a:rPr>
              <a:t>當初的你們都是乾乾淨淨的來到人</a:t>
            </a:r>
            <a:r>
              <a:rPr lang="zh-TW" altLang="en-US" dirty="0" smtClean="0">
                <a:ea typeface="金梅新毛筆楷書" panose="02010609000101010101" pitchFamily="49" charset="-120"/>
              </a:rPr>
              <a:t>世間，的，後來你們</a:t>
            </a:r>
            <a:r>
              <a:rPr lang="zh-TW" altLang="en-US" dirty="0">
                <a:ea typeface="金梅新毛筆楷書" panose="02010609000101010101" pitchFamily="49" charset="-120"/>
              </a:rPr>
              <a:t>在塵世中聽、看、</a:t>
            </a:r>
            <a:r>
              <a:rPr lang="zh-TW" altLang="en-US" dirty="0" smtClean="0">
                <a:ea typeface="金梅新毛筆楷書" panose="02010609000101010101" pitchFamily="49" charset="-120"/>
              </a:rPr>
              <a:t>聞的多，自我</a:t>
            </a:r>
            <a:r>
              <a:rPr lang="zh-TW" altLang="en-US" dirty="0">
                <a:ea typeface="金梅新毛筆楷書" panose="02010609000101010101" pitchFamily="49" charset="-120"/>
              </a:rPr>
              <a:t>的想法就起來</a:t>
            </a:r>
            <a:r>
              <a:rPr lang="zh-TW" altLang="en-US" dirty="0" smtClean="0">
                <a:ea typeface="金梅新毛筆楷書" panose="02010609000101010101" pitchFamily="49" charset="-120"/>
              </a:rPr>
              <a:t>了，人</a:t>
            </a:r>
            <a:r>
              <a:rPr lang="zh-TW" altLang="en-US" dirty="0">
                <a:ea typeface="金梅新毛筆楷書" panose="02010609000101010101" pitchFamily="49" charset="-120"/>
              </a:rPr>
              <a:t>世間的花花世界改變了你們的</a:t>
            </a:r>
            <a:r>
              <a:rPr lang="zh-TW" altLang="en-US" dirty="0" smtClean="0">
                <a:ea typeface="金梅新毛筆楷書" panose="02010609000101010101" pitchFamily="49" charset="-120"/>
              </a:rPr>
              <a:t>習性，所以</a:t>
            </a:r>
            <a:r>
              <a:rPr lang="zh-TW" altLang="en-US" dirty="0">
                <a:ea typeface="金梅新毛筆楷書" panose="02010609000101010101" pitchFamily="49" charset="-120"/>
              </a:rPr>
              <a:t>說不要迷失在人</a:t>
            </a:r>
            <a:r>
              <a:rPr lang="zh-TW" altLang="en-US" dirty="0" smtClean="0">
                <a:ea typeface="金梅新毛筆楷書" panose="02010609000101010101" pitchFamily="49" charset="-120"/>
              </a:rPr>
              <a:t>世間，</a:t>
            </a:r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放下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一切</a:t>
            </a:r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執著，恢復赤子之心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，將</a:t>
            </a:r>
            <a:r>
              <a:rPr lang="zh-TW" altLang="en-US" dirty="0">
                <a:ea typeface="金梅新毛筆楷書" panose="02010609000101010101" pitchFamily="49" charset="-120"/>
              </a:rPr>
              <a:t>合同抱在</a:t>
            </a:r>
            <a:r>
              <a:rPr lang="zh-TW" altLang="en-US" dirty="0" smtClean="0">
                <a:ea typeface="金梅新毛筆楷書" panose="02010609000101010101" pitchFamily="49" charset="-120"/>
              </a:rPr>
              <a:t>胸口，偉大</a:t>
            </a:r>
            <a:r>
              <a:rPr lang="zh-TW" altLang="en-US" dirty="0">
                <a:ea typeface="金梅新毛筆楷書" panose="02010609000101010101" pitchFamily="49" charset="-120"/>
              </a:rPr>
              <a:t>的母親是不是都把孩子抱在胸口</a:t>
            </a:r>
            <a:r>
              <a:rPr lang="zh-TW" altLang="en-US" dirty="0" smtClean="0">
                <a:ea typeface="金梅新毛筆楷書" panose="02010609000101010101" pitchFamily="49" charset="-120"/>
              </a:rPr>
              <a:t>呢？</a:t>
            </a:r>
            <a:endParaRPr lang="en-US" altLang="zh-TW" dirty="0" smtClean="0"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合同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就像是胸口中乾乾淨淨的孩子</a:t>
            </a:r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心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，所以</a:t>
            </a:r>
            <a:r>
              <a:rPr lang="zh-TW" altLang="en-US" dirty="0">
                <a:ea typeface="金梅新毛筆楷書" panose="02010609000101010101" pitchFamily="49" charset="-120"/>
              </a:rPr>
              <a:t>三寶心法的落實也是如此。</a:t>
            </a:r>
            <a:endParaRPr lang="en-US" altLang="zh-TW" dirty="0">
              <a:ea typeface="金梅新毛筆楷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62239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三寶心法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三、修持三</a:t>
            </a:r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寶在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生活</a:t>
            </a:r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當中</a:t>
            </a:r>
            <a:endParaRPr lang="en-US" altLang="zh-TW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濟公老師說</a:t>
            </a:r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：</a:t>
            </a:r>
            <a:r>
              <a:rPr lang="zh-TW" altLang="en-US" dirty="0" smtClean="0">
                <a:ea typeface="金梅新毛筆楷書" panose="02010609000101010101" pitchFamily="49" charset="-120"/>
              </a:rPr>
              <a:t>要</a:t>
            </a:r>
            <a:r>
              <a:rPr lang="zh-TW" altLang="en-US" dirty="0">
                <a:ea typeface="金梅新毛筆楷書" panose="02010609000101010101" pitchFamily="49" charset="-120"/>
              </a:rPr>
              <a:t>將三寶心法落實在生活當中其實很</a:t>
            </a:r>
            <a:r>
              <a:rPr lang="zh-TW" altLang="en-US" dirty="0" smtClean="0">
                <a:ea typeface="金梅新毛筆楷書" panose="02010609000101010101" pitchFamily="49" charset="-120"/>
              </a:rPr>
              <a:t>簡單，首先</a:t>
            </a:r>
            <a:r>
              <a:rPr lang="zh-TW" altLang="en-US" dirty="0">
                <a:ea typeface="金梅新毛筆楷書" panose="02010609000101010101" pitchFamily="49" charset="-120"/>
              </a:rPr>
              <a:t>問問自己心法落實在日常生活當中了</a:t>
            </a:r>
            <a:r>
              <a:rPr lang="zh-TW" altLang="en-US" dirty="0" smtClean="0">
                <a:ea typeface="金梅新毛筆楷書" panose="02010609000101010101" pitchFamily="49" charset="-120"/>
              </a:rPr>
              <a:t>沒有？自己</a:t>
            </a:r>
            <a:r>
              <a:rPr lang="zh-TW" altLang="en-US" dirty="0">
                <a:ea typeface="金梅新毛筆楷書" panose="02010609000101010101" pitchFamily="49" charset="-120"/>
              </a:rPr>
              <a:t>一切的</a:t>
            </a:r>
            <a:r>
              <a:rPr lang="zh-TW" altLang="en-US" dirty="0" smtClean="0">
                <a:ea typeface="金梅新毛筆楷書" panose="02010609000101010101" pitchFamily="49" charset="-120"/>
              </a:rPr>
              <a:t>做法，還有</a:t>
            </a:r>
            <a:r>
              <a:rPr lang="zh-TW" altLang="en-US" dirty="0">
                <a:ea typeface="金梅新毛筆楷書" panose="02010609000101010101" pitchFamily="49" charset="-120"/>
              </a:rPr>
              <a:t>自己的習性改了</a:t>
            </a:r>
            <a:r>
              <a:rPr lang="zh-TW" altLang="en-US" dirty="0" smtClean="0">
                <a:ea typeface="金梅新毛筆楷書" panose="02010609000101010101" pitchFamily="49" charset="-120"/>
              </a:rPr>
              <a:t>沒有？當</a:t>
            </a:r>
            <a:r>
              <a:rPr lang="zh-TW" altLang="en-US" dirty="0">
                <a:ea typeface="金梅新毛筆楷書" panose="02010609000101010101" pitchFamily="49" charset="-120"/>
              </a:rPr>
              <a:t>問題來了</a:t>
            </a:r>
            <a:r>
              <a:rPr lang="en-US" altLang="zh-TW" dirty="0">
                <a:ea typeface="金梅新毛筆楷書" panose="02010609000101010101" pitchFamily="49" charset="-120"/>
              </a:rPr>
              <a:t>,</a:t>
            </a:r>
            <a:r>
              <a:rPr lang="zh-TW" altLang="en-US" dirty="0">
                <a:ea typeface="金梅新毛筆楷書" panose="02010609000101010101" pitchFamily="49" charset="-120"/>
              </a:rPr>
              <a:t>是用心性來</a:t>
            </a:r>
            <a:r>
              <a:rPr lang="zh-TW" altLang="en-US" dirty="0" smtClean="0">
                <a:ea typeface="金梅新毛筆楷書" panose="02010609000101010101" pitchFamily="49" charset="-120"/>
              </a:rPr>
              <a:t>解決，而</a:t>
            </a:r>
            <a:r>
              <a:rPr lang="zh-TW" altLang="en-US" dirty="0">
                <a:ea typeface="金梅新毛筆楷書" panose="02010609000101010101" pitchFamily="49" charset="-120"/>
              </a:rPr>
              <a:t>不是用人心來解決。在道場若有</a:t>
            </a:r>
            <a:r>
              <a:rPr lang="zh-TW" altLang="en-US" dirty="0" smtClean="0">
                <a:ea typeface="金梅新毛筆楷書" panose="02010609000101010101" pitchFamily="49" charset="-120"/>
              </a:rPr>
              <a:t>爭執，爭執</a:t>
            </a:r>
            <a:r>
              <a:rPr lang="zh-TW" altLang="en-US" dirty="0">
                <a:ea typeface="金梅新毛筆楷書" panose="02010609000101010101" pitchFamily="49" charset="-120"/>
              </a:rPr>
              <a:t>什麼</a:t>
            </a:r>
            <a:r>
              <a:rPr lang="zh-TW" altLang="en-US" dirty="0" smtClean="0">
                <a:ea typeface="金梅新毛筆楷書" panose="02010609000101010101" pitchFamily="49" charset="-120"/>
              </a:rPr>
              <a:t>呢？要</a:t>
            </a:r>
            <a:r>
              <a:rPr lang="zh-TW" altLang="en-US" dirty="0">
                <a:ea typeface="金梅新毛筆楷書" panose="02010609000101010101" pitchFamily="49" charset="-120"/>
              </a:rPr>
              <a:t>的又是什麼</a:t>
            </a:r>
            <a:r>
              <a:rPr lang="zh-TW" altLang="en-US" dirty="0" smtClean="0">
                <a:ea typeface="金梅新毛筆楷書" panose="02010609000101010101" pitchFamily="49" charset="-120"/>
              </a:rPr>
              <a:t>呢？你們</a:t>
            </a:r>
            <a:r>
              <a:rPr lang="zh-TW" altLang="en-US" dirty="0">
                <a:ea typeface="金梅新毛筆楷書" panose="02010609000101010101" pitchFamily="49" charset="-120"/>
              </a:rPr>
              <a:t>如何去落實生活當中的三寶心</a:t>
            </a:r>
            <a:r>
              <a:rPr lang="zh-TW" altLang="en-US" dirty="0" smtClean="0">
                <a:ea typeface="金梅新毛筆楷書" panose="02010609000101010101" pitchFamily="49" charset="-120"/>
              </a:rPr>
              <a:t>法？心性</a:t>
            </a:r>
            <a:r>
              <a:rPr lang="zh-TW" altLang="en-US" dirty="0">
                <a:ea typeface="金梅新毛筆楷書" panose="02010609000101010101" pitchFamily="49" charset="-120"/>
              </a:rPr>
              <a:t>提升了</a:t>
            </a:r>
            <a:r>
              <a:rPr lang="zh-TW" altLang="en-US" dirty="0" smtClean="0">
                <a:ea typeface="金梅新毛筆楷書" panose="02010609000101010101" pitchFamily="49" charset="-120"/>
              </a:rPr>
              <a:t>嗎？火候</a:t>
            </a:r>
            <a:r>
              <a:rPr lang="zh-TW" altLang="en-US" dirty="0">
                <a:ea typeface="金梅新毛筆楷書" panose="02010609000101010101" pitchFamily="49" charset="-120"/>
              </a:rPr>
              <a:t>煉足了</a:t>
            </a:r>
            <a:r>
              <a:rPr lang="zh-TW" altLang="en-US" dirty="0" smtClean="0">
                <a:ea typeface="金梅新毛筆楷書" panose="02010609000101010101" pitchFamily="49" charset="-120"/>
              </a:rPr>
              <a:t>嗎？</a:t>
            </a:r>
            <a:endParaRPr lang="zh-TW" altLang="en-US" dirty="0">
              <a:solidFill>
                <a:srgbClr val="FFFF00"/>
              </a:solidFill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7850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三寶心法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四、修持三寶火候要足</a:t>
            </a:r>
            <a:endParaRPr lang="en-US" altLang="zh-TW" sz="32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濟公老師說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：在</a:t>
            </a:r>
            <a:r>
              <a:rPr lang="zh-TW" altLang="en-US" sz="3200" dirty="0">
                <a:ea typeface="金梅新毛筆楷書" panose="02010609000101010101" pitchFamily="49" charset="-120"/>
              </a:rPr>
              <a:t>渡人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時，問</a:t>
            </a:r>
            <a:r>
              <a:rPr lang="zh-TW" altLang="en-US" sz="3200" dirty="0">
                <a:ea typeface="金梅新毛筆楷書" panose="02010609000101010101" pitchFamily="49" charset="-120"/>
              </a:rPr>
              <a:t>問自己在心性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上，下</a:t>
            </a:r>
            <a:r>
              <a:rPr lang="zh-TW" altLang="en-US" sz="3200" dirty="0">
                <a:ea typeface="金梅新毛筆楷書" panose="02010609000101010101" pitchFamily="49" charset="-120"/>
              </a:rPr>
              <a:t>了多少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功夫？是</a:t>
            </a:r>
            <a:r>
              <a:rPr lang="zh-TW" altLang="en-US" sz="3200" dirty="0">
                <a:ea typeface="金梅新毛筆楷書" panose="02010609000101010101" pitchFamily="49" charset="-120"/>
              </a:rPr>
              <a:t>在講給別人聽還是講給自己聽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呢？自己</a:t>
            </a:r>
            <a:r>
              <a:rPr lang="zh-TW" altLang="en-US" sz="3200" dirty="0">
                <a:ea typeface="金梅新毛筆楷書" panose="02010609000101010101" pitchFamily="49" charset="-120"/>
              </a:rPr>
              <a:t>都不聽自己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的，別人</a:t>
            </a:r>
            <a:r>
              <a:rPr lang="zh-TW" altLang="en-US" sz="3200" dirty="0">
                <a:ea typeface="金梅新毛筆楷書" panose="02010609000101010101" pitchFamily="49" charset="-120"/>
              </a:rPr>
              <a:t>又怎麼會聽我們說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呢！</a:t>
            </a:r>
            <a:endParaRPr lang="en-US" altLang="zh-TW" sz="3200" dirty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老師又說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：自己</a:t>
            </a:r>
            <a:r>
              <a:rPr lang="zh-TW" altLang="en-US" sz="3200" dirty="0">
                <a:ea typeface="金梅新毛筆楷書" panose="02010609000101010101" pitchFamily="49" charset="-120"/>
              </a:rPr>
              <a:t>火候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不足，問題</a:t>
            </a:r>
            <a:r>
              <a:rPr lang="zh-TW" altLang="en-US" sz="3200" dirty="0">
                <a:ea typeface="金梅新毛筆楷書" panose="02010609000101010101" pitchFamily="49" charset="-120"/>
              </a:rPr>
              <a:t>來了就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生氣，常常</a:t>
            </a:r>
            <a:r>
              <a:rPr lang="zh-TW" altLang="en-US" sz="3200" dirty="0">
                <a:ea typeface="金梅新毛筆楷書" panose="02010609000101010101" pitchFamily="49" charset="-120"/>
              </a:rPr>
              <a:t>講賢話就不敢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亂來，所以</a:t>
            </a:r>
            <a:r>
              <a:rPr lang="zh-TW" altLang="en-US" sz="3200" dirty="0">
                <a:ea typeface="金梅新毛筆楷書" panose="02010609000101010101" pitchFamily="49" charset="-120"/>
              </a:rPr>
              <a:t>才會說在佛堂行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王道，在家</a:t>
            </a:r>
            <a:r>
              <a:rPr lang="zh-TW" altLang="en-US" sz="3200" dirty="0">
                <a:ea typeface="金梅新毛筆楷書" panose="02010609000101010101" pitchFamily="49" charset="-120"/>
              </a:rPr>
              <a:t>中行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霸道，是不是？這</a:t>
            </a:r>
            <a:r>
              <a:rPr lang="zh-TW" altLang="en-US" sz="3200" dirty="0">
                <a:ea typeface="金梅新毛筆楷書" panose="02010609000101010101" pitchFamily="49" charset="-120"/>
              </a:rPr>
              <a:t>就是火後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不足。</a:t>
            </a:r>
            <a:endParaRPr lang="zh-TW" altLang="en-US" sz="3200" dirty="0">
              <a:ea typeface="金梅新毛筆楷書" panose="02010609000101010101" pitchFamily="49" charset="-120"/>
            </a:endParaRPr>
          </a:p>
          <a:p>
            <a:r>
              <a:rPr lang="zh-TW" altLang="en-US" sz="3200" dirty="0">
                <a:ea typeface="金梅新毛筆楷書" panose="02010609000101010101" pitchFamily="49" charset="-120"/>
              </a:rPr>
              <a:t/>
            </a:r>
            <a:br>
              <a:rPr lang="zh-TW" altLang="en-US" sz="3200" dirty="0">
                <a:ea typeface="金梅新毛筆楷書" panose="02010609000101010101" pitchFamily="49" charset="-120"/>
              </a:rPr>
            </a:br>
            <a:endParaRPr lang="zh-TW" altLang="en-US" sz="3200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8766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三寶心法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五、修持三寶六根要清淨</a:t>
            </a:r>
            <a:endParaRPr lang="en-US" altLang="zh-TW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濟公老師說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：六</a:t>
            </a:r>
            <a:r>
              <a:rPr lang="zh-TW" altLang="en-US" dirty="0">
                <a:ea typeface="金梅新毛筆楷書" panose="02010609000101010101" pitchFamily="49" charset="-120"/>
              </a:rPr>
              <a:t>根不</a:t>
            </a:r>
            <a:r>
              <a:rPr lang="zh-TW" altLang="en-US" dirty="0" smtClean="0">
                <a:ea typeface="金梅新毛筆楷書" panose="02010609000101010101" pitchFamily="49" charset="-120"/>
              </a:rPr>
              <a:t>清，火候</a:t>
            </a:r>
            <a:r>
              <a:rPr lang="zh-TW" altLang="en-US" dirty="0">
                <a:ea typeface="金梅新毛筆楷書" panose="02010609000101010101" pitchFamily="49" charset="-120"/>
              </a:rPr>
              <a:t>就無法煉</a:t>
            </a:r>
            <a:r>
              <a:rPr lang="zh-TW" altLang="en-US" dirty="0" smtClean="0">
                <a:ea typeface="金梅新毛筆楷書" panose="02010609000101010101" pitchFamily="49" charset="-120"/>
              </a:rPr>
              <a:t>成，問題一來，六</a:t>
            </a:r>
            <a:r>
              <a:rPr lang="zh-TW" altLang="en-US" dirty="0">
                <a:ea typeface="金梅新毛筆楷書" panose="02010609000101010101" pitchFamily="49" charset="-120"/>
              </a:rPr>
              <a:t>根就拉著</a:t>
            </a:r>
            <a:r>
              <a:rPr lang="zh-TW" altLang="en-US" dirty="0" smtClean="0">
                <a:ea typeface="金梅新毛筆楷書" panose="02010609000101010101" pitchFamily="49" charset="-120"/>
              </a:rPr>
              <a:t>我們，自</a:t>
            </a:r>
            <a:r>
              <a:rPr lang="zh-TW" altLang="en-US" dirty="0">
                <a:ea typeface="金梅新毛筆楷書" panose="02010609000101010101" pitchFamily="49" charset="-120"/>
              </a:rPr>
              <a:t>性便無法</a:t>
            </a:r>
            <a:r>
              <a:rPr lang="zh-TW" altLang="en-US" dirty="0" smtClean="0">
                <a:ea typeface="金梅新毛筆楷書" panose="02010609000101010101" pitchFamily="49" charset="-120"/>
              </a:rPr>
              <a:t>提升，脾氣</a:t>
            </a:r>
            <a:r>
              <a:rPr lang="zh-TW" altLang="en-US" dirty="0">
                <a:ea typeface="金梅新毛筆楷書" panose="02010609000101010101" pitchFamily="49" charset="-120"/>
              </a:rPr>
              <a:t>毛病也跟著來</a:t>
            </a:r>
            <a:r>
              <a:rPr lang="zh-TW" altLang="en-US" dirty="0" smtClean="0">
                <a:ea typeface="金梅新毛筆楷書" panose="02010609000101010101" pitchFamily="49" charset="-120"/>
              </a:rPr>
              <a:t>了。</a:t>
            </a:r>
            <a:endParaRPr lang="en-US" altLang="zh-TW" dirty="0" smtClean="0"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老師又說：</a:t>
            </a:r>
            <a:r>
              <a:rPr lang="zh-TW" altLang="en-US" dirty="0" smtClean="0">
                <a:ea typeface="金梅新毛筆楷書" panose="02010609000101010101" pitchFamily="49" charset="-120"/>
              </a:rPr>
              <a:t>肉體</a:t>
            </a:r>
            <a:r>
              <a:rPr lang="zh-TW" altLang="en-US" dirty="0">
                <a:ea typeface="金梅新毛筆楷書" panose="02010609000101010101" pitchFamily="49" charset="-120"/>
              </a:rPr>
              <a:t>會牽著你們的習性毛病來處事，徒兒們！那是你們在用六根</a:t>
            </a:r>
            <a:r>
              <a:rPr lang="en-US" altLang="zh-TW" dirty="0">
                <a:ea typeface="金梅新毛筆楷書" panose="02010609000101010101" pitchFamily="49" charset="-120"/>
              </a:rPr>
              <a:t>(</a:t>
            </a:r>
            <a:r>
              <a:rPr lang="zh-TW" altLang="en-US" dirty="0">
                <a:ea typeface="金梅新毛筆楷書" panose="02010609000101010101" pitchFamily="49" charset="-120"/>
              </a:rPr>
              <a:t>眼、耳、鼻、舌、身、意</a:t>
            </a:r>
            <a:r>
              <a:rPr lang="en-US" altLang="zh-TW" dirty="0">
                <a:ea typeface="金梅新毛筆楷書" panose="02010609000101010101" pitchFamily="49" charset="-120"/>
              </a:rPr>
              <a:t>)</a:t>
            </a:r>
            <a:r>
              <a:rPr lang="zh-TW" altLang="en-US" dirty="0">
                <a:ea typeface="金梅新毛筆楷書" panose="02010609000101010101" pitchFamily="49" charset="-120"/>
              </a:rPr>
              <a:t>來處理事情，看見什麼事情，聽到什麼事情，都是用自我想法來判斷對</a:t>
            </a:r>
            <a:r>
              <a:rPr lang="zh-TW" altLang="en-US" dirty="0" smtClean="0">
                <a:ea typeface="金梅新毛筆楷書" panose="02010609000101010101" pitchFamily="49" charset="-120"/>
              </a:rPr>
              <a:t>錯。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052015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266</TotalTime>
  <Words>1754</Words>
  <Application>Microsoft Office PowerPoint</Application>
  <PresentationFormat>如螢幕大小 (16:9)</PresentationFormat>
  <Paragraphs>64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3" baseType="lpstr">
      <vt:lpstr>Franklin Gothic Book</vt:lpstr>
      <vt:lpstr>金梅新毛筆楷書</vt:lpstr>
      <vt:lpstr>超世紀細毛楷</vt:lpstr>
      <vt:lpstr>微軟正黑體</vt:lpstr>
      <vt:lpstr>Arial</vt:lpstr>
      <vt:lpstr>Wingdings 2</vt:lpstr>
      <vt:lpstr>科技</vt:lpstr>
      <vt:lpstr>三寶心法   悟見講</vt:lpstr>
      <vt:lpstr>三寶心法   悟見講</vt:lpstr>
      <vt:lpstr>三寶心法   悟見講</vt:lpstr>
      <vt:lpstr>三寶心法   悟見講</vt:lpstr>
      <vt:lpstr>三寶心法   悟見講</vt:lpstr>
      <vt:lpstr>三寶心法   悟見講</vt:lpstr>
      <vt:lpstr>三寶心法   悟見講</vt:lpstr>
      <vt:lpstr>三寶心法   悟見講</vt:lpstr>
      <vt:lpstr>三寶心法   悟見講</vt:lpstr>
      <vt:lpstr>三寶心法   悟見講</vt:lpstr>
      <vt:lpstr>三寶心法   悟見講</vt:lpstr>
      <vt:lpstr>三寶心法   悟見講</vt:lpstr>
      <vt:lpstr>三寶心法   悟見講</vt:lpstr>
      <vt:lpstr>三寶心法   悟見講</vt:lpstr>
      <vt:lpstr>三寶心法   悟見講</vt:lpstr>
      <vt:lpstr>三寶心法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80</cp:revision>
  <dcterms:created xsi:type="dcterms:W3CDTF">2014-02-15T05:50:45Z</dcterms:created>
  <dcterms:modified xsi:type="dcterms:W3CDTF">2016-03-15T04:13:44Z</dcterms:modified>
</cp:coreProperties>
</file>