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4" r:id="rId2"/>
    <p:sldId id="304" r:id="rId3"/>
    <p:sldId id="293" r:id="rId4"/>
    <p:sldId id="306" r:id="rId5"/>
    <p:sldId id="303" r:id="rId6"/>
    <p:sldId id="302" r:id="rId7"/>
    <p:sldId id="301" r:id="rId8"/>
    <p:sldId id="300" r:id="rId9"/>
    <p:sldId id="299" r:id="rId10"/>
    <p:sldId id="316" r:id="rId11"/>
    <p:sldId id="298" r:id="rId12"/>
    <p:sldId id="296" r:id="rId13"/>
    <p:sldId id="313" r:id="rId14"/>
    <p:sldId id="312" r:id="rId15"/>
    <p:sldId id="311" r:id="rId16"/>
    <p:sldId id="310" r:id="rId17"/>
    <p:sldId id="309" r:id="rId18"/>
    <p:sldId id="308" r:id="rId19"/>
    <p:sldId id="305" r:id="rId20"/>
    <p:sldId id="294" r:id="rId21"/>
    <p:sldId id="307" r:id="rId22"/>
    <p:sldId id="319" r:id="rId23"/>
    <p:sldId id="315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2593" autoAdjust="0"/>
  </p:normalViewPr>
  <p:slideViewPr>
    <p:cSldViewPr>
      <p:cViewPr>
        <p:scale>
          <a:sx n="100" d="100"/>
          <a:sy n="100" d="100"/>
        </p:scale>
        <p:origin x="516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</a:t>
            </a:r>
            <a:r>
              <a:rPr lang="en-US" altLang="zh-TW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---</a:t>
            </a:r>
          </a:p>
          <a:p>
            <a:r>
              <a:rPr lang="en-US" altLang="zh-TW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(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en-US" altLang="zh-TW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)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現在天時已經來到，三期末劫年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點道詞有言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：今</a:t>
            </a:r>
            <a:r>
              <a:rPr lang="zh-TW" altLang="en-US" sz="3200" dirty="0">
                <a:ea typeface="金梅新毛筆楷書" panose="02010609000101010101" pitchFamily="49" charset="-120"/>
              </a:rPr>
              <a:t>時已經末劫年，實告一切眾蘊殘，你若失了此機會，萬八年載難身翻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b="1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此時正在重陽天</a:t>
            </a:r>
            <a:r>
              <a:rPr lang="zh-TW" altLang="en-US" sz="3200" b="1" dirty="0">
                <a:ea typeface="金梅新毛筆楷書" panose="02010609000101010101" pitchFamily="49" charset="-120"/>
              </a:rPr>
              <a:t>，大千蘊等俱朝前，各個皆得還鄉道，保你無恙萬八年；余今領受恩師命，傳你本來玄妙關</a:t>
            </a:r>
            <a:r>
              <a:rPr lang="zh-TW" altLang="en-US" sz="3200" b="1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b="1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b="1" dirty="0">
                <a:ea typeface="金梅新毛筆楷書" panose="02010609000101010101" pitchFamily="49" charset="-120"/>
              </a:rPr>
              <a:t>你若願不能了，難把鄉還，</a:t>
            </a:r>
            <a:r>
              <a:rPr lang="zh-TW" altLang="en-US" sz="3200" b="1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現今災煞，俱遭身邊，一切兵荒，老幼同沾</a:t>
            </a:r>
            <a:endParaRPr lang="en-US" altLang="zh-TW" sz="3200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309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何謂青陽呢 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？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青陽期，</a:t>
            </a:r>
            <a:r>
              <a:rPr lang="zh-TW" altLang="en-US" sz="3200" dirty="0">
                <a:ea typeface="金梅新毛筆楷書" panose="02010609000101010101" pitchFamily="49" charset="-120"/>
              </a:rPr>
              <a:t>道運的方位在東方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200" dirty="0">
                <a:ea typeface="金梅新毛筆楷書" panose="02010609000101010101" pitchFamily="49" charset="-120"/>
              </a:rPr>
              <a:t>在天為元正，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在</a:t>
            </a:r>
            <a:r>
              <a:rPr lang="zh-TW" altLang="en-US" sz="3200" dirty="0">
                <a:ea typeface="金梅新毛筆楷書" panose="02010609000101010101" pitchFamily="49" charset="-120"/>
              </a:rPr>
              <a:t>地為春季，春季時，青苗齊發，又東方在五行為青，故名青陽。在此期間，一切皆以青為上，例如</a:t>
            </a:r>
          </a:p>
          <a:p>
            <a:r>
              <a:rPr lang="en-US" altLang="zh-TW" sz="3200" dirty="0">
                <a:ea typeface="金梅新毛筆楷書" panose="02010609000101010101" pitchFamily="49" charset="-120"/>
              </a:rPr>
              <a:t>1.  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聖廟</a:t>
            </a:r>
            <a:r>
              <a:rPr lang="zh-TW" altLang="en-US" sz="3200" dirty="0">
                <a:latin typeface="標楷體" panose="03000509000000000000" pitchFamily="65" charset="-120"/>
                <a:ea typeface="金梅新毛筆楷書" panose="02010609000101010101" pitchFamily="49" charset="-120"/>
              </a:rPr>
              <a:t>裡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200" dirty="0">
                <a:ea typeface="金梅新毛筆楷書" panose="02010609000101010101" pitchFamily="49" charset="-120"/>
              </a:rPr>
              <a:t>聖像頭帶青冠、身穿青袍，足蹬青靴</a:t>
            </a:r>
          </a:p>
          <a:p>
            <a:r>
              <a:rPr lang="en-US" altLang="zh-TW" sz="3200" dirty="0">
                <a:ea typeface="金梅新毛筆楷書" panose="02010609000101010101" pitchFamily="49" charset="-120"/>
              </a:rPr>
              <a:t>2.  </a:t>
            </a:r>
            <a:r>
              <a:rPr lang="zh-TW" altLang="en-US" sz="3200" dirty="0">
                <a:ea typeface="金梅新毛筆楷書" panose="02010609000101010101" pitchFamily="49" charset="-120"/>
              </a:rPr>
              <a:t>結婚時，新郎頭帶青冠，身穿青袍，足蹬青靴，新娘頭帶青冠，身穿青衫青裙，足踏青靴，新房內，一切皆以青色為主。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523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六、青陽期之降道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但是</a:t>
            </a:r>
            <a:r>
              <a:rPr lang="zh-TW" altLang="en-US" sz="3200" dirty="0">
                <a:ea typeface="金梅新毛筆楷書" panose="02010609000101010101" pitchFamily="49" charset="-120"/>
              </a:rPr>
              <a:t>世界上的人，並非都是惡的，其中還有不少的好人，上帝不忍善惡不分、玉石俱焚，故特將天道降世，又恐世人不知，因此，派木精子降世為伏羲氏，代天宣化，傳授真宗大道，救起皇胎原子，使其在世躲劫避難，出世超生了死，這就是青陽普渡。</a:t>
            </a:r>
          </a:p>
        </p:txBody>
      </p:sp>
    </p:spTree>
    <p:extLst>
      <p:ext uri="{BB962C8B-B14F-4D97-AF65-F5344CB8AC3E}">
        <p14:creationId xmlns:p14="http://schemas.microsoft.com/office/powerpoint/2010/main" val="206918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1404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七、青陽期之三寶</a:t>
            </a:r>
            <a:endParaRPr lang="en-US" altLang="zh-TW" sz="3200" dirty="0" smtClean="0">
              <a:solidFill>
                <a:srgbClr val="FFFF00"/>
              </a:solidFill>
              <a:latin typeface="超世紀粗顏楷" panose="02000000000000000000" pitchFamily="2" charset="-120"/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明君</a:t>
            </a:r>
            <a:r>
              <a:rPr lang="zh-TW" altLang="en-US" sz="3200" dirty="0">
                <a:solidFill>
                  <a:srgbClr val="FFC000"/>
                </a:solidFill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代天傳道，傳下三件寶貝 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玄關竅</a:t>
            </a:r>
            <a:r>
              <a:rPr lang="en-US" altLang="zh-TW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---</a:t>
            </a:r>
            <a:r>
              <a:rPr lang="zh-TW" altLang="en-US" sz="3200" dirty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我們本性所居的玄關竅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口訣</a:t>
            </a:r>
            <a:r>
              <a:rPr lang="en-US" altLang="zh-TW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---</a:t>
            </a:r>
            <a:r>
              <a:rPr lang="zh-TW" altLang="en-US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無量壽佛</a:t>
            </a:r>
            <a:endParaRPr lang="zh-TW" altLang="en-US" sz="3200" dirty="0">
              <a:latin typeface="超世紀粗顏楷" panose="02000000000000000000" pitchFamily="2" charset="-120"/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合同</a:t>
            </a:r>
            <a:r>
              <a:rPr lang="en-US" altLang="zh-TW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---</a:t>
            </a:r>
            <a:r>
              <a:rPr lang="zh-TW" altLang="en-US" sz="3200" dirty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蓮葉合同</a:t>
            </a:r>
          </a:p>
          <a:p>
            <a:r>
              <a:rPr lang="zh-TW" altLang="en-US" sz="3200" dirty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蓮葉屬青色，居於最上，因此道統在君王相傳，故稱有道明君、無道昏君。這就是青陽</a:t>
            </a:r>
            <a:r>
              <a:rPr lang="zh-TW" altLang="en-US" sz="3200" dirty="0" smtClean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。</a:t>
            </a:r>
            <a:r>
              <a:rPr lang="zh-TW" altLang="en-US" sz="3200" dirty="0">
                <a:latin typeface="超世紀粗顏楷" panose="02000000000000000000" pitchFamily="2" charset="-120"/>
                <a:ea typeface="金梅新毛筆楷書" panose="02010609000101010101" pitchFamily="49" charset="-120"/>
              </a:rPr>
              <a:t>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676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八、紅陽期之劫難</a:t>
            </a:r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紅陽起於商朝帝乙時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(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西元前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1135)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，到中華民國止，叫做紅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陽期。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紅陽期人類造罪較前期重，上天降十八</a:t>
            </a:r>
            <a:r>
              <a:rPr lang="zh-TW" altLang="en-US" sz="3200" dirty="0">
                <a:ea typeface="金梅新毛筆楷書" panose="02010609000101010101" pitchFamily="49" charset="-120"/>
              </a:rPr>
              <a:t>個浩劫，名叫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赤明火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劫。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當時不論在中國</a:t>
            </a:r>
            <a:r>
              <a:rPr lang="zh-TW" altLang="en-US" sz="3200" dirty="0">
                <a:ea typeface="金梅新毛筆楷書" panose="02010609000101010101" pitchFamily="49" charset="-120"/>
              </a:rPr>
              <a:t>或外國，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都有十八次大會戰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，均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以烽火為害，之後</a:t>
            </a:r>
            <a:r>
              <a:rPr lang="zh-TW" altLang="en-US" sz="3200" dirty="0">
                <a:ea typeface="金梅新毛筆楷書" panose="02010609000101010101" pitchFamily="49" charset="-120"/>
              </a:rPr>
              <a:t>又連續更換十八個時代，哪十八個時代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呢？</a:t>
            </a:r>
            <a:endParaRPr lang="zh-TW" altLang="en-US" sz="3200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940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金梅新毛筆楷書" panose="02010609000101010101" pitchFamily="49" charset="-120"/>
              </a:rPr>
              <a:t>西周、春秋、戰國、秦、西漢、東漢、後漢、西晉、東晉、南北朝、北唐、南唐、五胡、北宋、南宋、元朝、明朝、清朝共十八個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時代</a:t>
            </a:r>
            <a:r>
              <a:rPr lang="zh-TW" altLang="en-US" sz="3200" dirty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當時</a:t>
            </a:r>
            <a:r>
              <a:rPr lang="zh-TW" altLang="en-US" sz="3200" dirty="0">
                <a:ea typeface="金梅新毛筆楷書" panose="02010609000101010101" pitchFamily="49" charset="-120"/>
              </a:rPr>
              <a:t>佛家傳有珠子十八粒，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號稱十八羅漢珠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，其實也以每顆珠子，代表一個劫數，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十八個珠子，就表示紅陽時期，有十八個劫數。</a:t>
            </a:r>
          </a:p>
        </p:txBody>
      </p:sp>
    </p:spTree>
    <p:extLst>
      <p:ext uri="{BB962C8B-B14F-4D97-AF65-F5344CB8AC3E}">
        <p14:creationId xmlns:p14="http://schemas.microsoft.com/office/powerpoint/2010/main" val="5361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九、紅陽期之降道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紅陽期世界</a:t>
            </a:r>
            <a:r>
              <a:rPr lang="zh-TW" altLang="en-US" sz="3200" dirty="0">
                <a:ea typeface="金梅新毛筆楷書" panose="02010609000101010101" pitchFamily="49" charset="-120"/>
              </a:rPr>
              <a:t>上的人，並非都是惡的，其中還有不少的好人，上帝不忍善惡不分、玉石俱焚，故又將天道降世，仍恐世人不知，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又派金精子，降世為太公望</a:t>
            </a:r>
            <a:r>
              <a:rPr lang="zh-TW" altLang="en-US" sz="3200" dirty="0">
                <a:ea typeface="金梅新毛筆楷書" panose="02010609000101010101" pitchFamily="49" charset="-120"/>
              </a:rPr>
              <a:t>，代天宣化，傳授真宗大道，救起皇胎原子，使其在世躲劫避難，出世超生了死，這就是紅陽普渡。何謂紅陽呢 </a:t>
            </a:r>
            <a:r>
              <a:rPr lang="zh-TW" altLang="en-US" sz="3200" dirty="0">
                <a:ea typeface="金梅新毛筆楷書" panose="02010609000101010101" pitchFamily="49" charset="-120"/>
              </a:rPr>
              <a:t>？</a:t>
            </a:r>
            <a:endParaRPr lang="zh-TW" altLang="en-US" sz="32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735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ea typeface="金梅新毛筆楷書" panose="02010609000101010101" pitchFamily="49" charset="-120"/>
              </a:rPr>
              <a:t>紅陽時代，道運在南方，在天為</a:t>
            </a:r>
            <a:r>
              <a:rPr lang="zh-TW" altLang="en-US" u="sng" dirty="0">
                <a:ea typeface="金梅新毛筆楷書" panose="02010609000101010101" pitchFamily="49" charset="-120"/>
              </a:rPr>
              <a:t>亨</a:t>
            </a:r>
            <a:r>
              <a:rPr lang="zh-TW" altLang="en-US" dirty="0">
                <a:ea typeface="金梅新毛筆楷書" panose="02010609000101010101" pitchFamily="49" charset="-120"/>
              </a:rPr>
              <a:t>正，在地為夏季，夏季紅花齊放，而且南方在五行屬火，五色為紅，故名紅陽。在此期間，一切皆以紅為上，例如 </a:t>
            </a:r>
            <a:r>
              <a:rPr lang="en-US" altLang="zh-TW" dirty="0">
                <a:ea typeface="金梅新毛筆楷書" panose="02010609000101010101" pitchFamily="49" charset="-120"/>
              </a:rPr>
              <a:t>:</a:t>
            </a:r>
            <a:endParaRPr lang="zh-TW" altLang="en-US" dirty="0">
              <a:ea typeface="金梅新毛筆楷書" panose="02010609000101010101" pitchFamily="49" charset="-120"/>
            </a:endParaRPr>
          </a:p>
          <a:p>
            <a:r>
              <a:rPr lang="en-US" altLang="zh-TW" dirty="0">
                <a:ea typeface="金梅新毛筆楷書" panose="02010609000101010101" pitchFamily="49" charset="-120"/>
              </a:rPr>
              <a:t>1.  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聖廟裡，</a:t>
            </a:r>
            <a:r>
              <a:rPr lang="zh-TW" altLang="en-US" dirty="0">
                <a:ea typeface="金梅新毛筆楷書" panose="02010609000101010101" pitchFamily="49" charset="-120"/>
              </a:rPr>
              <a:t>聖像頭帶紅冠、身穿紅袍、足蹬紅靴，宮牆大門、梁柱神座、拜墊供器供具等，一切均為紅色。</a:t>
            </a:r>
          </a:p>
          <a:p>
            <a:r>
              <a:rPr lang="en-US" altLang="zh-TW" dirty="0">
                <a:ea typeface="金梅新毛筆楷書" panose="02010609000101010101" pitchFamily="49" charset="-120"/>
              </a:rPr>
              <a:t>2.  </a:t>
            </a:r>
            <a:r>
              <a:rPr lang="zh-TW" altLang="en-US" dirty="0">
                <a:ea typeface="金梅新毛筆楷書" panose="02010609000101010101" pitchFamily="49" charset="-120"/>
              </a:rPr>
              <a:t>結婚時，大門結紅彩、掛紅燈、新郎紅冠紅袍紅靴、新娘紅冠紅衫紅裙、新房設備皆以紅色為主。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342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明師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代天傳道，也傳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下三寶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玄關竅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---</a:t>
            </a:r>
            <a:r>
              <a:rPr lang="zh-TW" altLang="en-US" sz="3200" dirty="0">
                <a:ea typeface="金梅新毛筆楷書" panose="02010609000101010101" pitchFamily="49" charset="-120"/>
              </a:rPr>
              <a:t>我們本性所居的玄關竅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真經</a:t>
            </a:r>
            <a:r>
              <a:rPr lang="en-US" altLang="zh-TW" sz="3200" dirty="0">
                <a:ea typeface="金梅新毛筆楷書" panose="02010609000101010101" pitchFamily="49" charset="-120"/>
              </a:rPr>
              <a:t>---</a:t>
            </a:r>
            <a:r>
              <a:rPr lang="zh-TW" altLang="en-US" sz="3200" dirty="0">
                <a:ea typeface="金梅新毛筆楷書" panose="02010609000101010101" pitchFamily="49" charset="-120"/>
              </a:rPr>
              <a:t>紅陽時代所唸的六字真經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合同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---</a:t>
            </a:r>
            <a:r>
              <a:rPr lang="zh-TW" altLang="en-US" sz="3200" dirty="0">
                <a:ea typeface="金梅新毛筆楷書" panose="02010609000101010101" pitchFamily="49" charset="-120"/>
              </a:rPr>
              <a:t>蓮花合同</a:t>
            </a: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蓮花屬紅色，居蓮的中間，證明道統在師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儒相傳</a:t>
            </a:r>
            <a:r>
              <a:rPr lang="zh-TW" altLang="en-US" sz="3200" dirty="0">
                <a:ea typeface="金梅新毛筆楷書" panose="02010609000101010101" pitchFamily="49" charset="-120"/>
              </a:rPr>
              <a:t>，故稱有道明師，無道妄師，這就是紅陽。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0365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十、白陽期之劫難</a:t>
            </a:r>
            <a:endParaRPr lang="zh-TW" altLang="en-US" sz="36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白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陽期起</a:t>
            </a:r>
            <a:r>
              <a:rPr lang="zh-TW" altLang="en-US" sz="3600" dirty="0">
                <a:ea typeface="金梅新毛筆楷書" panose="02010609000101010101" pitchFamily="49" charset="-120"/>
              </a:rPr>
              <a:t>於中華民國時代，到將來一萬零八百年止，在此期間，叫做白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陽期。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此期世人造罪深重，上天降下</a:t>
            </a:r>
            <a:r>
              <a:rPr lang="zh-TW" altLang="en-US" sz="3600" dirty="0">
                <a:ea typeface="金梅新毛筆楷書" panose="02010609000101010101" pitchFamily="49" charset="-120"/>
              </a:rPr>
              <a:t>八十一個浩劫，名叫延康風劫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此</a:t>
            </a:r>
            <a:r>
              <a:rPr lang="zh-TW" altLang="en-US" sz="3600" dirty="0">
                <a:ea typeface="金梅新毛筆楷書" panose="02010609000101010101" pitchFamily="49" charset="-120"/>
              </a:rPr>
              <a:t>期間，中國外國，都會有八十一次大會戰，也會連續更換八十一個時代。</a:t>
            </a: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727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十一、何謂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延康風劫 </a:t>
            </a:r>
            <a:r>
              <a:rPr lang="en-US" altLang="zh-TW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?</a:t>
            </a:r>
            <a:r>
              <a:rPr lang="en-US" altLang="zh-TW" sz="3200" dirty="0">
                <a:ea typeface="金梅新毛筆楷書" panose="02010609000101010101" pitchFamily="49" charset="-120"/>
              </a:rPr>
              <a:t> </a:t>
            </a:r>
            <a:r>
              <a:rPr lang="zh-TW" altLang="en-US" sz="3200" dirty="0">
                <a:ea typeface="金梅新毛筆楷書" panose="02010609000101010101" pitchFamily="49" charset="-120"/>
              </a:rPr>
              <a:t>因為都是以</a:t>
            </a:r>
            <a:r>
              <a:rPr lang="zh-TW" altLang="en-US" sz="3200" dirty="0">
                <a:latin typeface="超世紀粗顏楷" panose="02000000000000000000" pitchFamily="2" charset="-120"/>
                <a:ea typeface="超世紀粗顏楷" panose="02000000000000000000" pitchFamily="2" charset="-120"/>
              </a:rPr>
              <a:t>罡</a:t>
            </a:r>
            <a:r>
              <a:rPr lang="zh-TW" altLang="en-US" sz="3200" dirty="0">
                <a:ea typeface="金梅新毛筆楷書" panose="02010609000101010101" pitchFamily="49" charset="-120"/>
              </a:rPr>
              <a:t>風為害，像鈾和氫的原子炸彈、核子炸彈，耳朵只聽到天崩地裂的聲音，就不見人影了，所以叫做</a:t>
            </a:r>
            <a:r>
              <a:rPr lang="zh-TW" altLang="en-US" sz="3200" dirty="0">
                <a:latin typeface="超世紀粗顏楷" panose="02000000000000000000" pitchFamily="2" charset="-120"/>
                <a:ea typeface="超世紀粗顏楷" panose="02000000000000000000" pitchFamily="2" charset="-120"/>
              </a:rPr>
              <a:t>罡</a:t>
            </a:r>
            <a:r>
              <a:rPr lang="zh-TW" altLang="en-US" sz="3200" dirty="0">
                <a:ea typeface="金梅新毛筆楷書" panose="02010609000101010101" pitchFamily="49" charset="-120"/>
              </a:rPr>
              <a:t>風劫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200" dirty="0" smtClean="0">
                <a:latin typeface="超世紀粗顏楷" panose="02000000000000000000" pitchFamily="2" charset="-120"/>
                <a:ea typeface="超世紀粗顏楷" panose="02000000000000000000" pitchFamily="2" charset="-120"/>
              </a:rPr>
              <a:t>罡</a:t>
            </a:r>
            <a:r>
              <a:rPr lang="zh-TW" altLang="en-US" sz="3200" dirty="0">
                <a:ea typeface="金梅新毛筆楷書" panose="02010609000101010101" pitchFamily="49" charset="-120"/>
              </a:rPr>
              <a:t>風所到的地方，萬物完全化為灰燼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為什麼</a:t>
            </a:r>
            <a:r>
              <a:rPr lang="zh-TW" altLang="en-US" sz="3200" dirty="0">
                <a:ea typeface="金梅新毛筆楷書" panose="02010609000101010101" pitchFamily="49" charset="-120"/>
              </a:rPr>
              <a:t>會有這麼大的劫煞呢 </a:t>
            </a:r>
            <a:r>
              <a:rPr lang="en-US" altLang="zh-TW" sz="3200" dirty="0">
                <a:ea typeface="金梅新毛筆楷書" panose="02010609000101010101" pitchFamily="49" charset="-120"/>
              </a:rPr>
              <a:t>? </a:t>
            </a:r>
            <a:r>
              <a:rPr lang="zh-TW" altLang="en-US" sz="3200" dirty="0">
                <a:ea typeface="金梅新毛筆楷書" panose="02010609000101010101" pitchFamily="49" charset="-120"/>
              </a:rPr>
              <a:t>因為現在人心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惡毒，不行綱常</a:t>
            </a:r>
            <a:r>
              <a:rPr lang="zh-TW" altLang="en-US" sz="3200" dirty="0">
                <a:ea typeface="金梅新毛筆楷書" panose="02010609000101010101" pitchFamily="49" charset="-120"/>
              </a:rPr>
              <a:t>倫理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，不行道德</a:t>
            </a:r>
            <a:r>
              <a:rPr lang="zh-TW" altLang="en-US" sz="3200" dirty="0">
                <a:ea typeface="金梅新毛筆楷書" panose="02010609000101010101" pitchFamily="49" charset="-120"/>
              </a:rPr>
              <a:t>仁義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，才造成浩劫，</a:t>
            </a:r>
            <a:r>
              <a:rPr lang="zh-TW" altLang="en-US" sz="3200" dirty="0">
                <a:ea typeface="金梅新毛筆楷書" panose="02010609000101010101" pitchFamily="49" charset="-120"/>
              </a:rPr>
              <a:t>這就是白陽末劫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5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</a:t>
            </a:r>
            <a:r>
              <a:rPr lang="en-US" altLang="zh-TW" sz="3200" dirty="0" smtClean="0">
                <a:solidFill>
                  <a:srgbClr val="FFFF00"/>
                </a:solidFill>
              </a:rPr>
              <a:t>---</a:t>
            </a:r>
          </a:p>
          <a:p>
            <a:r>
              <a:rPr lang="en-US" altLang="zh-TW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(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</a:t>
            </a:r>
            <a:r>
              <a:rPr lang="en-US" altLang="zh-TW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)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我們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本來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都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是原胎佛子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奉上帝之命，下凡治理世間，</a:t>
            </a:r>
            <a:r>
              <a:rPr lang="zh-TW" altLang="en-US" sz="3200" dirty="0">
                <a:ea typeface="金梅新毛筆楷書" panose="02010609000101010101" pitchFamily="49" charset="-120"/>
              </a:rPr>
              <a:t>人與人之間，個個都是相親相愛，人與動物之間也是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一樣。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可是</a:t>
            </a:r>
            <a:r>
              <a:rPr lang="zh-TW" altLang="en-US" sz="3200" dirty="0">
                <a:ea typeface="金梅新毛筆楷書" panose="02010609000101010101" pitchFamily="49" charset="-120"/>
              </a:rPr>
              <a:t>久而久之，人心漸漸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變化壞，</a:t>
            </a:r>
            <a:r>
              <a:rPr lang="zh-TW" altLang="en-US" sz="3200" dirty="0">
                <a:ea typeface="金梅新毛筆楷書" panose="02010609000101010101" pitchFamily="49" charset="-120"/>
              </a:rPr>
              <a:t>以致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於弱肉強食，紛爭不斷，</a:t>
            </a:r>
            <a:r>
              <a:rPr lang="zh-TW" altLang="en-US" sz="3200" dirty="0">
                <a:ea typeface="金梅新毛筆楷書" panose="02010609000101010101" pitchFamily="49" charset="-120"/>
              </a:rPr>
              <a:t>積下無數血債，至今冤孽重重，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罪惡滔天</a:t>
            </a:r>
            <a:r>
              <a:rPr lang="zh-TW" altLang="en-US" sz="3200" dirty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欠債</a:t>
            </a:r>
            <a:r>
              <a:rPr lang="zh-TW" altLang="en-US" sz="3200" dirty="0">
                <a:ea typeface="金梅新毛筆楷書" panose="02010609000101010101" pitchFamily="49" charset="-120"/>
              </a:rPr>
              <a:t>還債，欠命還命，上帝大公無私，設下三期浩劫使之大清算。</a:t>
            </a:r>
          </a:p>
        </p:txBody>
      </p:sp>
    </p:spTree>
    <p:extLst>
      <p:ext uri="{BB962C8B-B14F-4D97-AF65-F5344CB8AC3E}">
        <p14:creationId xmlns:p14="http://schemas.microsoft.com/office/powerpoint/2010/main" val="3075070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十二、</a:t>
            </a:r>
            <a:r>
              <a:rPr lang="en-US" altLang="zh-TW" sz="28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`</a:t>
            </a:r>
            <a:r>
              <a:rPr lang="zh-TW" altLang="en-US" sz="28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何謂</a:t>
            </a:r>
            <a:r>
              <a:rPr lang="zh-TW" altLang="en-US" sz="28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白陽呢 </a:t>
            </a:r>
            <a:r>
              <a:rPr lang="en-US" altLang="zh-TW" sz="28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?</a:t>
            </a:r>
            <a:endParaRPr lang="zh-TW" altLang="en-US" sz="28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現在</a:t>
            </a:r>
            <a:r>
              <a:rPr lang="zh-TW" altLang="en-US" sz="3200" dirty="0">
                <a:ea typeface="金梅新毛筆楷書" panose="02010609000101010101" pitchFamily="49" charset="-120"/>
              </a:rPr>
              <a:t>道運由南方轉到西方，在天為</a:t>
            </a:r>
            <a:r>
              <a:rPr lang="zh-TW" altLang="en-US" sz="3200" u="sng" dirty="0">
                <a:ea typeface="金梅新毛筆楷書" panose="02010609000101010101" pitchFamily="49" charset="-120"/>
              </a:rPr>
              <a:t>利</a:t>
            </a:r>
            <a:r>
              <a:rPr lang="zh-TW" altLang="en-US" sz="3200" dirty="0">
                <a:ea typeface="金梅新毛筆楷書" panose="02010609000101010101" pitchFamily="49" charset="-120"/>
              </a:rPr>
              <a:t>正，在地為秋季，秋季百果齊成，西方在五行屬金，五色為白，故名白陽。在此期間，一切皆以白為上，例如 </a:t>
            </a:r>
            <a:r>
              <a:rPr lang="en-US" altLang="zh-TW" sz="3200" dirty="0">
                <a:ea typeface="金梅新毛筆楷書" panose="02010609000101010101" pitchFamily="49" charset="-120"/>
              </a:rPr>
              <a:t>:</a:t>
            </a:r>
            <a:endParaRPr lang="zh-TW" altLang="en-US" sz="3200" dirty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聖廟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裏</a:t>
            </a:r>
            <a:r>
              <a:rPr lang="zh-TW" altLang="en-US" sz="3200" dirty="0">
                <a:ea typeface="金梅新毛筆楷書" panose="02010609000101010101" pitchFamily="49" charset="-120"/>
              </a:rPr>
              <a:t>，聖像頭帶白冠、身穿白袍、足蹬白靴，點白蠟燭</a:t>
            </a: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結婚時，新郎白色衫褲、白色皮鞋，新娘白色禮服，一切皆以白色為主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42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十三、白陽期之降道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現在</a:t>
            </a:r>
            <a:r>
              <a:rPr lang="zh-TW" altLang="en-US" sz="3200" dirty="0">
                <a:ea typeface="金梅新毛筆楷書" panose="02010609000101010101" pitchFamily="49" charset="-120"/>
              </a:rPr>
              <a:t>世上雖然惡人很多，但是善人也不少，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上天大慈大悲</a:t>
            </a:r>
            <a:r>
              <a:rPr lang="zh-TW" altLang="en-US" sz="3200" dirty="0">
                <a:ea typeface="金梅新毛筆楷書" panose="02010609000101010101" pitchFamily="49" charset="-120"/>
              </a:rPr>
              <a:t>，不忍善惡不分、玉石皆焚，所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以降</a:t>
            </a:r>
            <a:r>
              <a:rPr lang="zh-TW" altLang="en-US" sz="3200" dirty="0">
                <a:ea typeface="金梅新毛筆楷書" panose="02010609000101010101" pitchFamily="49" charset="-120"/>
              </a:rPr>
              <a:t>天道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普渡</a:t>
            </a:r>
            <a:r>
              <a:rPr lang="zh-TW" altLang="en-US" sz="3200" dirty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特派</a:t>
            </a:r>
            <a:r>
              <a:rPr lang="zh-TW" altLang="en-US" sz="3200" dirty="0">
                <a:ea typeface="金梅新毛筆楷書" panose="02010609000101010101" pitchFamily="49" charset="-120"/>
              </a:rPr>
              <a:t>水火二精子，降世為弓長子系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，代</a:t>
            </a:r>
            <a:r>
              <a:rPr lang="zh-TW" altLang="en-US" sz="3200" dirty="0">
                <a:ea typeface="金梅新毛筆楷書" panose="02010609000101010101" pitchFamily="49" charset="-120"/>
              </a:rPr>
              <a:t>天宣化，普度三曹，萬教歸一，務使人人返本還原，超生了死，成佛成仙。</a:t>
            </a:r>
          </a:p>
        </p:txBody>
      </p:sp>
    </p:spTree>
    <p:extLst>
      <p:ext uri="{BB962C8B-B14F-4D97-AF65-F5344CB8AC3E}">
        <p14:creationId xmlns:p14="http://schemas.microsoft.com/office/powerpoint/2010/main" val="405009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明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師傳道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，也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傳三寶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真宗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我們本性所居的玄關竅 </a:t>
            </a:r>
            <a:r>
              <a:rPr lang="en-US" altLang="zh-TW" dirty="0">
                <a:ea typeface="金梅新毛筆楷書" panose="02010609000101010101" pitchFamily="49" charset="-120"/>
              </a:rPr>
              <a:t>(</a:t>
            </a:r>
            <a:r>
              <a:rPr lang="zh-TW" altLang="en-US" dirty="0">
                <a:ea typeface="金梅新毛筆楷書" panose="02010609000101010101" pitchFamily="49" charset="-120"/>
              </a:rPr>
              <a:t>靈性要返回「先天」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之門</a:t>
            </a:r>
            <a:r>
              <a:rPr lang="en-US" altLang="zh-TW" dirty="0" smtClean="0">
                <a:ea typeface="金梅新毛筆楷書" panose="02010609000101010101" pitchFamily="49" charset="-120"/>
              </a:rPr>
              <a:t>) </a:t>
            </a:r>
            <a:r>
              <a:rPr lang="zh-TW" altLang="en-US" dirty="0">
                <a:ea typeface="金梅新毛筆楷書" panose="02010609000101010101" pitchFamily="49" charset="-120"/>
              </a:rPr>
              <a:t> </a:t>
            </a:r>
          </a:p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真經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無字真經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合同</a:t>
            </a:r>
            <a:r>
              <a:rPr lang="en-US" altLang="zh-TW" dirty="0" smtClean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蓮藕合同</a:t>
            </a:r>
          </a:p>
          <a:p>
            <a:r>
              <a:rPr lang="zh-TW" altLang="en-US" dirty="0">
                <a:ea typeface="金梅新毛筆楷書" panose="02010609000101010101" pitchFamily="49" charset="-120"/>
              </a:rPr>
              <a:t>蓮藕屬白色，居蓮的下面，因為現在道降火宅，庶民百姓皆可得道，這就是白陽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普渡</a:t>
            </a:r>
            <a:r>
              <a:rPr lang="zh-TW" altLang="en-US" dirty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也是</a:t>
            </a:r>
            <a:r>
              <a:rPr lang="zh-TW" altLang="en-US" dirty="0">
                <a:ea typeface="金梅新毛筆楷書" panose="02010609000101010101" pitchFamily="49" charset="-120"/>
              </a:rPr>
              <a:t>這個元會的最後一個得道機會，錯過此機會，就需再等下次的開天闢地生人了。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4859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十四、結論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仙</a:t>
            </a:r>
            <a:r>
              <a:rPr lang="zh-TW" altLang="en-US" sz="3200" dirty="0">
                <a:ea typeface="金梅新毛筆楷書" panose="02010609000101010101" pitchFamily="49" charset="-120"/>
              </a:rPr>
              <a:t>佛云，這一次，三期事，驚天動地，不管仙，或是佛，倒裝下世。重建立，三期功，依功定果。不管人，或是神，為道而辦，仍然是，不差移，特賜品蓮。不分你，前世仙，或佛或神，不分你，前世人，或畜或鬼，這一次，三期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，重</a:t>
            </a:r>
            <a:r>
              <a:rPr lang="zh-TW" altLang="en-US" sz="3200" dirty="0">
                <a:ea typeface="金梅新毛筆楷書" panose="02010609000101010101" pitchFamily="49" charset="-120"/>
              </a:rPr>
              <a:t>立奇功，皆可成，仙佛祖返回理天。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275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二、宇宙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共分四古十二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會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自</a:t>
            </a:r>
            <a:r>
              <a:rPr lang="zh-TW" altLang="en-US" dirty="0">
                <a:ea typeface="金梅新毛筆楷書" panose="02010609000101010101" pitchFamily="49" charset="-120"/>
              </a:rPr>
              <a:t>開天闢地以至於天窮地盡，其間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謂之一元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元</a:t>
            </a:r>
            <a:r>
              <a:rPr lang="zh-TW" altLang="en-US" dirty="0">
                <a:ea typeface="金梅新毛筆楷書" panose="02010609000101010101" pitchFamily="49" charset="-120"/>
              </a:rPr>
              <a:t>總共有子、丑、寅、卯、辰、巳、午、未、申、酉、戌、亥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十二元會</a:t>
            </a:r>
            <a:r>
              <a:rPr lang="zh-TW" altLang="en-US" dirty="0">
                <a:ea typeface="金梅新毛筆楷書" panose="02010609000101010101" pitchFamily="49" charset="-120"/>
              </a:rPr>
              <a:t>，每一會有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一萬零八百年</a:t>
            </a:r>
            <a:r>
              <a:rPr lang="zh-TW" altLang="en-US" dirty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現在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正值午會未會交替</a:t>
            </a:r>
            <a:r>
              <a:rPr lang="zh-TW" altLang="en-US" dirty="0">
                <a:ea typeface="金梅新毛筆楷書" panose="02010609000101010101" pitchFamily="49" charset="-120"/>
              </a:rPr>
              <a:t>，自子會開天以來至今已有六萬餘年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b="1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四古 </a:t>
            </a:r>
            <a:r>
              <a:rPr lang="zh-TW" altLang="en-US" b="1" dirty="0">
                <a:ea typeface="金梅新毛筆楷書" panose="02010609000101010101" pitchFamily="49" charset="-120"/>
              </a:rPr>
              <a:t> </a:t>
            </a:r>
            <a:endParaRPr lang="zh-TW" altLang="en-US" dirty="0">
              <a:ea typeface="金梅新毛筆楷書" panose="02010609000101010101" pitchFamily="49" charset="-120"/>
            </a:endParaRPr>
          </a:p>
          <a:p>
            <a:r>
              <a:rPr lang="zh-TW" altLang="en-US" dirty="0">
                <a:ea typeface="金梅新毛筆楷書" panose="02010609000101010101" pitchFamily="49" charset="-120"/>
              </a:rPr>
              <a:t>太古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亥、子、丑會 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上古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寅、卯、辰會</a:t>
            </a:r>
          </a:p>
          <a:p>
            <a:r>
              <a:rPr lang="zh-TW" altLang="en-US" dirty="0">
                <a:ea typeface="金梅新毛筆楷書" panose="02010609000101010101" pitchFamily="49" charset="-120"/>
              </a:rPr>
              <a:t>中古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巳、午、未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會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下</a:t>
            </a:r>
            <a:r>
              <a:rPr lang="zh-TW" altLang="en-US" dirty="0">
                <a:ea typeface="金梅新毛筆楷書" panose="02010609000101010101" pitchFamily="49" charset="-120"/>
              </a:rPr>
              <a:t>古</a:t>
            </a:r>
            <a:r>
              <a:rPr lang="en-US" altLang="zh-TW" dirty="0">
                <a:ea typeface="金梅新毛筆楷書" panose="02010609000101010101" pitchFamily="49" charset="-120"/>
              </a:rPr>
              <a:t>---</a:t>
            </a:r>
            <a:r>
              <a:rPr lang="zh-TW" altLang="en-US" dirty="0">
                <a:ea typeface="金梅新毛筆楷書" panose="02010609000101010101" pitchFamily="49" charset="-120"/>
              </a:rPr>
              <a:t>申、酉、戌會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元會圖</a:t>
            </a:r>
            <a:endParaRPr lang="zh-TW" altLang="en-US" sz="36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712879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900" b="1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十二會</a:t>
            </a:r>
            <a:endParaRPr lang="zh-TW" altLang="en-US" sz="39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900" dirty="0">
                <a:ea typeface="金梅新毛筆楷書" panose="02010609000101010101" pitchFamily="49" charset="-120"/>
              </a:rPr>
              <a:t>子會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開</a:t>
            </a:r>
            <a:r>
              <a:rPr lang="zh-TW" altLang="en-US" sz="3900" dirty="0" smtClean="0">
                <a:ea typeface="金梅新毛筆楷書" panose="02010609000101010101" pitchFamily="49" charset="-120"/>
              </a:rPr>
              <a:t>天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丑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 smtClean="0">
                <a:ea typeface="金梅新毛筆楷書" panose="02010609000101010101" pitchFamily="49" charset="-120"/>
              </a:rPr>
              <a:t>闢地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寅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生人      </a:t>
            </a:r>
            <a:r>
              <a:rPr lang="zh-TW" altLang="en-US" sz="3900" dirty="0" smtClean="0">
                <a:ea typeface="金梅新毛筆楷書" panose="02010609000101010101" pitchFamily="49" charset="-120"/>
              </a:rPr>
              <a:t>          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卯會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辰</a:t>
            </a:r>
            <a:r>
              <a:rPr lang="zh-TW" altLang="en-US" sz="3900" dirty="0">
                <a:ea typeface="金梅新毛筆楷書" panose="02010609000101010101" pitchFamily="49" charset="-120"/>
              </a:rPr>
              <a:t>會 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巳</a:t>
            </a:r>
            <a:r>
              <a:rPr lang="zh-TW" altLang="en-US" sz="3900" dirty="0">
                <a:ea typeface="金梅新毛筆楷書" panose="02010609000101010101" pitchFamily="49" charset="-120"/>
              </a:rPr>
              <a:t>會      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午會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未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申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人滅           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酉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地</a:t>
            </a:r>
            <a:r>
              <a:rPr lang="zh-TW" altLang="en-US" sz="3900" dirty="0" smtClean="0">
                <a:ea typeface="金梅新毛筆楷書" panose="02010609000101010101" pitchFamily="49" charset="-120"/>
              </a:rPr>
              <a:t>滅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戌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天</a:t>
            </a:r>
            <a:r>
              <a:rPr lang="zh-TW" altLang="en-US" sz="3900" dirty="0" smtClean="0">
                <a:ea typeface="金梅新毛筆楷書" panose="02010609000101010101" pitchFamily="49" charset="-120"/>
              </a:rPr>
              <a:t>滅</a:t>
            </a:r>
            <a:endParaRPr lang="en-US" altLang="zh-TW" sz="3900" dirty="0" smtClean="0">
              <a:ea typeface="金梅新毛筆楷書" panose="02010609000101010101" pitchFamily="49" charset="-120"/>
            </a:endParaRPr>
          </a:p>
          <a:p>
            <a:r>
              <a:rPr lang="zh-TW" altLang="en-US" sz="3900" dirty="0" smtClean="0">
                <a:ea typeface="金梅新毛筆楷書" panose="02010609000101010101" pitchFamily="49" charset="-120"/>
              </a:rPr>
              <a:t>亥</a:t>
            </a:r>
            <a:r>
              <a:rPr lang="zh-TW" altLang="en-US" sz="3900" dirty="0">
                <a:ea typeface="金梅新毛筆楷書" panose="02010609000101010101" pitchFamily="49" charset="-120"/>
              </a:rPr>
              <a:t>會</a:t>
            </a:r>
            <a:r>
              <a:rPr lang="en-US" altLang="zh-TW" sz="3900" dirty="0">
                <a:ea typeface="金梅新毛筆楷書" panose="02010609000101010101" pitchFamily="49" charset="-120"/>
              </a:rPr>
              <a:t>---</a:t>
            </a:r>
            <a:r>
              <a:rPr lang="zh-TW" altLang="en-US" sz="3900" dirty="0">
                <a:ea typeface="金梅新毛筆楷書" panose="02010609000101010101" pitchFamily="49" charset="-120"/>
              </a:rPr>
              <a:t>渾沌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dirty="0">
                <a:ea typeface="金梅新毛筆楷書" panose="02010609000101010101" pitchFamily="49" charset="-120"/>
              </a:rPr>
              <a:t>                                </a:t>
            </a:r>
            <a:r>
              <a:rPr lang="zh-TW" altLang="en-US" dirty="0" smtClean="0">
                <a:ea typeface="金梅新毛筆楷書" panose="02010609000101010101" pitchFamily="49" charset="-120"/>
              </a:rPr>
              <a:t> </a:t>
            </a:r>
            <a:r>
              <a:rPr lang="zh-TW" altLang="en-US" dirty="0">
                <a:ea typeface="金梅新毛筆楷書" panose="02010609000101010101" pitchFamily="49" charset="-120"/>
              </a:rPr>
              <a:t>         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04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三、元會運轉變化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以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六會為陽，天地萬物漸生，六會為陰，天地萬物漸死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，子會之中，陰極而陽生，洪濛漸漸開闢，而生成天地萬物，自此陽漸進而陰漸退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到了</a:t>
            </a:r>
            <a:r>
              <a:rPr lang="zh-TW" altLang="en-US" sz="3200" dirty="0">
                <a:ea typeface="金梅新毛筆楷書" panose="02010609000101010101" pitchFamily="49" charset="-120"/>
              </a:rPr>
              <a:t>午會之中，陽極而陰生，萬物漸漸關闔，而毀滅混沌，由此陰漸進而陽漸退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到了</a:t>
            </a:r>
            <a:r>
              <a:rPr lang="zh-TW" altLang="en-US" sz="3200" dirty="0">
                <a:ea typeface="金梅新毛筆楷書" panose="02010609000101010101" pitchFamily="49" charset="-120"/>
              </a:rPr>
              <a:t>子會時，陰極而再生陽，再創造下一個世界。</a:t>
            </a:r>
          </a:p>
        </p:txBody>
      </p:sp>
    </p:spTree>
    <p:extLst>
      <p:ext uri="{BB962C8B-B14F-4D97-AF65-F5344CB8AC3E}">
        <p14:creationId xmlns:p14="http://schemas.microsoft.com/office/powerpoint/2010/main" val="62298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四、三期之由來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三期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浩劫的開始，起於午會之中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，因為在這以前，人與人之間，都是相親相愛，人與動物之間，也是這樣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但是</a:t>
            </a:r>
            <a:r>
              <a:rPr lang="zh-TW" altLang="en-US" sz="3200" dirty="0">
                <a:ea typeface="金梅新毛筆楷書" panose="02010609000101010101" pitchFamily="49" charset="-120"/>
              </a:rPr>
              <a:t>午會之後，陽極而陰生，人心變化，漸趨惡毒，以致於人殺動物，漸漸進展到人殺人，這就是三期浩劫的由來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哪三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期浩劫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呢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青陽期  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紅陽期 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白陽期</a:t>
            </a:r>
            <a:endParaRPr lang="zh-TW" altLang="en-US" sz="3200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68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五、青陽期之劫難</a:t>
            </a:r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青陽起於伏羲氏的時候，到商朝太丁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(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西元前      </a:t>
            </a:r>
            <a:r>
              <a:rPr lang="en-US" altLang="zh-TW" sz="3200" dirty="0" smtClean="0">
                <a:ea typeface="金梅新毛筆楷書" panose="02010609000101010101" pitchFamily="49" charset="-120"/>
              </a:rPr>
              <a:t>1138</a:t>
            </a:r>
            <a:r>
              <a:rPr lang="en-US" altLang="zh-TW" sz="3200" dirty="0">
                <a:ea typeface="金梅新毛筆楷書" panose="02010609000101010101" pitchFamily="49" charset="-120"/>
              </a:rPr>
              <a:t>_</a:t>
            </a:r>
            <a:r>
              <a:rPr lang="zh-TW" altLang="en-US" sz="3200" dirty="0">
                <a:ea typeface="金梅新毛筆楷書" panose="02010609000101010101" pitchFamily="49" charset="-120"/>
              </a:rPr>
              <a:t>前</a:t>
            </a:r>
            <a:r>
              <a:rPr lang="en-US" altLang="zh-TW" sz="3200" dirty="0">
                <a:ea typeface="金梅新毛筆楷書" panose="02010609000101010101" pitchFamily="49" charset="-120"/>
              </a:rPr>
              <a:t>1136</a:t>
            </a:r>
            <a:r>
              <a:rPr lang="zh-TW" altLang="en-US" sz="3200" dirty="0">
                <a:ea typeface="金梅新毛筆楷書" panose="02010609000101010101" pitchFamily="49" charset="-120"/>
              </a:rPr>
              <a:t>年</a:t>
            </a:r>
            <a:r>
              <a:rPr lang="en-US" altLang="zh-TW" sz="3200" dirty="0">
                <a:ea typeface="金梅新毛筆楷書" panose="02010609000101010101" pitchFamily="49" charset="-120"/>
              </a:rPr>
              <a:t>)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，在這之中，稱作青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陽期。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當初人類造罪較輕</a:t>
            </a:r>
            <a:r>
              <a:rPr lang="zh-TW" altLang="en-US" sz="3200" dirty="0">
                <a:ea typeface="金梅新毛筆楷書" panose="02010609000101010101" pitchFamily="49" charset="-120"/>
              </a:rPr>
              <a:t>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上天降下九劫，劫名叫</a:t>
            </a:r>
            <a:r>
              <a:rPr lang="zh-TW" altLang="en-US" sz="3200" dirty="0">
                <a:ea typeface="金梅新毛筆楷書" panose="02010609000101010101" pitchFamily="49" charset="-120"/>
              </a:rPr>
              <a:t>龍漢水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劫</a:t>
            </a:r>
            <a:r>
              <a:rPr lang="zh-TW" altLang="en-US" sz="3200" dirty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當初</a:t>
            </a:r>
            <a:r>
              <a:rPr lang="zh-TW" altLang="en-US" sz="3200" dirty="0">
                <a:ea typeface="金梅新毛筆楷書" panose="02010609000101010101" pitchFamily="49" charset="-120"/>
              </a:rPr>
              <a:t>在中國或外國，都有九次大會戰，均以洪水為害，故名水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劫。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之後</a:t>
            </a:r>
            <a:r>
              <a:rPr lang="zh-TW" altLang="en-US" sz="3200" dirty="0">
                <a:ea typeface="金梅新毛筆楷書" panose="02010609000101010101" pitchFamily="49" charset="-120"/>
              </a:rPr>
              <a:t>又連續更換九個時代，哪九個時代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呢？</a:t>
            </a:r>
            <a:endParaRPr lang="zh-TW" altLang="en-US" sz="3200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150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三期末劫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金梅新毛筆楷書" panose="02010609000101010101" pitchFamily="49" charset="-120"/>
              </a:rPr>
              <a:t>神農、軒轅、少昊、顓頊、帝</a:t>
            </a:r>
            <a:r>
              <a:rPr lang="zh-TW" altLang="en-US" sz="3600" dirty="0">
                <a:latin typeface="超世紀粗顏楷" panose="02000000000000000000" pitchFamily="2" charset="-120"/>
                <a:ea typeface="超世紀粗顏楷" panose="02000000000000000000" pitchFamily="2" charset="-120"/>
              </a:rPr>
              <a:t>嚳</a:t>
            </a:r>
            <a:r>
              <a:rPr lang="zh-TW" altLang="en-US" sz="3600" dirty="0">
                <a:ea typeface="金梅新毛筆楷書" panose="02010609000101010101" pitchFamily="49" charset="-120"/>
              </a:rPr>
              <a:t>、堯、舜、禹、湯共九個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時代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當時</a:t>
            </a:r>
            <a:r>
              <a:rPr lang="zh-TW" altLang="en-US" sz="3600" dirty="0">
                <a:ea typeface="金梅新毛筆楷書" panose="02010609000101010101" pitchFamily="49" charset="-120"/>
              </a:rPr>
              <a:t>仙家傳有珠子九粒，號稱九轉金丹，因為上古時代，沒有文字計數，故以珠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代數。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每一</a:t>
            </a:r>
            <a:r>
              <a:rPr lang="zh-TW" altLang="en-US" sz="3600" dirty="0">
                <a:ea typeface="金梅新毛筆楷書" panose="02010609000101010101" pitchFamily="49" charset="-120"/>
              </a:rPr>
              <a:t>顆珠子，代表一個劫數，共有九顆珠子，就代表九個劫數。</a:t>
            </a:r>
          </a:p>
        </p:txBody>
      </p:sp>
    </p:spTree>
    <p:extLst>
      <p:ext uri="{BB962C8B-B14F-4D97-AF65-F5344CB8AC3E}">
        <p14:creationId xmlns:p14="http://schemas.microsoft.com/office/powerpoint/2010/main" val="25133322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</TotalTime>
  <Words>1848</Words>
  <Application>Microsoft Office PowerPoint</Application>
  <PresentationFormat>如螢幕大小 (16:9)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Franklin Gothic Book</vt:lpstr>
      <vt:lpstr>金梅新毛筆楷書</vt:lpstr>
      <vt:lpstr>超世紀粗顏楷</vt:lpstr>
      <vt:lpstr>微軟正黑體</vt:lpstr>
      <vt:lpstr>標楷體</vt:lpstr>
      <vt:lpstr>Arial</vt:lpstr>
      <vt:lpstr>Wingdings 2</vt:lpstr>
      <vt:lpstr>科技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  <vt:lpstr>三期末劫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100</cp:revision>
  <dcterms:created xsi:type="dcterms:W3CDTF">2014-02-15T05:50:45Z</dcterms:created>
  <dcterms:modified xsi:type="dcterms:W3CDTF">2016-03-10T02:36:02Z</dcterms:modified>
</cp:coreProperties>
</file>