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7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59" r:id="rId11"/>
    <p:sldId id="258" r:id="rId12"/>
    <p:sldId id="270" r:id="rId13"/>
    <p:sldId id="269" r:id="rId14"/>
    <p:sldId id="271" r:id="rId15"/>
    <p:sldId id="268" r:id="rId16"/>
    <p:sldId id="272" r:id="rId17"/>
    <p:sldId id="273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2649" autoAdjust="0"/>
  </p:normalViewPr>
  <p:slideViewPr>
    <p:cSldViewPr>
      <p:cViewPr varScale="1">
        <p:scale>
          <a:sx n="92" d="100"/>
          <a:sy n="92" d="100"/>
        </p:scale>
        <p:origin x="714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5%86%89%E6%9C%89" TargetMode="External"/><Relationship Id="rId3" Type="http://schemas.openxmlformats.org/officeDocument/2006/relationships/hyperlink" Target="https://zh.wikipedia.org/wiki/%E9%97%B5%E5%AD%90%E9%AA%9E" TargetMode="External"/><Relationship Id="rId7" Type="http://schemas.openxmlformats.org/officeDocument/2006/relationships/hyperlink" Target="https://zh.wikipedia.org/wiki/%E5%AD%90%E8%B4%A1" TargetMode="External"/><Relationship Id="rId2" Type="http://schemas.openxmlformats.org/officeDocument/2006/relationships/hyperlink" Target="https://zh.wikipedia.org/wiki/%E9%A2%9C%E6%B8%8A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zh.wikipedia.org/wiki/%E5%AE%B0%E6%88%91" TargetMode="External"/><Relationship Id="rId11" Type="http://schemas.openxmlformats.org/officeDocument/2006/relationships/hyperlink" Target="https://zh.wikipedia.org/wiki/%E5%AD%90%E5%A4%8F" TargetMode="External"/><Relationship Id="rId5" Type="http://schemas.openxmlformats.org/officeDocument/2006/relationships/hyperlink" Target="https://zh.wikipedia.org/wiki/%E4%BB%B2%E5%BC%93" TargetMode="External"/><Relationship Id="rId10" Type="http://schemas.openxmlformats.org/officeDocument/2006/relationships/hyperlink" Target="https://zh.wikipedia.org/wiki/%E5%AD%90%E6%B8%B8" TargetMode="External"/><Relationship Id="rId4" Type="http://schemas.openxmlformats.org/officeDocument/2006/relationships/hyperlink" Target="https://zh.wikipedia.org/wiki/%E5%86%89%E4%BC%AF%E7%89%9B" TargetMode="External"/><Relationship Id="rId9" Type="http://schemas.openxmlformats.org/officeDocument/2006/relationships/hyperlink" Target="https://zh.wikipedia.org/wiki/%E5%AD%A3%E8%B7%AF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天道道統解說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47500" lnSpcReduction="20000"/>
          </a:bodyPr>
          <a:lstStyle/>
          <a:p>
            <a:pPr marL="36576" indent="0">
              <a:buNone/>
            </a:pPr>
            <a:r>
              <a:rPr lang="zh-TW" altLang="en-US" sz="7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一、開天闢地降道源</a:t>
            </a:r>
            <a:endParaRPr lang="en-US" altLang="zh-TW" sz="7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7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仙佛之道統歌第一段</a:t>
            </a:r>
            <a:endParaRPr lang="en-US" altLang="zh-TW" sz="7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7600" dirty="0" smtClean="0">
                <a:ea typeface="全真細隸書" panose="02010609000101010101" pitchFamily="49" charset="-120"/>
              </a:rPr>
              <a:t>開</a:t>
            </a:r>
            <a:r>
              <a:rPr lang="zh-TW" altLang="en-US" sz="7600" dirty="0">
                <a:ea typeface="全真細隸書" panose="02010609000101010101" pitchFamily="49" charset="-120"/>
              </a:rPr>
              <a:t>天開</a:t>
            </a:r>
            <a:r>
              <a:rPr lang="zh-TW" altLang="en-US" sz="7600" dirty="0" smtClean="0">
                <a:ea typeface="全真細隸書" panose="02010609000101010101" pitchFamily="49" charset="-120"/>
              </a:rPr>
              <a:t>天                                至今</a:t>
            </a:r>
            <a:r>
              <a:rPr lang="zh-TW" altLang="en-US" sz="7600" dirty="0">
                <a:ea typeface="全真細隸書" panose="02010609000101010101" pitchFamily="49" charset="-120"/>
              </a:rPr>
              <a:t>六萬年　</a:t>
            </a:r>
            <a:r>
              <a:rPr lang="zh-TW" altLang="en-US" sz="7600" dirty="0" smtClean="0">
                <a:ea typeface="全真細隸書" panose="02010609000101010101" pitchFamily="49" charset="-120"/>
              </a:rPr>
              <a:t>                            七</a:t>
            </a:r>
            <a:r>
              <a:rPr lang="zh-TW" altLang="en-US" sz="7600" dirty="0">
                <a:ea typeface="全真細隸書" panose="02010609000101010101" pitchFamily="49" charset="-120"/>
              </a:rPr>
              <a:t>佛治世　</a:t>
            </a:r>
            <a:r>
              <a:rPr lang="zh-TW" altLang="en-US" sz="7600" dirty="0" smtClean="0">
                <a:ea typeface="全真細隸書" panose="02010609000101010101" pitchFamily="49" charset="-120"/>
              </a:rPr>
              <a:t>                                    三</a:t>
            </a:r>
            <a:r>
              <a:rPr lang="zh-TW" altLang="en-US" sz="7600" dirty="0">
                <a:ea typeface="全真細隸書" panose="02010609000101010101" pitchFamily="49" charset="-120"/>
              </a:rPr>
              <a:t>佛來收</a:t>
            </a:r>
            <a:r>
              <a:rPr lang="zh-TW" altLang="en-US" sz="7600" dirty="0" smtClean="0">
                <a:ea typeface="全真細隸書" panose="02010609000101010101" pitchFamily="49" charset="-120"/>
              </a:rPr>
              <a:t>圓</a:t>
            </a:r>
            <a:endParaRPr lang="zh-TW" altLang="en-US" sz="7600" dirty="0">
              <a:ea typeface="全真細隸書" panose="02010609000101010101" pitchFamily="49" charset="-120"/>
            </a:endParaRPr>
          </a:p>
          <a:p>
            <a:r>
              <a:rPr lang="zh-TW" altLang="en-US" sz="7600" dirty="0" smtClean="0">
                <a:ea typeface="全真細隸書" panose="02010609000101010101" pitchFamily="49" charset="-120"/>
              </a:rPr>
              <a:t>後</a:t>
            </a:r>
            <a:r>
              <a:rPr lang="zh-TW" altLang="en-US" sz="7600" dirty="0">
                <a:ea typeface="全真細隸書" panose="02010609000101010101" pitchFamily="49" charset="-120"/>
              </a:rPr>
              <a:t>有廣成子　</a:t>
            </a:r>
            <a:r>
              <a:rPr lang="zh-TW" altLang="en-US" sz="7600" dirty="0" smtClean="0">
                <a:ea typeface="全真細隸書" panose="02010609000101010101" pitchFamily="49" charset="-120"/>
              </a:rPr>
              <a:t>                            道統</a:t>
            </a:r>
            <a:r>
              <a:rPr lang="zh-TW" altLang="en-US" sz="7600" dirty="0">
                <a:ea typeface="全真細隸書" panose="02010609000101010101" pitchFamily="49" charset="-120"/>
              </a:rPr>
              <a:t>傳軒轅　</a:t>
            </a:r>
            <a:r>
              <a:rPr lang="zh-TW" altLang="en-US" sz="7600" dirty="0" smtClean="0">
                <a:ea typeface="全真細隸書" panose="02010609000101010101" pitchFamily="49" charset="-120"/>
              </a:rPr>
              <a:t>                            堯舜</a:t>
            </a:r>
            <a:r>
              <a:rPr lang="zh-TW" altLang="en-US" sz="7600" dirty="0">
                <a:ea typeface="全真細隸書" panose="02010609000101010101" pitchFamily="49" charset="-120"/>
              </a:rPr>
              <a:t>禹湯　</a:t>
            </a:r>
            <a:r>
              <a:rPr lang="zh-TW" altLang="en-US" sz="7600" dirty="0" smtClean="0">
                <a:ea typeface="全真細隸書" panose="02010609000101010101" pitchFamily="49" charset="-120"/>
              </a:rPr>
              <a:t>                             文武</a:t>
            </a:r>
            <a:r>
              <a:rPr lang="zh-TW" altLang="en-US" sz="7600" dirty="0">
                <a:ea typeface="全真細隸書" panose="02010609000101010101" pitchFamily="49" charset="-120"/>
              </a:rPr>
              <a:t>周公　</a:t>
            </a:r>
            <a:r>
              <a:rPr lang="zh-TW" altLang="en-US" sz="7600" dirty="0" smtClean="0">
                <a:ea typeface="全真細隸書" panose="02010609000101010101" pitchFamily="49" charset="-120"/>
              </a:rPr>
              <a:t>                                  心</a:t>
            </a:r>
            <a:r>
              <a:rPr lang="zh-TW" altLang="en-US" sz="7600" dirty="0">
                <a:ea typeface="全真細隸書" panose="02010609000101010101" pitchFamily="49" charset="-120"/>
              </a:rPr>
              <a:t>印脈脈</a:t>
            </a:r>
            <a:r>
              <a:rPr lang="zh-TW" altLang="en-US" sz="7600" dirty="0" smtClean="0">
                <a:ea typeface="全真細隸書" panose="02010609000101010101" pitchFamily="49" charset="-120"/>
              </a:rPr>
              <a:t>傳</a:t>
            </a:r>
            <a:endParaRPr lang="en-US" altLang="zh-TW" sz="7600" dirty="0" smtClean="0">
              <a:ea typeface="全真細隸書" panose="02010609000101010101" pitchFamily="49" charset="-120"/>
            </a:endParaRPr>
          </a:p>
          <a:p>
            <a:r>
              <a:rPr lang="zh-TW" altLang="en-US" sz="4200" dirty="0">
                <a:solidFill>
                  <a:srgbClr val="00B0F0"/>
                </a:solidFill>
                <a:ea typeface="全真細隸書" panose="02010609000101010101" pitchFamily="49" charset="-120"/>
              </a:rPr>
              <a:t>初佛赤愛</a:t>
            </a:r>
            <a:r>
              <a:rPr lang="zh-TW" altLang="en-US" sz="42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佛、二佛</a:t>
            </a:r>
            <a:r>
              <a:rPr lang="zh-TW" altLang="en-US" sz="4200" dirty="0">
                <a:solidFill>
                  <a:srgbClr val="00B0F0"/>
                </a:solidFill>
                <a:ea typeface="全真細隸書" panose="02010609000101010101" pitchFamily="49" charset="-120"/>
              </a:rPr>
              <a:t>生育</a:t>
            </a:r>
            <a:r>
              <a:rPr lang="zh-TW" altLang="en-US" sz="42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子、三</a:t>
            </a:r>
            <a:r>
              <a:rPr lang="zh-TW" altLang="en-US" sz="4200" dirty="0">
                <a:solidFill>
                  <a:srgbClr val="00B0F0"/>
                </a:solidFill>
                <a:ea typeface="全真細隸書" panose="02010609000101010101" pitchFamily="49" charset="-120"/>
              </a:rPr>
              <a:t>佛甲三</a:t>
            </a:r>
            <a:r>
              <a:rPr lang="zh-TW" altLang="en-US" sz="42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春、四</a:t>
            </a:r>
            <a:r>
              <a:rPr lang="zh-TW" altLang="en-US" sz="4200" dirty="0">
                <a:solidFill>
                  <a:srgbClr val="00B0F0"/>
                </a:solidFill>
                <a:ea typeface="全真細隸書" panose="02010609000101010101" pitchFamily="49" charset="-120"/>
              </a:rPr>
              <a:t>佛酉</a:t>
            </a:r>
            <a:r>
              <a:rPr lang="zh-TW" altLang="en-US" sz="42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長庚、五</a:t>
            </a:r>
            <a:r>
              <a:rPr lang="zh-TW" altLang="en-US" sz="4200" dirty="0">
                <a:solidFill>
                  <a:srgbClr val="00B0F0"/>
                </a:solidFill>
                <a:ea typeface="全真細隸書" panose="02010609000101010101" pitchFamily="49" charset="-120"/>
              </a:rPr>
              <a:t>佛空谷</a:t>
            </a:r>
            <a:r>
              <a:rPr lang="zh-TW" altLang="en-US" sz="42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神、                 </a:t>
            </a:r>
            <a:r>
              <a:rPr lang="zh-TW" altLang="en-US" sz="4200" dirty="0">
                <a:solidFill>
                  <a:srgbClr val="00B0F0"/>
                </a:solidFill>
                <a:ea typeface="全真細隸書" panose="02010609000101010101" pitchFamily="49" charset="-120"/>
              </a:rPr>
              <a:t>　　　六佛龍野</a:t>
            </a:r>
            <a:r>
              <a:rPr lang="zh-TW" altLang="en-US" sz="42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氏、七</a:t>
            </a:r>
            <a:r>
              <a:rPr lang="zh-TW" altLang="en-US" sz="4200" dirty="0">
                <a:solidFill>
                  <a:srgbClr val="00B0F0"/>
                </a:solidFill>
                <a:ea typeface="全真細隸書" panose="02010609000101010101" pitchFamily="49" charset="-120"/>
              </a:rPr>
              <a:t>佛繼天</a:t>
            </a:r>
            <a:r>
              <a:rPr lang="zh-TW" altLang="en-US" sz="42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佛</a:t>
            </a:r>
            <a:endParaRPr lang="en-US" altLang="zh-TW" sz="4200" dirty="0" smtClean="0">
              <a:solidFill>
                <a:srgbClr val="00B0F0"/>
              </a:solidFill>
              <a:ea typeface="全真細隸書" panose="02010609000101010101" pitchFamily="49" charset="-120"/>
            </a:endParaRPr>
          </a:p>
          <a:p>
            <a:r>
              <a:rPr lang="zh-TW" altLang="en-US" sz="42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三皇</a:t>
            </a:r>
            <a:r>
              <a:rPr lang="zh-TW" altLang="en-US" sz="4200" dirty="0">
                <a:solidFill>
                  <a:srgbClr val="00B0F0"/>
                </a:solidFill>
                <a:ea typeface="全真細隸書" panose="02010609000101010101" pitchFamily="49" charset="-120"/>
              </a:rPr>
              <a:t>    大道降世之始─伏羲─神農─黃帝→</a:t>
            </a:r>
            <a:r>
              <a:rPr lang="zh-TW" altLang="en-US" sz="4200" dirty="0">
                <a:solidFill>
                  <a:srgbClr val="00B0F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sz="4200" dirty="0">
                <a:solidFill>
                  <a:srgbClr val="00B0F0"/>
                </a:solidFill>
                <a:ea typeface="全真細隸書" panose="02010609000101010101" pitchFamily="49" charset="-120"/>
              </a:rPr>
            </a:br>
            <a:r>
              <a:rPr lang="zh-TW" altLang="en-US" sz="4200" dirty="0">
                <a:solidFill>
                  <a:srgbClr val="00B0F0"/>
                </a:solidFill>
                <a:ea typeface="全真細隸書" panose="02010609000101010101" pitchFamily="49" charset="-120"/>
              </a:rPr>
              <a:t>　五帝    少昊→顓頊→帝嚳→帝堯→帝舜→</a:t>
            </a:r>
            <a:r>
              <a:rPr lang="zh-TW" altLang="en-US" sz="4200" dirty="0">
                <a:solidFill>
                  <a:srgbClr val="00B0F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sz="4200" dirty="0">
                <a:solidFill>
                  <a:srgbClr val="00B0F0"/>
                </a:solidFill>
                <a:ea typeface="全真細隸書" panose="02010609000101010101" pitchFamily="49" charset="-120"/>
              </a:rPr>
            </a:br>
            <a:r>
              <a:rPr lang="zh-TW" altLang="en-US" sz="4200" dirty="0">
                <a:solidFill>
                  <a:srgbClr val="00B0F0"/>
                </a:solidFill>
                <a:ea typeface="全真細隸書" panose="02010609000101010101" pitchFamily="49" charset="-120"/>
              </a:rPr>
              <a:t>　三代    帝禹</a:t>
            </a:r>
            <a:r>
              <a:rPr lang="zh-TW" altLang="en-US" sz="42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─伊尹</a:t>
            </a:r>
            <a:r>
              <a:rPr lang="en-US" altLang="zh-TW" sz="42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--</a:t>
            </a:r>
            <a:r>
              <a:rPr lang="zh-TW" altLang="en-US" sz="42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湯</a:t>
            </a:r>
            <a:r>
              <a:rPr lang="zh-TW" altLang="en-US" sz="4200" dirty="0">
                <a:solidFill>
                  <a:srgbClr val="00B0F0"/>
                </a:solidFill>
                <a:ea typeface="全真細隸書" panose="02010609000101010101" pitchFamily="49" charset="-120"/>
              </a:rPr>
              <a:t>王</a:t>
            </a:r>
            <a:r>
              <a:rPr lang="zh-TW" altLang="en-US" sz="42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─姜太公</a:t>
            </a:r>
            <a:r>
              <a:rPr lang="en-US" altLang="zh-TW" sz="42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--</a:t>
            </a:r>
            <a:r>
              <a:rPr lang="zh-TW" altLang="en-US" sz="42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文</a:t>
            </a:r>
            <a:r>
              <a:rPr lang="zh-TW" altLang="en-US" sz="4200" dirty="0">
                <a:solidFill>
                  <a:srgbClr val="00B0F0"/>
                </a:solidFill>
                <a:ea typeface="全真細隸書" panose="02010609000101010101" pitchFamily="49" charset="-120"/>
              </a:rPr>
              <a:t>王→武王→</a:t>
            </a:r>
            <a:r>
              <a:rPr lang="zh-TW" altLang="en-US" sz="42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周公</a:t>
            </a:r>
            <a:r>
              <a:rPr lang="zh-TW" altLang="en-US" sz="3800" dirty="0">
                <a:ea typeface="全真細隸書" panose="02010609000101010101" pitchFamily="49" charset="-120"/>
              </a:rPr>
              <a:t>　</a:t>
            </a:r>
            <a:r>
              <a:rPr lang="zh-TW" altLang="en-US" sz="3800" dirty="0">
                <a:ea typeface="全真細隸書" panose="02010609000101010101" pitchFamily="49" charset="-120"/>
              </a:rPr>
              <a:t/>
            </a:r>
            <a:br>
              <a:rPr lang="zh-TW" altLang="en-US" sz="3800" dirty="0">
                <a:ea typeface="全真細隸書" panose="02010609000101010101" pitchFamily="49" charset="-120"/>
              </a:rPr>
            </a:br>
            <a:endParaRPr lang="zh-TW" altLang="en-US" sz="38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936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天道道統解說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十、至尊道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脈久遠深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仙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佛之道統歌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第十段</a:t>
            </a:r>
            <a:endParaRPr lang="en-US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至尊</a:t>
            </a:r>
            <a:r>
              <a:rPr lang="zh-TW" altLang="en-US" sz="3600" dirty="0">
                <a:ea typeface="全真細隸書" panose="02010609000101010101" pitchFamily="49" charset="-120"/>
              </a:rPr>
              <a:t>至尊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道</a:t>
            </a:r>
            <a:r>
              <a:rPr lang="zh-TW" altLang="en-US" sz="3600" dirty="0">
                <a:ea typeface="全真細隸書" panose="02010609000101010101" pitchFamily="49" charset="-120"/>
              </a:rPr>
              <a:t>脈久遠深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羅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公</a:t>
            </a:r>
            <a:r>
              <a:rPr lang="zh-TW" altLang="en-US" sz="3600" dirty="0">
                <a:ea typeface="全真細隸書" panose="02010609000101010101" pitchFamily="49" charset="-120"/>
              </a:rPr>
              <a:t>八祖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其</a:t>
            </a:r>
            <a:r>
              <a:rPr lang="zh-TW" altLang="en-US" sz="3600" dirty="0">
                <a:ea typeface="全真細隸書" panose="02010609000101010101" pitchFamily="49" charset="-120"/>
              </a:rPr>
              <a:t>名是蔚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群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黃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公</a:t>
            </a:r>
            <a:r>
              <a:rPr lang="zh-TW" altLang="en-US" sz="3600" dirty="0">
                <a:ea typeface="全真細隸書" panose="02010609000101010101" pitchFamily="49" charset="-120"/>
              </a:rPr>
              <a:t>其後身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即</a:t>
            </a:r>
            <a:r>
              <a:rPr lang="zh-TW" altLang="en-US" sz="3600" dirty="0">
                <a:ea typeface="全真細隸書" panose="02010609000101010101" pitchFamily="49" charset="-120"/>
              </a:rPr>
              <a:t>是元始尊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後</a:t>
            </a:r>
            <a:r>
              <a:rPr lang="zh-TW" altLang="en-US" sz="3600" dirty="0">
                <a:ea typeface="全真細隸書" panose="02010609000101010101" pitchFamily="49" charset="-120"/>
              </a:rPr>
              <a:t>至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十祖</a:t>
            </a:r>
            <a:r>
              <a:rPr lang="zh-TW" altLang="en-US" sz="3600" dirty="0">
                <a:ea typeface="全真細隸書" panose="02010609000101010101" pitchFamily="49" charset="-120"/>
              </a:rPr>
              <a:t>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名</a:t>
            </a:r>
            <a:r>
              <a:rPr lang="zh-TW" altLang="en-US" sz="3600" dirty="0">
                <a:ea typeface="全真細隸書" panose="02010609000101010101" pitchFamily="49" charset="-120"/>
              </a:rPr>
              <a:t>乃靜林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其</a:t>
            </a:r>
            <a:r>
              <a:rPr lang="zh-TW" altLang="en-US" sz="3600" dirty="0">
                <a:ea typeface="全真細隸書" panose="02010609000101010101" pitchFamily="49" charset="-120"/>
              </a:rPr>
              <a:t>德穆穆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深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ea typeface="全真細隸書" panose="02010609000101010101" pitchFamily="49" charset="-120"/>
              </a:rPr>
              <a:t>九代</a:t>
            </a:r>
            <a:r>
              <a:rPr lang="zh-TW" altLang="en-US" sz="36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黃祖→</a:t>
            </a:r>
            <a:r>
              <a:rPr lang="zh-TW" altLang="en-US" sz="3600" dirty="0">
                <a:solidFill>
                  <a:srgbClr val="00B0F0"/>
                </a:solidFill>
                <a:ea typeface="全真細隸書" panose="02010609000101010101" pitchFamily="49" charset="-120"/>
              </a:rPr>
              <a:t>十代吳祖</a:t>
            </a:r>
            <a:endParaRPr lang="zh-TW" altLang="en-US" sz="3600" dirty="0">
              <a:solidFill>
                <a:srgbClr val="00B0F0"/>
              </a:solidFill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9243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天道道統解說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十一、相繼金公路祖遞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仙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佛之道統歌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第十一段</a:t>
            </a:r>
            <a:endParaRPr lang="zh-TW" altLang="en-US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相繼</a:t>
            </a:r>
            <a:r>
              <a:rPr lang="zh-TW" altLang="en-US" sz="3600" dirty="0">
                <a:ea typeface="全真細隸書" panose="02010609000101010101" pitchFamily="49" charset="-120"/>
              </a:rPr>
              <a:t>相繼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何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公</a:t>
            </a:r>
            <a:r>
              <a:rPr lang="zh-TW" altLang="en-US" sz="3600" dirty="0">
                <a:ea typeface="全真細隸書" panose="02010609000101010101" pitchFamily="49" charset="-120"/>
              </a:rPr>
              <a:t>續十一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十二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袁公</a:t>
            </a:r>
            <a:r>
              <a:rPr lang="zh-TW" altLang="en-US" sz="3600" dirty="0">
                <a:ea typeface="全真細隸書" panose="02010609000101010101" pitchFamily="49" charset="-120"/>
              </a:rPr>
              <a:t>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十三</a:t>
            </a:r>
            <a:r>
              <a:rPr lang="zh-TW" altLang="en-US" sz="3600" dirty="0">
                <a:ea typeface="全真細隸書" panose="02010609000101010101" pitchFamily="49" charset="-120"/>
              </a:rPr>
              <a:t>即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楊</a:t>
            </a:r>
            <a:r>
              <a:rPr lang="zh-TW" altLang="en-US" sz="3600" dirty="0"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徐</a:t>
            </a:r>
            <a:endParaRPr lang="en-US" altLang="zh-TW" sz="3600" dirty="0" smtClean="0">
              <a:solidFill>
                <a:srgbClr val="00B0F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鶴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天</a:t>
            </a:r>
            <a:r>
              <a:rPr lang="zh-TW" altLang="en-US" sz="3600" dirty="0">
                <a:ea typeface="全真細隸書" panose="02010609000101010101" pitchFamily="49" charset="-120"/>
              </a:rPr>
              <a:t>十四代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十五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王覺一</a:t>
            </a:r>
            <a:r>
              <a:rPr lang="zh-TW" altLang="en-US" sz="3600" dirty="0">
                <a:ea typeface="全真細隸書" panose="02010609000101010101" pitchFamily="49" charset="-120"/>
              </a:rPr>
              <a:t>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</a:t>
            </a:r>
            <a:r>
              <a:rPr lang="zh-TW" altLang="en-US" sz="36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清</a:t>
            </a:r>
            <a:r>
              <a:rPr lang="zh-TW" altLang="en-US" sz="3600" dirty="0">
                <a:solidFill>
                  <a:srgbClr val="00B0F0"/>
                </a:solidFill>
                <a:ea typeface="全真細隸書" panose="02010609000101010101" pitchFamily="49" charset="-120"/>
              </a:rPr>
              <a:t>虛</a:t>
            </a:r>
            <a:r>
              <a:rPr lang="zh-TW" altLang="en-US" sz="3600" dirty="0">
                <a:ea typeface="全真細隸書" panose="02010609000101010101" pitchFamily="49" charset="-120"/>
              </a:rPr>
              <a:t>十六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後</a:t>
            </a:r>
            <a:r>
              <a:rPr lang="zh-TW" altLang="en-US" sz="3600" dirty="0">
                <a:ea typeface="全真細隸書" panose="02010609000101010101" pitchFamily="49" charset="-120"/>
              </a:rPr>
              <a:t>繼十七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   金光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路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祖</a:t>
            </a:r>
            <a:r>
              <a:rPr lang="zh-TW" altLang="en-US" sz="3600" dirty="0">
                <a:ea typeface="全真細隸書" panose="02010609000101010101" pitchFamily="49" charset="-120"/>
              </a:rPr>
              <a:t>遞</a:t>
            </a: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3702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天道道統解說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十二、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臨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今天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命付師尊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仙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佛之道統歌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第十二段</a:t>
            </a:r>
            <a:endParaRPr lang="zh-TW" altLang="en-US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臨</a:t>
            </a:r>
            <a:r>
              <a:rPr lang="zh-TW" altLang="en-US" sz="3600" dirty="0">
                <a:ea typeface="全真細隸書" panose="02010609000101010101" pitchFamily="49" charset="-120"/>
              </a:rPr>
              <a:t>今臨今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天命</a:t>
            </a:r>
            <a:r>
              <a:rPr lang="zh-TW" altLang="en-US" sz="3600" dirty="0">
                <a:ea typeface="全真細隸書" panose="02010609000101010101" pitchFamily="49" charset="-120"/>
              </a:rPr>
              <a:t>付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師尊</a:t>
            </a:r>
            <a:r>
              <a:rPr lang="zh-TW" altLang="en-US" sz="3600" dirty="0">
                <a:ea typeface="全真細隸書" panose="02010609000101010101" pitchFamily="49" charset="-120"/>
              </a:rPr>
              <a:t>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月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慧</a:t>
            </a:r>
            <a:r>
              <a:rPr lang="zh-TW" altLang="en-US" sz="3600" dirty="0">
                <a:ea typeface="全真細隸書" panose="02010609000101010101" pitchFamily="49" charset="-120"/>
              </a:rPr>
              <a:t>扶助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鴻</a:t>
            </a:r>
            <a:r>
              <a:rPr lang="zh-TW" altLang="en-US" sz="3600" dirty="0">
                <a:ea typeface="全真細隸書" panose="02010609000101010101" pitchFamily="49" charset="-120"/>
              </a:rPr>
              <a:t>恩賜庶民</a:t>
            </a: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三六四八</a:t>
            </a:r>
            <a:r>
              <a:rPr lang="zh-TW" altLang="en-US" sz="3600" dirty="0">
                <a:ea typeface="全真細隸書" panose="02010609000101010101" pitchFamily="49" charset="-120"/>
              </a:rPr>
              <a:t>助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重整</a:t>
            </a:r>
            <a:r>
              <a:rPr lang="zh-TW" altLang="en-US" sz="3600" dirty="0">
                <a:ea typeface="全真細隸書" panose="02010609000101010101" pitchFamily="49" charset="-120"/>
              </a:rPr>
              <a:t>末三春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飛</a:t>
            </a:r>
            <a:r>
              <a:rPr lang="zh-TW" altLang="en-US" sz="3600" dirty="0">
                <a:ea typeface="全真細隸書" panose="02010609000101010101" pitchFamily="49" charset="-120"/>
              </a:rPr>
              <a:t>鸞開化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同心同德</a:t>
            </a:r>
            <a:r>
              <a:rPr lang="zh-TW" altLang="en-US" sz="3600" dirty="0">
                <a:ea typeface="全真細隸書" panose="02010609000101010101" pitchFamily="49" charset="-120"/>
              </a:rPr>
              <a:t>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神人</a:t>
            </a:r>
            <a:r>
              <a:rPr lang="zh-TW" altLang="en-US" sz="3600" dirty="0">
                <a:ea typeface="全真細隸書" panose="02010609000101010101" pitchFamily="49" charset="-120"/>
              </a:rPr>
              <a:t>闡聖音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409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天道道統解說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十三、結論：要瞭解道統</a:t>
            </a:r>
            <a:endParaRPr lang="en-US" altLang="zh-TW" sz="35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活佛恩師說</a:t>
            </a:r>
            <a:endParaRPr lang="en-US" altLang="zh-TW" sz="39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ea typeface="全真細隸書" panose="02010609000101010101" pitchFamily="49" charset="-120"/>
              </a:rPr>
              <a:t>講到</a:t>
            </a:r>
            <a:r>
              <a:rPr lang="zh-TW" altLang="en-US" sz="3900" dirty="0">
                <a:ea typeface="全真細隸書" panose="02010609000101010101" pitchFamily="49" charset="-120"/>
              </a:rPr>
              <a:t>道統，有沒有哪一個徒兒可以告訴為師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3900" dirty="0">
                <a:ea typeface="全真細隸書" panose="02010609000101010101" pitchFamily="49" charset="-120"/>
              </a:rPr>
              <a:t/>
            </a:r>
            <a:br>
              <a:rPr lang="zh-TW" altLang="en-US" sz="3900" dirty="0">
                <a:ea typeface="全真細隸書" panose="02010609000101010101" pitchFamily="49" charset="-120"/>
              </a:rPr>
            </a:br>
            <a:r>
              <a:rPr lang="zh-TW" altLang="en-US" sz="3900" dirty="0">
                <a:ea typeface="全真細隸書" panose="02010609000101010101" pitchFamily="49" charset="-120"/>
              </a:rPr>
              <a:t>這一條的金線、天命道統的承傳，是如何傳承的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？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道統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是什麼？</a:t>
            </a:r>
            <a:b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</a:br>
            <a:r>
              <a:rPr lang="zh-TW" altLang="en-US" sz="3900" dirty="0">
                <a:ea typeface="全真細隸書" panose="02010609000101010101" pitchFamily="49" charset="-120"/>
              </a:rPr>
              <a:t>修道人不能夠體悟、瞭解什麼是天命金線，那你又如何緊握金線呢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？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這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是前賢的不足</a:t>
            </a:r>
            <a:r>
              <a:rPr lang="zh-TW" altLang="en-US" sz="3900" dirty="0">
                <a:ea typeface="全真細隸書" panose="02010609000101010101" pitchFamily="49" charset="-120"/>
              </a:rPr>
              <a:t>、引導眾生的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根本</a:t>
            </a:r>
            <a:r>
              <a:rPr lang="zh-TW" altLang="en-US" sz="3900" dirty="0">
                <a:ea typeface="全真細隸書" panose="02010609000101010101" pitchFamily="49" charset="-120"/>
              </a:rPr>
              <a:t>在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哪裡</a:t>
            </a:r>
            <a:r>
              <a:rPr lang="zh-TW" altLang="en-US" sz="3900" dirty="0">
                <a:ea typeface="全真細隸書" panose="02010609000101010101" pitchFamily="49" charset="-120"/>
              </a:rPr>
              <a:t>？</a:t>
            </a:r>
            <a:r>
              <a:rPr lang="zh-TW" altLang="en-US" sz="3800" dirty="0">
                <a:ea typeface="全真細隸書" panose="02010609000101010101" pitchFamily="49" charset="-120"/>
              </a:rPr>
              <a:t/>
            </a:r>
            <a:br>
              <a:rPr lang="zh-TW" altLang="en-US" sz="3800" dirty="0">
                <a:ea typeface="全真細隸書" panose="02010609000101010101" pitchFamily="49" charset="-120"/>
              </a:rPr>
            </a:b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768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天道道統解說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4200" dirty="0">
                <a:solidFill>
                  <a:srgbClr val="FFC000"/>
                </a:solidFill>
                <a:ea typeface="全真細隸書" panose="02010609000101010101" pitchFamily="49" charset="-120"/>
              </a:rPr>
              <a:t>不只是要感天恩、感謝前賢恩，</a:t>
            </a:r>
            <a:r>
              <a:rPr lang="zh-TW" altLang="en-US" sz="4200" dirty="0">
                <a:ea typeface="全真細隸書" panose="02010609000101010101" pitchFamily="49" charset="-120"/>
              </a:rPr>
              <a:t>也要了解歷代祖師承傳的道統，這又是如何傳承到十八代？</a:t>
            </a:r>
            <a:br>
              <a:rPr lang="zh-TW" altLang="en-US" sz="4200" dirty="0">
                <a:ea typeface="全真細隸書" panose="02010609000101010101" pitchFamily="49" charset="-120"/>
              </a:rPr>
            </a:br>
            <a:r>
              <a:rPr lang="zh-TW" altLang="en-US" sz="4200" dirty="0">
                <a:ea typeface="全真細隸書" panose="02010609000101010101" pitchFamily="49" charset="-120"/>
              </a:rPr>
              <a:t>如何能大開普傳？</a:t>
            </a:r>
            <a:br>
              <a:rPr lang="zh-TW" altLang="en-US" sz="4200" dirty="0">
                <a:ea typeface="全真細隸書" panose="02010609000101010101" pitchFamily="49" charset="-120"/>
              </a:rPr>
            </a:br>
            <a:r>
              <a:rPr lang="zh-TW" altLang="en-US" sz="4200" dirty="0">
                <a:ea typeface="全真細隸書" panose="02010609000101010101" pitchFamily="49" charset="-120"/>
              </a:rPr>
              <a:t>如何能廣度世人呢</a:t>
            </a:r>
            <a:r>
              <a:rPr lang="zh-TW" altLang="en-US" sz="4200" dirty="0" smtClean="0">
                <a:ea typeface="全真細隸書" panose="02010609000101010101" pitchFamily="49" charset="-120"/>
              </a:rPr>
              <a:t>？</a:t>
            </a:r>
            <a:endParaRPr lang="en-US" altLang="zh-TW" sz="4200" dirty="0" smtClean="0">
              <a:ea typeface="全真細隸書" panose="02010609000101010101" pitchFamily="49" charset="-120"/>
            </a:endParaRPr>
          </a:p>
          <a:p>
            <a:r>
              <a:rPr lang="zh-TW" altLang="en-US" sz="4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所以</a:t>
            </a:r>
            <a:r>
              <a:rPr lang="zh-TW" altLang="en-US" sz="4200" dirty="0">
                <a:solidFill>
                  <a:srgbClr val="FFC000"/>
                </a:solidFill>
                <a:ea typeface="全真細隸書" panose="02010609000101010101" pitchFamily="49" charset="-120"/>
              </a:rPr>
              <a:t>天命道統、</a:t>
            </a:r>
            <a:r>
              <a:rPr lang="zh-TW" altLang="en-US" sz="4200" dirty="0">
                <a:ea typeface="全真細隸書" panose="02010609000101010101" pitchFamily="49" charset="-120"/>
              </a:rPr>
              <a:t>道的隱顯、傳承、時間長短，身為一個修道人，都應該要瞭解</a:t>
            </a:r>
            <a:r>
              <a:rPr lang="zh-TW" altLang="en-US" sz="4200" dirty="0" smtClean="0">
                <a:ea typeface="全真細隸書" panose="02010609000101010101" pitchFamily="49" charset="-120"/>
              </a:rPr>
              <a:t>。</a:t>
            </a:r>
            <a:endParaRPr lang="en-US" altLang="zh-TW" sz="4200" dirty="0" smtClean="0">
              <a:ea typeface="全真細隸書" panose="02010609000101010101" pitchFamily="49" charset="-120"/>
            </a:endParaRPr>
          </a:p>
          <a:p>
            <a:r>
              <a:rPr lang="zh-TW" altLang="en-US" sz="4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將來</a:t>
            </a:r>
            <a:r>
              <a:rPr lang="zh-TW" altLang="en-US" sz="4200" dirty="0">
                <a:solidFill>
                  <a:srgbClr val="FFC000"/>
                </a:solidFill>
                <a:ea typeface="全真細隸書" panose="02010609000101010101" pitchFamily="49" charset="-120"/>
              </a:rPr>
              <a:t>有人問你、</a:t>
            </a:r>
            <a:r>
              <a:rPr lang="zh-TW" altLang="en-US" sz="4200" dirty="0">
                <a:ea typeface="全真細隸書" panose="02010609000101010101" pitchFamily="49" charset="-120"/>
              </a:rPr>
              <a:t>有左道旁門考驗你、有假弓長、彌勒要誤導你；要讓你心志不牢、要讓你在不了解天命、金線的同時，動搖你的信心。</a:t>
            </a:r>
            <a:r>
              <a:rPr lang="zh-TW" altLang="en-US" sz="3900" dirty="0">
                <a:ea typeface="全真細隸書" panose="02010609000101010101" pitchFamily="49" charset="-120"/>
              </a:rPr>
              <a:t/>
            </a:r>
            <a:br>
              <a:rPr lang="zh-TW" altLang="en-US" sz="3900" dirty="0">
                <a:ea typeface="全真細隸書" panose="02010609000101010101" pitchFamily="49" charset="-120"/>
              </a:rPr>
            </a:br>
            <a:r>
              <a:rPr lang="zh-TW" altLang="en-US" sz="3200" dirty="0"/>
              <a:t/>
            </a:r>
            <a:br>
              <a:rPr lang="zh-TW" altLang="en-US" sz="3200" dirty="0"/>
            </a:br>
            <a:endParaRPr lang="zh-TW" altLang="en-US" sz="3200" dirty="0"/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0339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天道道統解說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如果連這些都不懂</a:t>
            </a:r>
            <a:r>
              <a:rPr lang="zh-TW" altLang="en-US" sz="3600" dirty="0">
                <a:ea typeface="全真細隸書" panose="02010609000101010101" pitchFamily="49" charset="-120"/>
              </a:rPr>
              <a:t>，在渡人時，有人問你；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道統是什麼？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什麼叫做天命？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什麼叫做金線？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你要如何引導眾生呢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？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在座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的徒兒們，</a:t>
            </a:r>
            <a:r>
              <a:rPr lang="zh-TW" altLang="en-US" sz="3600" dirty="0">
                <a:ea typeface="全真細隸書" panose="02010609000101010101" pitchFamily="49" charset="-120"/>
              </a:rPr>
              <a:t>有的人是當壇主、有的人在道塲也已有一段時日，難道對天命、道統，都不想要暸解嗎？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那是不是盲修瞎煉呢？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為什麼不曾想過這些問題呢？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6340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天道道統解說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佛赤</a:t>
            </a:r>
            <a:r>
              <a:rPr lang="zh-TW" altLang="en-US" sz="3600" dirty="0">
                <a:ea typeface="全真細隸書" panose="02010609000101010101" pitchFamily="49" charset="-120"/>
              </a:rPr>
              <a:t>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佛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二佛生育子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三佛甲</a:t>
            </a:r>
            <a:r>
              <a:rPr lang="zh-TW" altLang="en-US" sz="3600" dirty="0">
                <a:ea typeface="全真細隸書" panose="02010609000101010101" pitchFamily="49" charset="-120"/>
              </a:rPr>
              <a:t>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春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四佛酉長庚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五佛空</a:t>
            </a:r>
            <a:r>
              <a:rPr lang="zh-TW" altLang="en-US" sz="3600" dirty="0">
                <a:ea typeface="全真細隸書" panose="02010609000101010101" pitchFamily="49" charset="-120"/>
              </a:rPr>
              <a:t>谷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神                  </a:t>
            </a:r>
            <a:r>
              <a:rPr lang="zh-TW" altLang="en-US" sz="3600" dirty="0">
                <a:ea typeface="全真細隸書" panose="02010609000101010101" pitchFamily="49" charset="-120"/>
              </a:rPr>
              <a:t>　　　六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佛龍</a:t>
            </a:r>
            <a:r>
              <a:rPr lang="zh-TW" altLang="en-US" sz="3600" dirty="0">
                <a:ea typeface="全真細隸書" panose="02010609000101010101" pitchFamily="49" charset="-120"/>
              </a:rPr>
              <a:t>野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氏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七佛繼</a:t>
            </a:r>
            <a:r>
              <a:rPr lang="zh-TW" altLang="en-US" sz="3600" dirty="0">
                <a:ea typeface="全真細隸書" panose="02010609000101010101" pitchFamily="49" charset="-120"/>
              </a:rPr>
              <a:t>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佛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  <a:hlinkClick r:id="rId2" tooltip="顏淵"/>
              </a:rPr>
              <a:t>德行</a:t>
            </a:r>
            <a:r>
              <a:rPr lang="zh-TW" altLang="en-US" sz="3600" dirty="0">
                <a:ea typeface="全真細隸書" panose="02010609000101010101" pitchFamily="49" charset="-120"/>
                <a:hlinkClick r:id="rId2" tooltip="顏淵"/>
              </a:rPr>
              <a:t>：</a:t>
            </a:r>
            <a:endParaRPr lang="en-US" altLang="zh-TW" sz="3600" dirty="0">
              <a:ea typeface="全真細隸書" panose="02010609000101010101" pitchFamily="49" charset="-120"/>
              <a:hlinkClick r:id="rId2" tooltip="顏淵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  <a:hlinkClick r:id="rId2" tooltip="顏淵"/>
              </a:rPr>
              <a:t>顏淵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、</a:t>
            </a:r>
            <a:r>
              <a:rPr lang="zh-TW" altLang="en-US" sz="3600" dirty="0">
                <a:ea typeface="全真細隸書" panose="02010609000101010101" pitchFamily="49" charset="-120"/>
                <a:hlinkClick r:id="rId3" tooltip="閔子騫"/>
              </a:rPr>
              <a:t>閔子騫</a:t>
            </a:r>
            <a:r>
              <a:rPr lang="zh-TW" altLang="en-US" sz="3600" dirty="0">
                <a:ea typeface="全真細隸書" panose="02010609000101010101" pitchFamily="49" charset="-120"/>
              </a:rPr>
              <a:t>、</a:t>
            </a:r>
            <a:r>
              <a:rPr lang="zh-TW" altLang="en-US" sz="3600" dirty="0">
                <a:ea typeface="全真細隸書" panose="02010609000101010101" pitchFamily="49" charset="-120"/>
                <a:hlinkClick r:id="rId4" tooltip="冉伯牛"/>
              </a:rPr>
              <a:t>冉伯牛</a:t>
            </a:r>
            <a:r>
              <a:rPr lang="zh-TW" altLang="en-US" sz="3600" dirty="0">
                <a:ea typeface="全真細隸書" panose="02010609000101010101" pitchFamily="49" charset="-120"/>
              </a:rPr>
              <a:t>、</a:t>
            </a:r>
            <a:r>
              <a:rPr lang="zh-TW" altLang="en-US" sz="3600" dirty="0">
                <a:ea typeface="全真細隸書" panose="02010609000101010101" pitchFamily="49" charset="-120"/>
                <a:hlinkClick r:id="rId5" tooltip="仲弓"/>
              </a:rPr>
              <a:t>仲弓</a:t>
            </a:r>
            <a:r>
              <a:rPr lang="zh-TW" altLang="en-US" sz="3600" dirty="0">
                <a:ea typeface="全真細隸書" panose="02010609000101010101" pitchFamily="49" charset="-120"/>
              </a:rPr>
              <a:t>。言語：</a:t>
            </a:r>
            <a:r>
              <a:rPr lang="zh-TW" altLang="en-US" sz="3600" dirty="0">
                <a:ea typeface="全真細隸書" panose="02010609000101010101" pitchFamily="49" charset="-120"/>
                <a:hlinkClick r:id="rId6" tooltip="宰我"/>
              </a:rPr>
              <a:t>宰我</a:t>
            </a:r>
            <a:r>
              <a:rPr lang="zh-TW" altLang="en-US" sz="3600" dirty="0">
                <a:ea typeface="全真細隸書" panose="02010609000101010101" pitchFamily="49" charset="-120"/>
              </a:rPr>
              <a:t>、</a:t>
            </a:r>
            <a:r>
              <a:rPr lang="zh-TW" altLang="en-US" sz="3600" dirty="0">
                <a:ea typeface="全真細隸書" panose="02010609000101010101" pitchFamily="49" charset="-120"/>
                <a:hlinkClick r:id="rId7" tooltip="子貢"/>
              </a:rPr>
              <a:t>子貢</a:t>
            </a:r>
            <a:r>
              <a:rPr lang="zh-TW" altLang="en-US" sz="3600" dirty="0">
                <a:ea typeface="全真細隸書" panose="02010609000101010101" pitchFamily="49" charset="-120"/>
              </a:rPr>
              <a:t>。政事：</a:t>
            </a:r>
            <a:r>
              <a:rPr lang="zh-TW" altLang="en-US" sz="3600" dirty="0">
                <a:ea typeface="全真細隸書" panose="02010609000101010101" pitchFamily="49" charset="-120"/>
                <a:hlinkClick r:id="rId8" tooltip="冉有"/>
              </a:rPr>
              <a:t>冉有</a:t>
            </a:r>
            <a:r>
              <a:rPr lang="zh-TW" altLang="en-US" sz="3600" dirty="0">
                <a:ea typeface="全真細隸書" panose="02010609000101010101" pitchFamily="49" charset="-120"/>
              </a:rPr>
              <a:t>、</a:t>
            </a:r>
            <a:r>
              <a:rPr lang="zh-TW" altLang="en-US" sz="3600" dirty="0">
                <a:ea typeface="全真細隸書" panose="02010609000101010101" pitchFamily="49" charset="-120"/>
                <a:hlinkClick r:id="rId9" tooltip="季路"/>
              </a:rPr>
              <a:t>季路</a:t>
            </a:r>
            <a:r>
              <a:rPr lang="zh-TW" altLang="en-US" sz="3600" dirty="0">
                <a:ea typeface="全真細隸書" panose="02010609000101010101" pitchFamily="49" charset="-120"/>
              </a:rPr>
              <a:t>。文學：</a:t>
            </a:r>
            <a:r>
              <a:rPr lang="zh-TW" altLang="en-US" sz="3600" dirty="0">
                <a:ea typeface="全真細隸書" panose="02010609000101010101" pitchFamily="49" charset="-120"/>
                <a:hlinkClick r:id="rId10" tooltip="子游"/>
              </a:rPr>
              <a:t>子游</a:t>
            </a:r>
            <a:r>
              <a:rPr lang="zh-TW" altLang="en-US" sz="3600" dirty="0">
                <a:ea typeface="全真細隸書" panose="02010609000101010101" pitchFamily="49" charset="-120"/>
              </a:rPr>
              <a:t>、</a:t>
            </a:r>
            <a:r>
              <a:rPr lang="zh-TW" altLang="en-US" sz="3600" dirty="0">
                <a:ea typeface="全真細隸書" panose="02010609000101010101" pitchFamily="49" charset="-120"/>
                <a:hlinkClick r:id="rId11" tooltip="子夏"/>
              </a:rPr>
              <a:t>子夏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1129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天道道統解說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6"/>
          </a:xfrm>
        </p:spPr>
        <p:txBody>
          <a:bodyPr>
            <a:normAutofit/>
          </a:bodyPr>
          <a:lstStyle/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992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天道道統解說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二、以心傳心聖書載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仙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佛之道統歌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第二段</a:t>
            </a:r>
            <a:endParaRPr lang="en-US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心</a:t>
            </a:r>
            <a:r>
              <a:rPr lang="zh-TW" altLang="en-US" sz="3600" dirty="0">
                <a:ea typeface="全真細隸書" panose="02010609000101010101" pitchFamily="49" charset="-120"/>
              </a:rPr>
              <a:t>傳心傳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載</a:t>
            </a:r>
            <a:r>
              <a:rPr lang="zh-TW" altLang="en-US" sz="3600" dirty="0">
                <a:ea typeface="全真細隸書" panose="02010609000101010101" pitchFamily="49" charset="-120"/>
              </a:rPr>
              <a:t>於陰符篇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詩書</a:t>
            </a:r>
            <a:r>
              <a:rPr lang="zh-TW" altLang="en-US" sz="3600" dirty="0">
                <a:ea typeface="全真細隸書" panose="02010609000101010101" pitchFamily="49" charset="-120"/>
              </a:rPr>
              <a:t>贅述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 老</a:t>
            </a:r>
            <a:r>
              <a:rPr lang="zh-TW" altLang="en-US" sz="3600" dirty="0">
                <a:ea typeface="全真細隸書" panose="02010609000101010101" pitchFamily="49" charset="-120"/>
              </a:rPr>
              <a:t>君降世凡</a:t>
            </a: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東渡</a:t>
            </a:r>
            <a:r>
              <a:rPr lang="zh-TW" altLang="en-US" sz="3600" dirty="0">
                <a:ea typeface="全真細隸書" panose="02010609000101010101" pitchFamily="49" charset="-120"/>
              </a:rPr>
              <a:t>於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闕里                           紫</a:t>
            </a:r>
            <a:r>
              <a:rPr lang="zh-TW" altLang="en-US" sz="3600" dirty="0">
                <a:ea typeface="全真細隸書" panose="02010609000101010101" pitchFamily="49" charset="-120"/>
              </a:rPr>
              <a:t>氣滿函關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當作</a:t>
            </a:r>
            <a:r>
              <a:rPr lang="zh-TW" altLang="en-US" sz="3600" dirty="0">
                <a:ea typeface="全真細隸書" panose="02010609000101010101" pitchFamily="49" charset="-120"/>
              </a:rPr>
              <a:t>道德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孔</a:t>
            </a:r>
            <a:r>
              <a:rPr lang="zh-TW" altLang="en-US" sz="3600" dirty="0">
                <a:ea typeface="全真細隸書" panose="02010609000101010101" pitchFamily="49" charset="-120"/>
              </a:rPr>
              <a:t>氏仲尼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    問</a:t>
            </a:r>
            <a:r>
              <a:rPr lang="zh-TW" altLang="en-US" sz="3600" dirty="0">
                <a:ea typeface="全真細隸書" panose="02010609000101010101" pitchFamily="49" charset="-120"/>
              </a:rPr>
              <a:t>禮於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老聃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ea typeface="全真細隸書" panose="02010609000101010101" pitchFamily="49" charset="-120"/>
              </a:rPr>
              <a:t>師</a:t>
            </a:r>
            <a:r>
              <a:rPr lang="zh-TW" altLang="en-US" sz="36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儒：老子</a:t>
            </a:r>
            <a:r>
              <a:rPr lang="zh-TW" altLang="en-US" sz="3600" dirty="0">
                <a:solidFill>
                  <a:srgbClr val="00B0F0"/>
                </a:solidFill>
                <a:ea typeface="全真細隸書" panose="02010609000101010101" pitchFamily="49" charset="-120"/>
              </a:rPr>
              <a:t>→孔子→曾子→子思→孟子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657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天道道統解說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三、青陽了道紅陽收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仙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佛之道統歌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第三段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春秋</a:t>
            </a:r>
            <a:r>
              <a:rPr lang="zh-TW" altLang="en-US" sz="3600" dirty="0">
                <a:ea typeface="全真細隸書" panose="02010609000101010101" pitchFamily="49" charset="-120"/>
              </a:rPr>
              <a:t>春秋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青</a:t>
            </a:r>
            <a:r>
              <a:rPr lang="zh-TW" altLang="en-US" sz="3600" dirty="0">
                <a:ea typeface="全真細隸書" panose="02010609000101010101" pitchFamily="49" charset="-120"/>
              </a:rPr>
              <a:t>盡紅陽收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遊說</a:t>
            </a:r>
            <a:r>
              <a:rPr lang="zh-TW" altLang="en-US" sz="3600" dirty="0">
                <a:ea typeface="全真細隸書" panose="02010609000101010101" pitchFamily="49" charset="-120"/>
              </a:rPr>
              <a:t>列國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 四書</a:t>
            </a:r>
            <a:r>
              <a:rPr lang="zh-TW" altLang="en-US" sz="3600" dirty="0">
                <a:ea typeface="全真細隸書" panose="02010609000101010101" pitchFamily="49" charset="-120"/>
              </a:rPr>
              <a:t>選賢儔</a:t>
            </a: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一世</a:t>
            </a:r>
            <a:r>
              <a:rPr lang="zh-TW" altLang="en-US" sz="3600" dirty="0">
                <a:ea typeface="全真細隸書" panose="02010609000101010101" pitchFamily="49" charset="-120"/>
              </a:rPr>
              <a:t>之師表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英名</a:t>
            </a:r>
            <a:r>
              <a:rPr lang="zh-TW" altLang="en-US" sz="3600" dirty="0">
                <a:ea typeface="全真細隸書" panose="02010609000101010101" pitchFamily="49" charset="-120"/>
              </a:rPr>
              <a:t>貫千秋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三千</a:t>
            </a:r>
            <a:r>
              <a:rPr lang="zh-TW" altLang="en-US" sz="3600" dirty="0">
                <a:ea typeface="全真細隸書" panose="02010609000101010101" pitchFamily="49" charset="-120"/>
              </a:rPr>
              <a:t>弟子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七十二</a:t>
            </a:r>
            <a:r>
              <a:rPr lang="zh-TW" altLang="en-US" sz="3600" dirty="0">
                <a:ea typeface="全真細隸書" panose="02010609000101010101" pitchFamily="49" charset="-120"/>
              </a:rPr>
              <a:t>賢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  四</a:t>
            </a:r>
            <a:r>
              <a:rPr lang="zh-TW" altLang="en-US" sz="3600" dirty="0">
                <a:ea typeface="全真細隸書" panose="02010609000101010101" pitchFamily="49" charset="-120"/>
              </a:rPr>
              <a:t>配一脈流</a:t>
            </a:r>
          </a:p>
          <a:p>
            <a:r>
              <a:rPr lang="zh-TW" altLang="en-US" sz="3200" dirty="0">
                <a:solidFill>
                  <a:srgbClr val="00B0F0"/>
                </a:solidFill>
                <a:ea typeface="全真細隸書" panose="02010609000101010101" pitchFamily="49" charset="-120"/>
              </a:rPr>
              <a:t>師儒</a:t>
            </a:r>
            <a:r>
              <a:rPr lang="zh-TW" altLang="en-US" sz="32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：顏回→</a:t>
            </a:r>
            <a:r>
              <a:rPr lang="zh-TW" altLang="en-US" sz="3200" dirty="0">
                <a:solidFill>
                  <a:srgbClr val="00B0F0"/>
                </a:solidFill>
                <a:ea typeface="全真細隸書" panose="02010609000101010101" pitchFamily="49" charset="-120"/>
              </a:rPr>
              <a:t>曾子→子思→孟子</a:t>
            </a: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072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天道道統解說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四、道運西遷佛家傳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仙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佛之道統歌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第四段</a:t>
            </a:r>
            <a:endParaRPr lang="en-US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儒家</a:t>
            </a:r>
            <a:r>
              <a:rPr lang="zh-TW" altLang="en-US" sz="3600" dirty="0">
                <a:ea typeface="全真細隸書" panose="02010609000101010101" pitchFamily="49" charset="-120"/>
              </a:rPr>
              <a:t>儒家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孟軻</a:t>
            </a:r>
            <a:r>
              <a:rPr lang="zh-TW" altLang="en-US" sz="3600" dirty="0">
                <a:ea typeface="全真細隸書" panose="02010609000101010101" pitchFamily="49" charset="-120"/>
              </a:rPr>
              <a:t>失精華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傳</a:t>
            </a:r>
            <a:r>
              <a:rPr lang="zh-TW" altLang="en-US" sz="3600" dirty="0">
                <a:ea typeface="全真細隸書" panose="02010609000101010101" pitchFamily="49" charset="-120"/>
              </a:rPr>
              <a:t>於西域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流傳</a:t>
            </a:r>
            <a:r>
              <a:rPr lang="zh-TW" altLang="en-US" sz="3600" dirty="0">
                <a:ea typeface="全真細隸書" panose="02010609000101010101" pitchFamily="49" charset="-120"/>
              </a:rPr>
              <a:t>二十八</a:t>
            </a: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秦</a:t>
            </a:r>
            <a:r>
              <a:rPr lang="zh-TW" altLang="en-US" sz="3600" dirty="0">
                <a:ea typeface="全真細隸書" panose="02010609000101010101" pitchFamily="49" charset="-120"/>
              </a:rPr>
              <a:t>漢隋唐晉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紛紛</a:t>
            </a:r>
            <a:r>
              <a:rPr lang="zh-TW" altLang="en-US" sz="3600" dirty="0">
                <a:ea typeface="全真細隸書" panose="02010609000101010101" pitchFamily="49" charset="-120"/>
              </a:rPr>
              <a:t>亂如麻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濂</a:t>
            </a:r>
            <a:r>
              <a:rPr lang="zh-TW" altLang="en-US" sz="3600" dirty="0">
                <a:ea typeface="全真細隸書" panose="02010609000101010101" pitchFamily="49" charset="-120"/>
              </a:rPr>
              <a:t>洛關閩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鵝</a:t>
            </a:r>
            <a:r>
              <a:rPr lang="zh-TW" altLang="en-US" sz="3600" dirty="0">
                <a:ea typeface="全真細隸書" panose="02010609000101010101" pitchFamily="49" charset="-120"/>
              </a:rPr>
              <a:t>湖麓洞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千</a:t>
            </a:r>
            <a:r>
              <a:rPr lang="zh-TW" altLang="en-US" sz="3600" dirty="0">
                <a:ea typeface="全真細隸書" panose="02010609000101010101" pitchFamily="49" charset="-120"/>
              </a:rPr>
              <a:t>門萬戶家</a:t>
            </a: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973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天道道統解說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五、釋家文佛掌天盤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仙佛之道統歌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第五段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文</a:t>
            </a:r>
            <a:r>
              <a:rPr lang="zh-TW" altLang="en-US" sz="3600" dirty="0">
                <a:ea typeface="全真細隸書" panose="02010609000101010101" pitchFamily="49" charset="-120"/>
              </a:rPr>
              <a:t>佛文佛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道</a:t>
            </a:r>
            <a:r>
              <a:rPr lang="zh-TW" altLang="en-US" sz="3600" dirty="0">
                <a:ea typeface="全真細隸書" panose="02010609000101010101" pitchFamily="49" charset="-120"/>
              </a:rPr>
              <a:t>掌三千多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摩</a:t>
            </a:r>
            <a:r>
              <a:rPr lang="zh-TW" altLang="en-US" sz="3600" dirty="0">
                <a:ea typeface="全真細隸書" panose="02010609000101010101" pitchFamily="49" charset="-120"/>
              </a:rPr>
              <a:t>訶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迦葉</a:t>
            </a:r>
            <a:r>
              <a:rPr lang="zh-TW" altLang="en-US" sz="3600" dirty="0">
                <a:ea typeface="全真細隸書" panose="02010609000101010101" pitchFamily="49" charset="-120"/>
              </a:rPr>
              <a:t>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阿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難</a:t>
            </a:r>
            <a:r>
              <a:rPr lang="zh-TW" altLang="en-US" sz="3600" dirty="0">
                <a:ea typeface="全真細隸書" panose="02010609000101010101" pitchFamily="49" charset="-120"/>
              </a:rPr>
              <a:t>性情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活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商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那和修</a:t>
            </a:r>
            <a:r>
              <a:rPr lang="zh-TW" altLang="en-US" sz="3600" dirty="0">
                <a:ea typeface="全真細隸書" panose="02010609000101010101" pitchFamily="49" charset="-120"/>
              </a:rPr>
              <a:t>尊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至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優波毱多</a:t>
            </a:r>
            <a:r>
              <a:rPr lang="zh-TW" altLang="en-US" sz="3600" dirty="0">
                <a:ea typeface="全真細隸書" panose="02010609000101010101" pitchFamily="49" charset="-120"/>
              </a:rPr>
              <a:t>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提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多迦</a:t>
            </a:r>
            <a:r>
              <a:rPr lang="zh-TW" altLang="en-US" sz="3600" dirty="0">
                <a:ea typeface="全真細隸書" panose="02010609000101010101" pitchFamily="49" charset="-120"/>
              </a:rPr>
              <a:t>尊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遮迦</a:t>
            </a:r>
            <a:r>
              <a:rPr lang="zh-TW" altLang="en-US" sz="3600" dirty="0">
                <a:ea typeface="全真細隸書" panose="02010609000101010101" pitchFamily="49" charset="-120"/>
              </a:rPr>
              <a:t>尊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兼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波須密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多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2600" dirty="0">
                <a:solidFill>
                  <a:srgbClr val="00B0F0"/>
                </a:solidFill>
                <a:ea typeface="全真細隸書" panose="02010609000101010101" pitchFamily="49" charset="-120"/>
              </a:rPr>
              <a:t>釋迦文佛→→摩訶迦葉→阿難陀→商那和修→</a:t>
            </a:r>
            <a:r>
              <a:rPr lang="zh-TW" altLang="en-US" sz="2600" dirty="0">
                <a:solidFill>
                  <a:srgbClr val="00B0F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sz="2600" dirty="0">
                <a:solidFill>
                  <a:srgbClr val="00B0F0"/>
                </a:solidFill>
                <a:ea typeface="全真細隸書" panose="02010609000101010101" pitchFamily="49" charset="-120"/>
              </a:rPr>
            </a:br>
            <a:r>
              <a:rPr lang="zh-TW" altLang="en-US" sz="2600" dirty="0">
                <a:solidFill>
                  <a:srgbClr val="00B0F0"/>
                </a:solidFill>
                <a:ea typeface="全真細隸書" panose="02010609000101010101" pitchFamily="49" charset="-120"/>
              </a:rPr>
              <a:t>   優婆瞿多→→提多迦→彌遮迦→婆須密→</a:t>
            </a:r>
            <a:endParaRPr lang="zh-TW" altLang="en-US" sz="2600" dirty="0">
              <a:solidFill>
                <a:srgbClr val="00B0F0"/>
              </a:solidFill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58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天道道統解說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六、道統續傳道眽沿</a:t>
            </a:r>
            <a:endParaRPr lang="en-US" altLang="zh-TW" sz="39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仙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佛之道統歌</a:t>
            </a:r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第六段</a:t>
            </a:r>
            <a:endParaRPr lang="en-US" altLang="zh-TW" sz="39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ea typeface="全真細隸書" panose="02010609000101010101" pitchFamily="49" charset="-120"/>
              </a:rPr>
              <a:t>續</a:t>
            </a:r>
            <a:r>
              <a:rPr lang="zh-TW" altLang="en-US" sz="3900" dirty="0">
                <a:ea typeface="全真細隸書" panose="02010609000101010101" pitchFamily="49" charset="-120"/>
              </a:rPr>
              <a:t>傳續傳　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                      </a:t>
            </a:r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馱</a:t>
            </a:r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伏馱</a:t>
            </a:r>
            <a:r>
              <a:rPr lang="zh-TW" altLang="en-US" sz="3900" dirty="0">
                <a:ea typeface="全真細隸書" panose="02010609000101010101" pitchFamily="49" charset="-120"/>
              </a:rPr>
              <a:t>連　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                          </a:t>
            </a:r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脇</a:t>
            </a:r>
            <a:r>
              <a:rPr lang="zh-TW" altLang="en-US" sz="3900" dirty="0">
                <a:ea typeface="全真細隸書" panose="02010609000101010101" pitchFamily="49" charset="-120"/>
              </a:rPr>
              <a:t>尊十祖　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                             </a:t>
            </a:r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富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那夜舍</a:t>
            </a:r>
            <a:r>
              <a:rPr lang="zh-TW" altLang="en-US" sz="3900" dirty="0">
                <a:ea typeface="全真細隸書" panose="02010609000101010101" pitchFamily="49" charset="-120"/>
              </a:rPr>
              <a:t>先</a:t>
            </a: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馬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鳴</a:t>
            </a:r>
            <a:r>
              <a:rPr lang="zh-TW" altLang="en-US" sz="3900" dirty="0">
                <a:ea typeface="全真細隸書" panose="02010609000101010101" pitchFamily="49" charset="-120"/>
              </a:rPr>
              <a:t>心傳授　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                    </a:t>
            </a:r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迦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毗摩羅</a:t>
            </a:r>
            <a:r>
              <a:rPr lang="zh-TW" altLang="en-US" sz="3900" dirty="0">
                <a:ea typeface="全真細隸書" panose="02010609000101010101" pitchFamily="49" charset="-120"/>
              </a:rPr>
              <a:t>擔　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                     </a:t>
            </a:r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龍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樹大士</a:t>
            </a:r>
            <a:r>
              <a:rPr lang="zh-TW" altLang="en-US" sz="3900" dirty="0">
                <a:ea typeface="全真細隸書" panose="02010609000101010101" pitchFamily="49" charset="-120"/>
              </a:rPr>
              <a:t>　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                          </a:t>
            </a:r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迦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那提婆</a:t>
            </a:r>
            <a:r>
              <a:rPr lang="zh-TW" altLang="en-US" sz="3900" dirty="0">
                <a:ea typeface="全真細隸書" panose="02010609000101010101" pitchFamily="49" charset="-120"/>
              </a:rPr>
              <a:t>　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                                 十六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羅睺</a:t>
            </a:r>
            <a:r>
              <a:rPr lang="zh-TW" altLang="en-US" sz="3900" dirty="0">
                <a:ea typeface="全真細隸書" panose="02010609000101010101" pitchFamily="49" charset="-120"/>
              </a:rPr>
              <a:t>傳</a:t>
            </a:r>
          </a:p>
          <a:p>
            <a:r>
              <a:rPr lang="zh-TW" altLang="en-US" sz="3200" dirty="0">
                <a:solidFill>
                  <a:srgbClr val="00B0F0"/>
                </a:solidFill>
                <a:ea typeface="全真細隸書" panose="02010609000101010101" pitchFamily="49" charset="-120"/>
              </a:rPr>
              <a:t>佛陀難提→ →伏馱密多→脅尊者→富那夜奢→</a:t>
            </a:r>
            <a:r>
              <a:rPr lang="zh-TW" altLang="en-US" sz="3200" dirty="0">
                <a:solidFill>
                  <a:srgbClr val="00B0F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sz="3200" dirty="0">
                <a:solidFill>
                  <a:srgbClr val="00B0F0"/>
                </a:solidFill>
                <a:ea typeface="全真細隸書" panose="02010609000101010101" pitchFamily="49" charset="-120"/>
              </a:rPr>
            </a:br>
            <a:r>
              <a:rPr lang="zh-TW" altLang="en-US" sz="3200" dirty="0">
                <a:solidFill>
                  <a:srgbClr val="00B0F0"/>
                </a:solidFill>
                <a:ea typeface="全真細隸書" panose="02010609000101010101" pitchFamily="49" charset="-120"/>
              </a:rPr>
              <a:t>   馬鳴→→迦毘摩羅→龍　樹→迦那提婆</a:t>
            </a:r>
            <a:r>
              <a:rPr lang="zh-TW" altLang="en-US" sz="32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→羅</a:t>
            </a:r>
            <a:r>
              <a:rPr lang="zh-TW" altLang="en-US" sz="3200" dirty="0">
                <a:solidFill>
                  <a:srgbClr val="00B0F0"/>
                </a:solidFill>
                <a:ea typeface="全真細隸書" panose="02010609000101010101" pitchFamily="49" charset="-120"/>
              </a:rPr>
              <a:t>侯羅</a:t>
            </a:r>
            <a:r>
              <a:rPr lang="zh-TW" altLang="en-US" sz="32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多</a:t>
            </a:r>
            <a:r>
              <a:rPr lang="zh-TW" altLang="en-US" sz="3200" dirty="0">
                <a:solidFill>
                  <a:srgbClr val="00B0F0"/>
                </a:solidFill>
                <a:ea typeface="全真細隸書" panose="02010609000101010101" pitchFamily="49" charset="-120"/>
              </a:rPr>
              <a:t>→</a:t>
            </a:r>
          </a:p>
        </p:txBody>
      </p:sp>
    </p:spTree>
    <p:extLst>
      <p:ext uri="{BB962C8B-B14F-4D97-AF65-F5344CB8AC3E}">
        <p14:creationId xmlns:p14="http://schemas.microsoft.com/office/powerpoint/2010/main" val="55550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天道道統解說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七、般若代代往下傳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仙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佛之道統歌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第七段</a:t>
            </a:r>
            <a:endParaRPr lang="en-US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瞻</a:t>
            </a:r>
            <a:r>
              <a:rPr lang="zh-TW" altLang="en-US" sz="3600" dirty="0">
                <a:ea typeface="全真細隸書" panose="02010609000101010101" pitchFamily="49" charset="-120"/>
              </a:rPr>
              <a:t>儼瞻儼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僧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迦</a:t>
            </a:r>
            <a:r>
              <a:rPr lang="zh-TW" altLang="en-US" sz="3600" dirty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00B0F0"/>
                </a:solidFill>
                <a:ea typeface="全真細隸書" panose="02010609000101010101" pitchFamily="49" charset="-120"/>
              </a:rPr>
              <a:t>迦耶</a:t>
            </a:r>
            <a:r>
              <a:rPr lang="zh-TW" altLang="en-US" sz="3600" dirty="0">
                <a:ea typeface="全真細隸書" panose="02010609000101010101" pitchFamily="49" charset="-120"/>
              </a:rPr>
              <a:t>擔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十八</a:t>
            </a:r>
            <a:r>
              <a:rPr lang="zh-TW" altLang="en-US" sz="3600" dirty="0">
                <a:ea typeface="全真細隸書" panose="02010609000101010101" pitchFamily="49" charset="-120"/>
              </a:rPr>
              <a:t>完畢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</a:t>
            </a:r>
            <a:r>
              <a:rPr lang="zh-TW" altLang="en-US" sz="36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鳩</a:t>
            </a:r>
            <a:r>
              <a:rPr lang="zh-TW" altLang="en-US" sz="3600" dirty="0">
                <a:solidFill>
                  <a:srgbClr val="00B0F0"/>
                </a:solidFill>
                <a:ea typeface="全真細隸書" panose="02010609000101010101" pitchFamily="49" charset="-120"/>
              </a:rPr>
              <a:t>摩</a:t>
            </a:r>
            <a:r>
              <a:rPr lang="zh-TW" altLang="en-US" sz="3600" dirty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闍耶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前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婆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修</a:t>
            </a:r>
            <a:r>
              <a:rPr lang="zh-TW" altLang="en-US" sz="3600" dirty="0">
                <a:solidFill>
                  <a:srgbClr val="00B0F0"/>
                </a:solidFill>
                <a:ea typeface="全真細隸書" panose="02010609000101010101" pitchFamily="49" charset="-120"/>
              </a:rPr>
              <a:t>摩拏羅</a:t>
            </a:r>
            <a:r>
              <a:rPr lang="zh-TW" altLang="en-US" sz="3600" dirty="0">
                <a:ea typeface="全真細隸書" panose="02010609000101010101" pitchFamily="49" charset="-120"/>
              </a:rPr>
              <a:t>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後</a:t>
            </a:r>
            <a:r>
              <a:rPr lang="zh-TW" altLang="en-US" sz="3600" dirty="0">
                <a:ea typeface="全真細隸書" panose="02010609000101010101" pitchFamily="49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鶴勒那</a:t>
            </a:r>
            <a:r>
              <a:rPr lang="zh-TW" altLang="en-US" sz="3600" dirty="0">
                <a:ea typeface="全真細隸書" panose="02010609000101010101" pitchFamily="49" charset="-120"/>
              </a:rPr>
              <a:t>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子</a:t>
            </a:r>
            <a:r>
              <a:rPr lang="zh-TW" altLang="en-US" sz="3600" dirty="0">
                <a:solidFill>
                  <a:srgbClr val="00B0F0"/>
                </a:solidFill>
                <a:ea typeface="全真細隸書" panose="02010609000101010101" pitchFamily="49" charset="-120"/>
              </a:rPr>
              <a:t>婆舍</a:t>
            </a:r>
            <a:r>
              <a:rPr lang="zh-TW" altLang="en-US" sz="3600" dirty="0">
                <a:ea typeface="全真細隸書" panose="02010609000101010101" pitchFamily="49" charset="-120"/>
              </a:rPr>
              <a:t>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</a:t>
            </a:r>
            <a:r>
              <a:rPr lang="zh-TW" altLang="en-US" sz="36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不如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般若</a:t>
            </a:r>
            <a:r>
              <a:rPr lang="zh-TW" altLang="en-US" sz="3600" dirty="0">
                <a:ea typeface="全真細隸書" panose="02010609000101010101" pitchFamily="49" charset="-120"/>
              </a:rPr>
              <a:t>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代</a:t>
            </a:r>
            <a:r>
              <a:rPr lang="zh-TW" altLang="en-US" sz="3600" dirty="0">
                <a:ea typeface="全真細隸書" panose="02010609000101010101" pitchFamily="49" charset="-120"/>
              </a:rPr>
              <a:t>代往下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傳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2600" dirty="0">
                <a:solidFill>
                  <a:srgbClr val="00B0F0"/>
                </a:solidFill>
                <a:ea typeface="全真細隸書" panose="02010609000101010101" pitchFamily="49" charset="-120"/>
              </a:rPr>
              <a:t>僧迦難提→迦耶舍多→鳩摩羅多</a:t>
            </a:r>
            <a:r>
              <a:rPr lang="zh-TW" altLang="en-US" sz="26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→闍</a:t>
            </a:r>
            <a:r>
              <a:rPr lang="zh-TW" altLang="en-US" sz="2600" dirty="0">
                <a:solidFill>
                  <a:srgbClr val="00B0F0"/>
                </a:solidFill>
                <a:ea typeface="全真細隸書" panose="02010609000101010101" pitchFamily="49" charset="-120"/>
              </a:rPr>
              <a:t>夜多</a:t>
            </a:r>
            <a:r>
              <a:rPr lang="zh-TW" altLang="en-US" sz="26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→婆</a:t>
            </a:r>
            <a:r>
              <a:rPr lang="zh-TW" altLang="en-US" sz="2600" dirty="0">
                <a:solidFill>
                  <a:srgbClr val="00B0F0"/>
                </a:solidFill>
                <a:ea typeface="全真細隸書" panose="02010609000101010101" pitchFamily="49" charset="-120"/>
              </a:rPr>
              <a:t>修盤頭→摩拏羅→鶴勒那</a:t>
            </a:r>
            <a:r>
              <a:rPr lang="zh-TW" altLang="en-US" sz="26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→師</a:t>
            </a:r>
            <a:r>
              <a:rPr lang="zh-TW" altLang="en-US" sz="2600" dirty="0">
                <a:solidFill>
                  <a:srgbClr val="00B0F0"/>
                </a:solidFill>
                <a:ea typeface="全真細隸書" panose="02010609000101010101" pitchFamily="49" charset="-120"/>
              </a:rPr>
              <a:t>子→→婆舍斯多→不如密多</a:t>
            </a:r>
            <a:r>
              <a:rPr lang="zh-TW" altLang="en-US" sz="26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→般若</a:t>
            </a:r>
            <a:r>
              <a:rPr lang="zh-TW" altLang="en-US" sz="2600" dirty="0">
                <a:solidFill>
                  <a:srgbClr val="00B0F0"/>
                </a:solidFill>
                <a:ea typeface="全真細隸書" panose="02010609000101010101" pitchFamily="49" charset="-120"/>
              </a:rPr>
              <a:t>多</a:t>
            </a:r>
            <a:r>
              <a:rPr lang="zh-TW" altLang="en-US" sz="26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羅</a:t>
            </a:r>
            <a:r>
              <a:rPr lang="zh-TW" altLang="en-US" sz="2600" dirty="0">
                <a:solidFill>
                  <a:srgbClr val="00B0F0"/>
                </a:solidFill>
                <a:ea typeface="全真細隸書" panose="02010609000101010101" pitchFamily="49" charset="-120"/>
              </a:rPr>
              <a:t>→</a:t>
            </a: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5597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天道道統解說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八、榮耀老水又還潮</a:t>
            </a:r>
            <a:endParaRPr lang="en-US" altLang="zh-TW" sz="39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仙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佛之道統歌</a:t>
            </a:r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第八段</a:t>
            </a:r>
            <a:endParaRPr lang="en-US" altLang="zh-TW" sz="39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ea typeface="全真細隸書" panose="02010609000101010101" pitchFamily="49" charset="-120"/>
              </a:rPr>
              <a:t>榮耀</a:t>
            </a:r>
            <a:r>
              <a:rPr lang="zh-TW" altLang="en-US" sz="3900" dirty="0">
                <a:ea typeface="全真細隸書" panose="02010609000101010101" pitchFamily="49" charset="-120"/>
              </a:rPr>
              <a:t>榮耀　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                       老</a:t>
            </a:r>
            <a:r>
              <a:rPr lang="zh-TW" altLang="en-US" sz="3900" dirty="0">
                <a:ea typeface="全真細隸書" panose="02010609000101010101" pitchFamily="49" charset="-120"/>
              </a:rPr>
              <a:t>水又還潮　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                       二八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達摩</a:t>
            </a:r>
            <a:r>
              <a:rPr lang="zh-TW" altLang="en-US" sz="3900" dirty="0">
                <a:ea typeface="全真細隸書" panose="02010609000101010101" pitchFamily="49" charset="-120"/>
              </a:rPr>
              <a:t>　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                             中原</a:t>
            </a:r>
            <a:r>
              <a:rPr lang="zh-TW" altLang="en-US" sz="3900" dirty="0">
                <a:ea typeface="全真細隸書" panose="02010609000101010101" pitchFamily="49" charset="-120"/>
              </a:rPr>
              <a:t>初祖高</a:t>
            </a:r>
          </a:p>
          <a:p>
            <a:r>
              <a:rPr lang="zh-TW" altLang="en-US" sz="3900" dirty="0" smtClean="0">
                <a:ea typeface="全真細隸書" panose="02010609000101010101" pitchFamily="49" charset="-120"/>
              </a:rPr>
              <a:t>真</a:t>
            </a:r>
            <a:r>
              <a:rPr lang="zh-TW" altLang="en-US" sz="3900" dirty="0">
                <a:ea typeface="全真細隸書" panose="02010609000101010101" pitchFamily="49" charset="-120"/>
              </a:rPr>
              <a:t>機還中國　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                      脈</a:t>
            </a:r>
            <a:r>
              <a:rPr lang="zh-TW" altLang="en-US" sz="3900" dirty="0">
                <a:ea typeface="全真細隸書" panose="02010609000101010101" pitchFamily="49" charset="-120"/>
              </a:rPr>
              <a:t>脈又相續　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                      </a:t>
            </a:r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神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光</a:t>
            </a:r>
            <a:r>
              <a:rPr lang="zh-TW" altLang="en-US" sz="3900" dirty="0">
                <a:ea typeface="全真細隸書" panose="02010609000101010101" pitchFamily="49" charset="-120"/>
              </a:rPr>
              <a:t>二祖　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                           三</a:t>
            </a:r>
            <a:r>
              <a:rPr lang="zh-TW" altLang="en-US" sz="3900" dirty="0">
                <a:ea typeface="全真細隸書" panose="02010609000101010101" pitchFamily="49" charset="-120"/>
              </a:rPr>
              <a:t>祖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僧璨</a:t>
            </a:r>
            <a:r>
              <a:rPr lang="zh-TW" altLang="en-US" sz="3900" dirty="0">
                <a:ea typeface="全真細隸書" panose="02010609000101010101" pitchFamily="49" charset="-120"/>
              </a:rPr>
              <a:t>　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                               天命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道信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交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solidFill>
                  <a:srgbClr val="00B0F0"/>
                </a:solidFill>
                <a:ea typeface="全真細隸書" panose="02010609000101010101" pitchFamily="49" charset="-120"/>
              </a:rPr>
              <a:t>菩提達摩→二祖神光→三祖僧燦→四祖道信→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8695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天道道統解說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九、道傳火宅歸俗家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仙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佛之道統歌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第九段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道統</a:t>
            </a:r>
            <a:r>
              <a:rPr lang="zh-TW" altLang="en-US" sz="3600" dirty="0">
                <a:ea typeface="全真細隸書" panose="02010609000101010101" pitchFamily="49" charset="-120"/>
              </a:rPr>
              <a:t>道統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宏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忍</a:t>
            </a:r>
            <a:r>
              <a:rPr lang="zh-TW" altLang="en-US" sz="3600" dirty="0">
                <a:ea typeface="全真細隸書" panose="02010609000101010101" pitchFamily="49" charset="-120"/>
              </a:rPr>
              <a:t>五祖承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慧能</a:t>
            </a:r>
            <a:r>
              <a:rPr lang="zh-TW" altLang="en-US" sz="3600" dirty="0">
                <a:ea typeface="全真細隸書" panose="02010609000101010101" pitchFamily="49" charset="-120"/>
              </a:rPr>
              <a:t>六祖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  衣</a:t>
            </a:r>
            <a:r>
              <a:rPr lang="zh-TW" altLang="en-US" sz="3600" dirty="0">
                <a:ea typeface="全真細隸書" panose="02010609000101010101" pitchFamily="49" charset="-120"/>
              </a:rPr>
              <a:t>鉢又無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踪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其實</a:t>
            </a:r>
            <a:r>
              <a:rPr lang="zh-TW" altLang="en-US" sz="3600" dirty="0">
                <a:ea typeface="全真細隸書" panose="02010609000101010101" pitchFamily="49" charset="-120"/>
              </a:rPr>
              <a:t>真道統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又</a:t>
            </a:r>
            <a:r>
              <a:rPr lang="zh-TW" altLang="en-US" sz="3600" dirty="0">
                <a:ea typeface="全真細隸書" panose="02010609000101010101" pitchFamily="49" charset="-120"/>
              </a:rPr>
              <a:t>歸於俗家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白</a:t>
            </a:r>
            <a:r>
              <a:rPr lang="zh-TW" altLang="en-US" sz="36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馬</a:t>
            </a:r>
            <a:r>
              <a:rPr lang="zh-TW" altLang="en-US" sz="3600" dirty="0">
                <a:ea typeface="全真細隸書" panose="02010609000101010101" pitchFamily="49" charset="-120"/>
              </a:rPr>
              <a:t>二人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道</a:t>
            </a:r>
            <a:r>
              <a:rPr lang="zh-TW" altLang="en-US" sz="3600" dirty="0">
                <a:ea typeface="全真細隸書" panose="02010609000101010101" pitchFamily="49" charset="-120"/>
              </a:rPr>
              <a:t>傳火宅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 繼續</a:t>
            </a:r>
            <a:r>
              <a:rPr lang="zh-TW" altLang="en-US" sz="3600" dirty="0">
                <a:ea typeface="全真細隸書" panose="02010609000101010101" pitchFamily="49" charset="-120"/>
              </a:rPr>
              <a:t>往後行</a:t>
            </a:r>
          </a:p>
          <a:p>
            <a:r>
              <a:rPr lang="zh-TW" altLang="en-US" sz="3200" dirty="0">
                <a:solidFill>
                  <a:srgbClr val="00B0F0"/>
                </a:solidFill>
                <a:ea typeface="全真細隸書" panose="02010609000101010101" pitchFamily="49" charset="-120"/>
              </a:rPr>
              <a:t>→五祖宏忍→六祖惠</a:t>
            </a:r>
            <a:r>
              <a:rPr lang="zh-TW" altLang="en-US" sz="32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能</a:t>
            </a:r>
            <a:r>
              <a:rPr lang="zh-TW" altLang="en-US" sz="3200" dirty="0">
                <a:solidFill>
                  <a:srgbClr val="00B0F0"/>
                </a:solidFill>
                <a:ea typeface="全真細隸書" panose="02010609000101010101" pitchFamily="49" charset="-120"/>
              </a:rPr>
              <a:t>→白、馬七祖→</a:t>
            </a:r>
            <a:endParaRPr lang="zh-TW" altLang="en-US" sz="3200" dirty="0">
              <a:solidFill>
                <a:srgbClr val="00B0F0"/>
              </a:solidFill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703686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791</TotalTime>
  <Words>394</Words>
  <Application>Microsoft Office PowerPoint</Application>
  <PresentationFormat>如螢幕大小 (16:9)</PresentationFormat>
  <Paragraphs>105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3" baseType="lpstr">
      <vt:lpstr>Franklin Gothic Book</vt:lpstr>
      <vt:lpstr>全真細隸書</vt:lpstr>
      <vt:lpstr>微軟正黑體</vt:lpstr>
      <vt:lpstr>Arial</vt:lpstr>
      <vt:lpstr>Wingdings 2</vt:lpstr>
      <vt:lpstr>科技</vt:lpstr>
      <vt:lpstr>天道道統解說  悟見講                  </vt:lpstr>
      <vt:lpstr>天道道統解說  悟見講                  </vt:lpstr>
      <vt:lpstr>天道道統解說  悟見講                  </vt:lpstr>
      <vt:lpstr>天道道統解說  悟見講                  </vt:lpstr>
      <vt:lpstr>天道道統解說  悟見講                  </vt:lpstr>
      <vt:lpstr>天道道統解說  悟見講                  </vt:lpstr>
      <vt:lpstr>天道道統解說  悟見講                  </vt:lpstr>
      <vt:lpstr>天道道統解說  悟見講                  </vt:lpstr>
      <vt:lpstr>天道道統解說  悟見講                  </vt:lpstr>
      <vt:lpstr>天道道統解說  悟見講                  </vt:lpstr>
      <vt:lpstr>天道道統解說  悟見講                  </vt:lpstr>
      <vt:lpstr>天道道統解說  悟見講                  </vt:lpstr>
      <vt:lpstr>天道道統解說  悟見講                  </vt:lpstr>
      <vt:lpstr>天道道統解說  悟見講                  </vt:lpstr>
      <vt:lpstr>天道道統解說  悟見講                  </vt:lpstr>
      <vt:lpstr>天道道統解說  悟見講                  </vt:lpstr>
      <vt:lpstr>天道道統解說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129</cp:revision>
  <dcterms:created xsi:type="dcterms:W3CDTF">2014-02-15T05:50:45Z</dcterms:created>
  <dcterms:modified xsi:type="dcterms:W3CDTF">2016-06-01T11:37:18Z</dcterms:modified>
</cp:coreProperties>
</file>