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71" r:id="rId3"/>
    <p:sldId id="272" r:id="rId4"/>
    <p:sldId id="273" r:id="rId5"/>
    <p:sldId id="281" r:id="rId6"/>
    <p:sldId id="287" r:id="rId7"/>
    <p:sldId id="274" r:id="rId8"/>
    <p:sldId id="282" r:id="rId9"/>
    <p:sldId id="275" r:id="rId10"/>
    <p:sldId id="284" r:id="rId11"/>
    <p:sldId id="277" r:id="rId12"/>
    <p:sldId id="278" r:id="rId13"/>
    <p:sldId id="279" r:id="rId14"/>
    <p:sldId id="280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92" d="100"/>
          <a:sy n="92" d="100"/>
        </p:scale>
        <p:origin x="738" y="-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2016/3/3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天命明師的真義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天承運，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領受上天老母天命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，倒裝降凡，承繼道統，普渡眾生，讓眾生解脫生死輪迴的祖師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天命明師在世，萬佛助道，協助明師渡世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明師非一般之名師可比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10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釋迦牟尼佛說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釋迦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今日來此訓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眾良賢金玉言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此時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即是白陽天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紅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陽了道歸家去。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耶穌基督說：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弓長月慧是你們的救主，你們明白吧！趕快去求吧！</a:t>
            </a: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莫罕默德說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                  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回教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之旨誰知道 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蘭寶經那個參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話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已早述勿再述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遵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訓速惺求天然。</a:t>
            </a:r>
          </a:p>
          <a:p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天命明師的印</a:t>
            </a:r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金梅新毛筆楷書" panose="02010609000101010101" pitchFamily="49" charset="-120"/>
              </a:rPr>
              <a:t>証</a:t>
            </a:r>
            <a:r>
              <a:rPr lang="en-US" altLang="zh-TW" dirty="0" smtClean="0">
                <a:solidFill>
                  <a:srgbClr val="FF0000"/>
                </a:solidFill>
                <a:latin typeface="田氏顏體大字庫" panose="020B0503020204020204" pitchFamily="34" charset="2"/>
                <a:ea typeface="田氏顏體大字庫" panose="020B0503020204020204" pitchFamily="34" charset="2"/>
              </a:rPr>
              <a:t>11</a:t>
            </a:r>
            <a:endParaRPr lang="zh-TW" altLang="en-US" dirty="0">
              <a:solidFill>
                <a:srgbClr val="FF0000"/>
              </a:solidFill>
              <a:latin typeface="田氏顏體大字庫" panose="020B0503020204020204" pitchFamily="34" charset="2"/>
              <a:ea typeface="田氏顏體大字庫" panose="020B0503020204020204" pitchFamily="34" charset="2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、普渡三曹之事實</a:t>
            </a:r>
            <a:r>
              <a:rPr lang="zh-TW" altLang="en-US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上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渡氣天大仙</a:t>
            </a:r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雲遊姑娘，為師母自渡者，求道後到處了災治病，顯化渡人，而後老母加封為教化菩薩，成為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「雲」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字班的仙</a:t>
            </a:r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長。</a:t>
            </a:r>
            <a:r>
              <a:rPr lang="zh-TW" altLang="en-US" dirty="0" smtClean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氣</a:t>
            </a:r>
            <a:r>
              <a:rPr lang="zh-TW" altLang="en-US" dirty="0">
                <a:solidFill>
                  <a:srgbClr val="FFC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天大仙求道後三班之一另有</a:t>
            </a:r>
            <a:r>
              <a:rPr lang="zh-TW" altLang="en-US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「茂」</a:t>
            </a:r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字班，為師尊七十二次降之眷屬，亦有三千以茂猛兄為仙</a:t>
            </a:r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長。</a:t>
            </a:r>
            <a:endParaRPr lang="en-US" altLang="zh-TW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尚有「悟」字班以王陽明夫子為仙長助道，在我們台灣求道</a:t>
            </a:r>
            <a:r>
              <a:rPr lang="zh-TW" altLang="en-US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的氣天仙有鄭成功、東港媽祖、北港媽祖、、、很多很多</a:t>
            </a:r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latin typeface="田氏顏體大字庫" panose="020B0503020204020204" pitchFamily="34" charset="2"/>
                <a:ea typeface="田氏顏體大字庫" panose="020B0503020204020204" pitchFamily="34" charset="2"/>
              </a:rPr>
              <a:t>12</a:t>
            </a:r>
            <a:endParaRPr lang="zh-TW" altLang="en-US" dirty="0">
              <a:solidFill>
                <a:srgbClr val="FF0000"/>
              </a:solidFill>
              <a:latin typeface="田氏顏體大字庫" panose="020B0503020204020204" pitchFamily="34" charset="2"/>
              <a:ea typeface="田氏顏體大字庫" panose="020B0503020204020204" pitchFamily="34" charset="2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、普渡三曹之事實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中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渡人間善信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：凡是在人間受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明師指點，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求道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後，在生時可逢凶化吉，遇難呈祥，死後面目如生，各不挺屍，夏不腐臭，歸空後百日，尚有請其靈性到壇批訓，與其子孫結緣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，成道的人很多，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白水聖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帝、德慧菩薩、不休息菩薩、至德大帝、文慈菩薩、、、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等等太多了。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ea typeface="全真顏體" pitchFamily="49" charset="-120"/>
              </a:rPr>
              <a:t>13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、普渡三曹之事實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下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渡幽冥魂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當初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普渡時，母定渡生不渡死，後蒙三官大帝地藏古佛，懇乞鴻恩，才准陰陽齊渡，凡其子孫修道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，可超拔祖先。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還有鬼魂求道的例證：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在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崇信堂，鬼魂朱鳳蓮領頭玉皇大帝聖旨來求道。</a:t>
            </a: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14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五、代表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明師</a:t>
            </a:r>
            <a:r>
              <a:rPr lang="zh-TW" alt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之點傳師：</a:t>
            </a:r>
            <a:endParaRPr lang="en-US" altLang="zh-TW" sz="3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斗六賴經理經過廟前，“手乩”接駕三叩首，恩主公出來接駕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結論：敬畏天命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天命貴比帝王多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統領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三曹挽風波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上帝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欽差非小可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違天命入了魔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千年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鐵樹開花易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錯過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普渡再遇難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25000" lnSpcReduction="20000"/>
          </a:bodyPr>
          <a:lstStyle/>
          <a:p>
            <a:r>
              <a:rPr lang="zh-TW" altLang="en-US" sz="120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當代天命明師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簡介</a:t>
            </a:r>
            <a:endParaRPr lang="en-US" altLang="zh-TW" sz="120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120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師尊：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濟公</a:t>
            </a:r>
            <a:r>
              <a:rPr lang="zh-TW" altLang="en-US" sz="12000" dirty="0">
                <a:ea typeface="金梅新毛筆楷書" panose="02010609000101010101" pitchFamily="49" charset="-120"/>
              </a:rPr>
              <a:t>活佛分靈降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世 </a:t>
            </a:r>
            <a:r>
              <a:rPr lang="zh-TW" altLang="en-US" sz="12000" dirty="0">
                <a:ea typeface="金梅新毛筆楷書" panose="02010609000101010101" pitchFamily="49" charset="-120"/>
              </a:rPr>
              <a:t> 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12000" dirty="0">
                <a:ea typeface="金梅新毛筆楷書" panose="02010609000101010101" pitchFamily="49" charset="-120"/>
              </a:rPr>
              <a:t>弓長祖，俗姓張，聖諱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：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奎生</a:t>
            </a:r>
            <a:r>
              <a:rPr lang="zh-TW" altLang="en-US" sz="12000" dirty="0">
                <a:ea typeface="金梅新毛筆楷書" panose="02010609000101010101" pitchFamily="49" charset="-120"/>
              </a:rPr>
              <a:t>，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字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光璧</a:t>
            </a:r>
            <a:r>
              <a:rPr lang="zh-TW" altLang="en-US" sz="12000" dirty="0">
                <a:ea typeface="金梅新毛筆楷書" panose="02010609000101010101" pitchFamily="49" charset="-120"/>
              </a:rPr>
              <a:t>，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道號天然</a:t>
            </a:r>
            <a:r>
              <a:rPr lang="zh-TW" altLang="en-US" sz="12000" dirty="0">
                <a:ea typeface="金梅新毛筆楷書" panose="02010609000101010101" pitchFamily="49" charset="-120"/>
              </a:rPr>
              <a:t>。光緒十五年</a:t>
            </a:r>
            <a:r>
              <a:rPr lang="zh-TW" altLang="en-US" sz="12000" dirty="0">
                <a:latin typeface="+mn-ea"/>
                <a:ea typeface="金梅新毛筆楷書" panose="02010609000101010101" pitchFamily="49" charset="-120"/>
              </a:rPr>
              <a:t>（</a:t>
            </a:r>
            <a:r>
              <a:rPr lang="zh-TW" altLang="en-US" sz="12000" dirty="0">
                <a:ea typeface="金梅新毛筆楷書" panose="02010609000101010101" pitchFamily="49" charset="-120"/>
              </a:rPr>
              <a:t>西元一八八九</a:t>
            </a:r>
            <a:r>
              <a:rPr lang="zh-TW" altLang="en-US" sz="12000" dirty="0">
                <a:latin typeface="+mj-ea"/>
                <a:ea typeface="金梅新毛筆楷書" panose="02010609000101010101" pitchFamily="49" charset="-120"/>
              </a:rPr>
              <a:t>）</a:t>
            </a:r>
            <a:r>
              <a:rPr lang="zh-TW" altLang="en-US" sz="12000" dirty="0">
                <a:ea typeface="金梅新毛筆楷書" panose="02010609000101010101" pitchFamily="49" charset="-120"/>
              </a:rPr>
              <a:t>民前廿三年七月十九日誕生於山東濟寧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。民國</a:t>
            </a:r>
            <a:r>
              <a:rPr lang="zh-TW" altLang="en-US" sz="12000" dirty="0">
                <a:ea typeface="金梅新毛筆楷書" panose="02010609000101010101" pitchFamily="49" charset="-120"/>
              </a:rPr>
              <a:t>四年求道，十九年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奉天命為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後東方第十八</a:t>
            </a:r>
            <a:r>
              <a:rPr lang="zh-TW" altLang="en-US" sz="120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代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祖師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，</a:t>
            </a:r>
            <a:r>
              <a:rPr lang="zh-TW" altLang="en-US" sz="12000" dirty="0">
                <a:ea typeface="金梅新毛筆楷書" panose="02010609000101010101" pitchFamily="49" charset="-120"/>
              </a:rPr>
              <a:t>民國三十六年中秋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夜，歸</a:t>
            </a:r>
            <a:r>
              <a:rPr lang="zh-TW" altLang="en-US" sz="12000" dirty="0">
                <a:ea typeface="金梅新毛筆楷書" panose="02010609000101010101" pitchFamily="49" charset="-120"/>
              </a:rPr>
              <a:t>空於四川成都， 老母敕封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為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天然</a:t>
            </a:r>
            <a:r>
              <a:rPr lang="zh-TW" altLang="en-US" sz="120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古</a:t>
            </a:r>
            <a:r>
              <a:rPr lang="zh-TW" altLang="en-US" sz="120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佛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。</a:t>
            </a:r>
            <a:r>
              <a:rPr lang="zh-TW" altLang="en-US" sz="12000" dirty="0">
                <a:ea typeface="金梅新毛筆楷書" panose="02010609000101010101" pitchFamily="49" charset="-120"/>
              </a:rPr>
              <a:t>享年五十有九</a:t>
            </a:r>
            <a:r>
              <a:rPr lang="zh-TW" altLang="en-US" sz="12000" dirty="0" smtClean="0">
                <a:ea typeface="金梅新毛筆楷書" panose="02010609000101010101" pitchFamily="49" charset="-120"/>
              </a:rPr>
              <a:t>。</a:t>
            </a:r>
            <a:endParaRPr lang="en-US" altLang="zh-TW" sz="12000" dirty="0" smtClean="0">
              <a:ea typeface="金梅新毛筆楷書" panose="02010609000101010101" pitchFamily="49" charset="-120"/>
            </a:endParaRPr>
          </a:p>
          <a:p>
            <a:r>
              <a:rPr lang="zh-TW" altLang="en-US" sz="12000" dirty="0">
                <a:ea typeface="全真顏體" pitchFamily="49" charset="-120"/>
              </a:rPr>
              <a:t/>
            </a:r>
            <a:br>
              <a:rPr lang="zh-TW" altLang="en-US" sz="12000" dirty="0">
                <a:ea typeface="全真顏體" pitchFamily="49" charset="-120"/>
              </a:rPr>
            </a:br>
            <a:endParaRPr lang="en-US" altLang="zh-TW" sz="12000" dirty="0" smtClean="0">
              <a:ea typeface="全真顏體" pitchFamily="49" charset="-120"/>
            </a:endParaRP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4" y="627534"/>
            <a:ext cx="3059336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師母簡介</a:t>
            </a:r>
            <a:endParaRPr lang="en-US" altLang="zh-TW" sz="3600" dirty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2800" dirty="0">
                <a:ea typeface="金梅新毛筆楷書" panose="02010609000101010101" pitchFamily="49" charset="-120"/>
              </a:rPr>
              <a:t>月慧菩薩分靈降世，子系</a:t>
            </a:r>
            <a:r>
              <a:rPr lang="zh-TW" altLang="en-US" sz="2800" dirty="0" smtClean="0">
                <a:ea typeface="金梅新毛筆楷書" panose="02010609000101010101" pitchFamily="49" charset="-120"/>
              </a:rPr>
              <a:t>祖師，</a:t>
            </a:r>
            <a:r>
              <a:rPr lang="zh-TW" altLang="en-US" sz="2800" dirty="0">
                <a:ea typeface="金梅新毛筆楷書" panose="02010609000101010101" pitchFamily="49" charset="-120"/>
              </a:rPr>
              <a:t>俗姓孫，聖諱</a:t>
            </a:r>
            <a:r>
              <a:rPr lang="zh-TW" altLang="en-US" sz="2800" dirty="0" smtClean="0">
                <a:ea typeface="金梅新毛筆楷書" panose="02010609000101010101" pitchFamily="49" charset="-120"/>
              </a:rPr>
              <a:t>：素真</a:t>
            </a:r>
            <a:r>
              <a:rPr lang="zh-TW" altLang="en-US" sz="2800" dirty="0">
                <a:ea typeface="金梅新毛筆楷書" panose="02010609000101010101" pitchFamily="49" charset="-120"/>
              </a:rPr>
              <a:t>，</a:t>
            </a:r>
            <a:r>
              <a:rPr lang="zh-TW" altLang="en-US" sz="2800" dirty="0" smtClean="0">
                <a:ea typeface="金梅新毛筆楷書" panose="02010609000101010101" pitchFamily="49" charset="-120"/>
              </a:rPr>
              <a:t>字明善</a:t>
            </a:r>
            <a:r>
              <a:rPr lang="zh-TW" altLang="en-US" sz="2800" dirty="0">
                <a:ea typeface="金梅新毛筆楷書" panose="02010609000101010101" pitchFamily="49" charset="-120"/>
              </a:rPr>
              <a:t>，</a:t>
            </a:r>
            <a:r>
              <a:rPr lang="zh-TW" altLang="en-US" sz="2800" dirty="0" smtClean="0">
                <a:ea typeface="金梅新毛筆楷書" panose="02010609000101010101" pitchFamily="49" charset="-120"/>
              </a:rPr>
              <a:t>道號慧明</a:t>
            </a:r>
            <a:r>
              <a:rPr lang="zh-TW" altLang="en-US" sz="2800" dirty="0">
                <a:ea typeface="金梅新毛筆楷書" panose="02010609000101010101" pitchFamily="49" charset="-120"/>
              </a:rPr>
              <a:t>，光緒廿一年</a:t>
            </a:r>
            <a:r>
              <a:rPr lang="zh-TW" altLang="en-US" sz="2800" dirty="0">
                <a:latin typeface="+mj-ea"/>
                <a:ea typeface="金梅新毛筆楷書" panose="02010609000101010101" pitchFamily="49" charset="-120"/>
              </a:rPr>
              <a:t>（</a:t>
            </a:r>
            <a:r>
              <a:rPr lang="zh-TW" altLang="en-US" sz="2800" dirty="0">
                <a:ea typeface="金梅新毛筆楷書" panose="02010609000101010101" pitchFamily="49" charset="-120"/>
              </a:rPr>
              <a:t>西元一八九五</a:t>
            </a:r>
            <a:r>
              <a:rPr lang="zh-TW" altLang="en-US" sz="2800" dirty="0">
                <a:latin typeface="+mj-ea"/>
                <a:ea typeface="金梅新毛筆楷書" panose="02010609000101010101" pitchFamily="49" charset="-120"/>
              </a:rPr>
              <a:t>）</a:t>
            </a:r>
            <a:r>
              <a:rPr lang="zh-TW" altLang="en-US" sz="2800" dirty="0">
                <a:ea typeface="金梅新毛筆楷書" panose="02010609000101010101" pitchFamily="49" charset="-120"/>
              </a:rPr>
              <a:t>民前十七年八月廿八日生於山東單縣。民國十九年與 師尊同領天命，民國六十四年歸空， 老母敕封為</a:t>
            </a:r>
            <a:r>
              <a:rPr lang="zh-TW" altLang="en-US" sz="2800" dirty="0">
                <a:latin typeface="+mj-ea"/>
                <a:ea typeface="金梅新毛筆楷書" panose="02010609000101010101" pitchFamily="49" charset="-120"/>
              </a:rPr>
              <a:t> </a:t>
            </a:r>
            <a:r>
              <a:rPr lang="en-US" altLang="zh-TW" sz="2800" dirty="0">
                <a:latin typeface="+mj-ea"/>
                <a:ea typeface="金梅新毛筆楷書" panose="02010609000101010101" pitchFamily="49" charset="-120"/>
              </a:rPr>
              <a:t>【</a:t>
            </a:r>
            <a:r>
              <a:rPr lang="zh-TW" altLang="en-US" sz="2800" dirty="0">
                <a:ea typeface="金梅新毛筆楷書" panose="02010609000101010101" pitchFamily="49" charset="-120"/>
              </a:rPr>
              <a:t>中華聖母</a:t>
            </a:r>
            <a:r>
              <a:rPr lang="en-US" altLang="zh-TW" sz="2800" dirty="0">
                <a:latin typeface="+mj-ea"/>
                <a:ea typeface="金梅新毛筆楷書" panose="02010609000101010101" pitchFamily="49" charset="-120"/>
              </a:rPr>
              <a:t>】</a:t>
            </a:r>
            <a:r>
              <a:rPr lang="zh-TW" altLang="en-US" sz="2800" dirty="0">
                <a:ea typeface="金梅新毛筆楷書" panose="02010609000101010101" pitchFamily="49" charset="-120"/>
              </a:rPr>
              <a:t>。享年八十有一</a:t>
            </a:r>
            <a:r>
              <a:rPr lang="zh-TW" altLang="en-US" sz="2800" dirty="0" smtClean="0">
                <a:ea typeface="金梅新毛筆楷書" panose="02010609000101010101" pitchFamily="49" charset="-120"/>
              </a:rPr>
              <a:t>。</a:t>
            </a:r>
            <a:endParaRPr lang="en-US" altLang="zh-TW" sz="2800" dirty="0" smtClean="0">
              <a:ea typeface="金梅新毛筆楷書" panose="02010609000101010101" pitchFamily="49" charset="-120"/>
            </a:endParaRPr>
          </a:p>
          <a:p>
            <a:endParaRPr lang="zh-TW" altLang="en-US" sz="2800" dirty="0">
              <a:ea typeface="全真顏體" pitchFamily="49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555526"/>
            <a:ext cx="2885663" cy="393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天命明師的印證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一、代代相傳的道統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青陽期</a:t>
            </a:r>
            <a:r>
              <a:rPr lang="zh-TW" altLang="en-US" sz="3600" dirty="0">
                <a:ea typeface="金梅新毛筆楷書" panose="02010609000101010101" pitchFamily="49" charset="-120"/>
              </a:rPr>
              <a:t>、道在君王；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紅陽期</a:t>
            </a:r>
            <a:r>
              <a:rPr lang="zh-TW" altLang="en-US" sz="3600" dirty="0">
                <a:ea typeface="金梅新毛筆楷書" panose="02010609000101010101" pitchFamily="49" charset="-120"/>
              </a:rPr>
              <a:t>、道在師儒；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白陽期</a:t>
            </a:r>
            <a:r>
              <a:rPr lang="zh-TW" altLang="en-US" sz="3600" dirty="0">
                <a:ea typeface="金梅新毛筆楷書" panose="02010609000101010101" pitchFamily="49" charset="-120"/>
              </a:rPr>
              <a:t>、道降火宅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r>
              <a:rPr lang="zh-TW" altLang="en-US" sz="3600" dirty="0">
                <a:ea typeface="金梅新毛筆楷書" panose="02010609000101010101" pitchFamily="49" charset="-120"/>
              </a:rPr>
              <a:t>  </a:t>
            </a:r>
            <a:r>
              <a:rPr lang="zh-TW" altLang="en-US" sz="3600" dirty="0" smtClean="0">
                <a:latin typeface="+mj-ea"/>
                <a:ea typeface="金梅新毛筆楷書" panose="02010609000101010101" pitchFamily="49" charset="-120"/>
              </a:rPr>
              <a:t>１、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東方</a:t>
            </a:r>
            <a:r>
              <a:rPr lang="zh-TW" altLang="en-US" sz="3600" dirty="0">
                <a:ea typeface="金梅新毛筆楷書" panose="02010609000101010101" pitchFamily="49" charset="-120"/>
              </a:rPr>
              <a:t>前十八代祖師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（</a:t>
            </a:r>
            <a:r>
              <a:rPr lang="zh-TW" altLang="en-US" sz="3600" dirty="0">
                <a:ea typeface="金梅新毛筆楷書" panose="02010609000101010101" pitchFamily="49" charset="-120"/>
              </a:rPr>
              <a:t>青陽期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）</a:t>
            </a:r>
            <a:r>
              <a:rPr lang="zh-TW" altLang="en-US" sz="3600" dirty="0">
                <a:ea typeface="金梅新毛筆楷書" panose="02010609000101010101" pitchFamily="49" charset="-120"/>
              </a:rPr>
              <a:t>：伏羲至周公皆為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道在君王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時期，有道者為明君，無道者為昏君</a:t>
            </a:r>
            <a:r>
              <a:rPr lang="zh-TW" altLang="en-US" sz="3600" dirty="0" smtClean="0">
                <a:ea typeface="金梅新毛筆楷書" panose="02010609000101010101" pitchFamily="49" charset="-120"/>
              </a:rPr>
              <a:t>。老子到孟子則轉為</a:t>
            </a:r>
            <a:r>
              <a:rPr lang="zh-TW" altLang="en-US" sz="3200" dirty="0" smtClean="0">
                <a:latin typeface="+mj-ea"/>
                <a:ea typeface="金梅新毛筆楷書" panose="02010609000101010101" pitchFamily="49" charset="-120"/>
              </a:rPr>
              <a:t>「</a:t>
            </a:r>
            <a:r>
              <a:rPr lang="zh-TW" altLang="en-US" sz="3200" dirty="0">
                <a:ea typeface="金梅新毛筆楷書" panose="02010609000101010101" pitchFamily="49" charset="-120"/>
              </a:rPr>
              <a:t>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在師儒</a:t>
            </a:r>
            <a:r>
              <a:rPr lang="zh-TW" altLang="en-US" sz="3200" dirty="0" smtClean="0">
                <a:latin typeface="+mj-ea"/>
                <a:ea typeface="金梅新毛筆楷書" panose="02010609000101010101" pitchFamily="49" charset="-120"/>
              </a:rPr>
              <a:t>」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時期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金梅新毛筆楷書" panose="02010609000101010101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a typeface="金梅新毛筆楷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 </a:t>
            </a:r>
            <a:r>
              <a:rPr lang="zh-TW" altLang="en-US" sz="36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、代代相傳的道統</a:t>
            </a:r>
            <a:r>
              <a:rPr lang="zh-TW" altLang="en-US" sz="3600" dirty="0">
                <a:ea typeface="金梅新毛筆楷書" panose="02010609000101010101" pitchFamily="49" charset="-120"/>
              </a:rPr>
              <a:t>：</a:t>
            </a:r>
            <a:endParaRPr lang="en-US" altLang="zh-TW" sz="3600" dirty="0" smtClean="0">
              <a:ea typeface="金梅新毛筆楷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 ２、西方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廿八代祖師</a:t>
            </a:r>
            <a:r>
              <a:rPr lang="zh-TW" altLang="en-US" sz="3600" dirty="0">
                <a:ea typeface="金梅新毛筆楷書" panose="02010609000101010101" pitchFamily="49" charset="-120"/>
              </a:rPr>
              <a:t>：孟子之後道轉西方，釋迦牟尼佛奉天承運，續接道統金線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（</a:t>
            </a:r>
            <a:r>
              <a:rPr lang="zh-TW" altLang="en-US" sz="3600" dirty="0">
                <a:ea typeface="金梅新毛筆楷書" panose="02010609000101010101" pitchFamily="49" charset="-120"/>
              </a:rPr>
              <a:t>紅陽期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）</a:t>
            </a:r>
            <a:r>
              <a:rPr lang="zh-TW" altLang="en-US" sz="3600" dirty="0">
                <a:ea typeface="金梅新毛筆楷書" panose="02010609000101010101" pitchFamily="49" charset="-120"/>
              </a:rPr>
              <a:t>，至達摩祖師一葦渡江，仍為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「</a:t>
            </a:r>
            <a:r>
              <a:rPr lang="zh-TW" altLang="en-US" sz="3600" dirty="0">
                <a:ea typeface="金梅新毛筆楷書" panose="02010609000101010101" pitchFamily="49" charset="-120"/>
              </a:rPr>
              <a:t>道在師儒</a:t>
            </a:r>
            <a:r>
              <a:rPr lang="zh-TW" altLang="en-US" sz="3600" dirty="0">
                <a:latin typeface="+mj-ea"/>
                <a:ea typeface="金梅新毛筆楷書" panose="02010609000101010101" pitchFamily="49" charset="-120"/>
              </a:rPr>
              <a:t>」</a:t>
            </a:r>
            <a:r>
              <a:rPr lang="zh-TW" altLang="en-US" sz="3600" dirty="0">
                <a:ea typeface="金梅新毛筆楷書" panose="02010609000101010101" pitchFamily="49" charset="-120"/>
              </a:rPr>
              <a:t>時期。</a:t>
            </a:r>
            <a:br>
              <a:rPr lang="zh-TW" altLang="en-US" sz="3600" dirty="0">
                <a:ea typeface="金梅新毛筆楷書" panose="02010609000101010101" pitchFamily="49" charset="-120"/>
              </a:rPr>
            </a:br>
            <a:endParaRPr lang="zh-TW" altLang="en-US" sz="3600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rgbClr val="FFFF00"/>
                </a:solidFill>
                <a:ea typeface="全真顏體" pitchFamily="49" charset="-120"/>
              </a:rPr>
              <a:t> </a:t>
            </a:r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一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、代代相傳的道統：</a:t>
            </a:r>
            <a:endParaRPr lang="en-US" altLang="zh-TW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３、東方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後十八代祖師</a:t>
            </a:r>
            <a:r>
              <a:rPr lang="zh-TW" altLang="en-US" dirty="0">
                <a:ea typeface="金梅新毛筆楷書" panose="02010609000101010101" pitchFamily="49" charset="-120"/>
              </a:rPr>
              <a:t>：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達摩東渡後為東方第一代祖，</a:t>
            </a:r>
            <a:r>
              <a:rPr lang="zh-TW" altLang="en-US" dirty="0">
                <a:ea typeface="金梅新毛筆楷書" panose="02010609000101010101" pitchFamily="49" charset="-120"/>
              </a:rPr>
              <a:t>傳至六祖慧能不再傳衣缽。但心法仍傳七祖八祖而絕。一千餘年後，直至清康熙年間，九祖黃德輝始遙接金線。至光緒十二年，十六祖劉清</a:t>
            </a:r>
            <a:r>
              <a:rPr lang="zh-TW" altLang="en-US" dirty="0" smtClean="0">
                <a:ea typeface="金梅新毛筆楷書" panose="02010609000101010101" pitchFamily="49" charset="-120"/>
              </a:rPr>
              <a:t>虛，</a:t>
            </a:r>
            <a:r>
              <a:rPr lang="zh-TW" altLang="en-US" dirty="0">
                <a:ea typeface="金梅新毛筆楷書" panose="02010609000101010101" pitchFamily="49" charset="-120"/>
              </a:rPr>
              <a:t>紅陽期至此圓滿</a:t>
            </a:r>
            <a:r>
              <a:rPr lang="zh-TW" altLang="en-US" dirty="0" smtClean="0">
                <a:ea typeface="金梅新毛筆楷書" panose="02010609000101010101" pitchFamily="49" charset="-120"/>
              </a:rPr>
              <a:t>。</a:t>
            </a:r>
            <a:endParaRPr lang="en-US" altLang="zh-TW" dirty="0" smtClean="0">
              <a:ea typeface="金梅新毛筆楷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第十七</a:t>
            </a:r>
            <a:r>
              <a:rPr lang="zh-TW" altLang="en-US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祖路中一，為白陽初祖，</a:t>
            </a:r>
            <a:r>
              <a:rPr lang="zh-TW" altLang="en-US" dirty="0">
                <a:ea typeface="金梅新毛筆楷書" panose="02010609000101010101" pitchFamily="49" charset="-120"/>
              </a:rPr>
              <a:t>辦理末後一著，道降火宅，道在庶民，三曹普渡，萬教歸一。第十八代祖</a:t>
            </a:r>
            <a:r>
              <a:rPr lang="zh-TW" altLang="en-US" dirty="0" smtClean="0">
                <a:ea typeface="金梅新毛筆楷書" panose="02010609000101010101" pitchFamily="49" charset="-120"/>
              </a:rPr>
              <a:t>張天然師尊、孫素貞師母，為</a:t>
            </a:r>
            <a:r>
              <a:rPr lang="zh-TW" altLang="en-US" dirty="0">
                <a:ea typeface="金梅新毛筆楷書" panose="02010609000101010101" pitchFamily="49" charset="-120"/>
              </a:rPr>
              <a:t>白陽二祖，承先啟後至今，</a:t>
            </a:r>
            <a:r>
              <a:rPr lang="zh-TW" altLang="en-US" dirty="0">
                <a:solidFill>
                  <a:srgbClr val="FFFF00"/>
                </a:solidFill>
                <a:ea typeface="金梅新毛筆楷書" panose="02010609000101010101" pitchFamily="49" charset="-120"/>
              </a:rPr>
              <a:t>無有別祖。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18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二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、古讖預言碑文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：</a:t>
            </a:r>
            <a:endParaRPr lang="en-US" altLang="zh-TW" sz="3200" dirty="0" smtClean="0">
              <a:ea typeface="金梅新毛筆楷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山西省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大同府七佛寺</a:t>
            </a: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古碑文：                                 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母定</a:t>
            </a:r>
            <a:r>
              <a:rPr lang="zh-TW" altLang="en-US" sz="3200" dirty="0">
                <a:ea typeface="金梅新毛筆楷書" panose="02010609000101010101" pitchFamily="49" charset="-120"/>
              </a:rPr>
              <a:t>三陽渡原人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            復</a:t>
            </a:r>
            <a:r>
              <a:rPr lang="zh-TW" altLang="en-US" sz="3200" dirty="0">
                <a:ea typeface="金梅新毛筆楷書" panose="02010609000101010101" pitchFamily="49" charset="-120"/>
              </a:rPr>
              <a:t>始羲皇降道源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                 臨</a:t>
            </a:r>
            <a:r>
              <a:rPr lang="zh-TW" altLang="en-US" sz="3200" dirty="0">
                <a:ea typeface="金梅新毛筆楷書" panose="02010609000101010101" pitchFamily="49" charset="-120"/>
              </a:rPr>
              <a:t>初太公闡聖王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，                泰</a:t>
            </a:r>
            <a:r>
              <a:rPr lang="zh-TW" altLang="en-US" sz="3200" dirty="0">
                <a:ea typeface="金梅新毛筆楷書" panose="02010609000101010101" pitchFamily="49" charset="-120"/>
              </a:rPr>
              <a:t>來天真辦收圓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。</a:t>
            </a:r>
            <a:r>
              <a:rPr lang="zh-TW" altLang="en-US" sz="3200" dirty="0">
                <a:ea typeface="金梅新毛筆楷書" panose="02010609000101010101" pitchFamily="49" charset="-120"/>
              </a:rPr>
              <a:t/>
            </a:r>
            <a:br>
              <a:rPr lang="zh-TW" altLang="en-US" sz="3200" dirty="0">
                <a:ea typeface="金梅新毛筆楷書" panose="02010609000101010101" pitchFamily="49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龍華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經上云</a:t>
            </a:r>
            <a:r>
              <a:rPr lang="en-US" altLang="zh-TW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200" dirty="0" smtClean="0">
                <a:ea typeface="金梅新毛筆楷書" panose="02010609000101010101" pitchFamily="49" charset="-120"/>
              </a:rPr>
              <a:t>弓</a:t>
            </a:r>
            <a:r>
              <a:rPr lang="zh-TW" altLang="en-US" sz="3200" dirty="0">
                <a:ea typeface="金梅新毛筆楷書" panose="02010609000101010101" pitchFamily="49" charset="-120"/>
              </a:rPr>
              <a:t>長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出世</a:t>
            </a:r>
            <a:r>
              <a:rPr lang="zh-TW" altLang="en-US" sz="3200" dirty="0">
                <a:ea typeface="金梅新毛筆楷書" panose="02010609000101010101" pitchFamily="49" charset="-120"/>
              </a:rPr>
              <a:t>幾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人知，                 渡</a:t>
            </a:r>
            <a:r>
              <a:rPr lang="zh-TW" altLang="en-US" sz="3200" dirty="0">
                <a:ea typeface="金梅新毛筆楷書" panose="02010609000101010101" pitchFamily="49" charset="-120"/>
              </a:rPr>
              <a:t>盡萬教齊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歸一，                             走馬</a:t>
            </a:r>
            <a:r>
              <a:rPr lang="zh-TW" altLang="en-US" sz="3200" dirty="0">
                <a:ea typeface="金梅新毛筆楷書" panose="02010609000101010101" pitchFamily="49" charset="-120"/>
              </a:rPr>
              <a:t>點玄時年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至，                     渡</a:t>
            </a:r>
            <a:r>
              <a:rPr lang="zh-TW" altLang="en-US" sz="3200" dirty="0">
                <a:ea typeface="金梅新毛筆楷書" panose="02010609000101010101" pitchFamily="49" charset="-120"/>
              </a:rPr>
              <a:t>脫皇胎早出</a:t>
            </a:r>
            <a:r>
              <a:rPr lang="zh-TW" altLang="en-US" sz="3200" dirty="0" smtClean="0">
                <a:ea typeface="金梅新毛筆楷書" panose="02010609000101010101" pitchFamily="49" charset="-120"/>
              </a:rPr>
              <a:t>期。</a:t>
            </a:r>
            <a:r>
              <a:rPr lang="zh-TW" altLang="en-US" sz="3200" dirty="0">
                <a:ea typeface="金梅新毛筆楷書" panose="02010609000101010101" pitchFamily="49" charset="-120"/>
              </a:rPr>
              <a:t/>
            </a:r>
            <a:br>
              <a:rPr lang="zh-TW" altLang="en-US" sz="3200" dirty="0">
                <a:ea typeface="金梅新毛筆楷書" panose="02010609000101010101" pitchFamily="49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彌勒</a:t>
            </a:r>
            <a:r>
              <a:rPr lang="zh-TW" altLang="en-US" sz="32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經上亦云</a:t>
            </a:r>
            <a:r>
              <a:rPr lang="en-US" altLang="zh-TW" sz="32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︰</a:t>
            </a: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天真</a:t>
            </a:r>
            <a:r>
              <a:rPr lang="zh-TW" altLang="en-US" sz="3200" dirty="0">
                <a:solidFill>
                  <a:srgbClr val="FFFF00"/>
                </a:solidFill>
                <a:ea typeface="金梅新毛筆楷書" panose="02010609000101010101" pitchFamily="49" charset="-120"/>
              </a:rPr>
              <a:t>收圓掛聖</a:t>
            </a:r>
            <a:r>
              <a:rPr lang="zh-TW" altLang="en-US" sz="3200" dirty="0" smtClean="0">
                <a:solidFill>
                  <a:srgbClr val="FFFF00"/>
                </a:solidFill>
                <a:ea typeface="金梅新毛筆楷書" panose="02010609000101010101" pitchFamily="49" charset="-120"/>
              </a:rPr>
              <a:t>號</a:t>
            </a:r>
            <a:endParaRPr lang="en-US" altLang="zh-TW" sz="3200" dirty="0" smtClean="0">
              <a:solidFill>
                <a:srgbClr val="FFFF00"/>
              </a:solidFill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/>
          </a:bodyPr>
          <a:lstStyle/>
          <a:p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二</a:t>
            </a:r>
            <a:r>
              <a:rPr lang="zh-TW" altLang="en-US" sz="35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、古讖預言碑文</a:t>
            </a:r>
            <a:r>
              <a:rPr lang="zh-TW" altLang="en-US" sz="35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</a:t>
            </a:r>
            <a:endParaRPr lang="en-US" altLang="zh-TW" sz="35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黃河</a:t>
            </a:r>
            <a:r>
              <a:rPr lang="zh-TW" altLang="en-US" sz="3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決堤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碑文：</a:t>
            </a:r>
            <a:r>
              <a:rPr lang="en-US" altLang="zh-TW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(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民</a:t>
            </a:r>
            <a:r>
              <a:rPr lang="en-US" altLang="zh-TW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27)</a:t>
            </a:r>
          </a:p>
          <a:p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弓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長應運領天命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口傳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心印宏真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道，          云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及三六中秋夜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，              人</a:t>
            </a:r>
            <a:r>
              <a:rPr lang="zh-TW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雖圓寂道猶</a:t>
            </a:r>
            <a:r>
              <a:rPr lang="zh-TW" alt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存。</a:t>
            </a:r>
            <a:endParaRPr lang="zh-TW" alt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子</a:t>
            </a:r>
            <a:r>
              <a:rPr lang="zh-TW" altLang="en-US" sz="35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系太陰繼承接</a:t>
            </a:r>
            <a:r>
              <a:rPr lang="zh-TW" altLang="en-US" sz="35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，             立</a:t>
            </a:r>
            <a:r>
              <a:rPr lang="zh-TW" altLang="en-US" sz="35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人立己天命</a:t>
            </a:r>
            <a:r>
              <a:rPr lang="zh-TW" altLang="en-US" sz="35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擔，                 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母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開慧明接金線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，   絲毫</a:t>
            </a:r>
            <a:r>
              <a:rPr lang="zh-TW" altLang="en-US" sz="3600" dirty="0">
                <a:solidFill>
                  <a:srgbClr val="FFC000"/>
                </a:solidFill>
                <a:ea typeface="金梅新毛筆楷書" panose="02010609000101010101" pitchFamily="49" charset="-120"/>
              </a:rPr>
              <a:t>不錯天然</a:t>
            </a:r>
            <a:r>
              <a:rPr lang="zh-TW" altLang="en-US" sz="3600" dirty="0" smtClean="0">
                <a:solidFill>
                  <a:srgbClr val="FFC000"/>
                </a:solidFill>
                <a:ea typeface="金梅新毛筆楷書" panose="02010609000101010101" pitchFamily="49" charset="-120"/>
              </a:rPr>
              <a:t>盤 </a:t>
            </a:r>
            <a:r>
              <a:rPr lang="zh-TW" altLang="en-US" sz="3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5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dirty="0">
                <a:ea typeface="金梅新毛筆楷書" panose="02010609000101010101" pitchFamily="49" charset="-120"/>
              </a:rPr>
              <a:t/>
            </a:r>
            <a:br>
              <a:rPr lang="zh-TW" altLang="en-US" dirty="0">
                <a:ea typeface="金梅新毛筆楷書" panose="02010609000101010101" pitchFamily="49" charset="-120"/>
              </a:rPr>
            </a:br>
            <a:endParaRPr lang="zh-TW" altLang="en-US" dirty="0"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5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金梅新毛筆楷書" panose="02010609000101010101" pitchFamily="49" charset="-120"/>
              </a:rPr>
              <a:t>天命明師的印証</a:t>
            </a:r>
            <a:r>
              <a:rPr lang="en-US" altLang="zh-TW" dirty="0">
                <a:solidFill>
                  <a:srgbClr val="FF0000"/>
                </a:solidFill>
                <a:ea typeface="全真顏體" pitchFamily="49" charset="-120"/>
              </a:rPr>
              <a:t>9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三、仙</a:t>
            </a:r>
            <a:r>
              <a:rPr lang="zh-TW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佛訓文</a:t>
            </a:r>
            <a:r>
              <a:rPr lang="zh-TW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</a:t>
            </a:r>
            <a:endParaRPr lang="en-US" altLang="zh-TW" sz="3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老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母訓子十誡</a:t>
            </a:r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云：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差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彌勒掌天盤萬旁歸正，命天然掌道盤靈妙化身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太上老君說：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谷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神不死藏玄牝，可道可名即非真，道德五千未言盡， 速拜天真早歸根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孔子</a:t>
            </a:r>
            <a:r>
              <a:rPr lang="zh-TW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說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：天道</a:t>
            </a: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重整三期末，普挽東魯化中原，眾賢協助弓長辦，一心一意志抱堅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金梅新毛筆楷書" panose="02010609000101010101" pitchFamily="49" charset="-120"/>
              </a:rPr>
              <a:t>。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金梅新毛筆楷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5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421</TotalTime>
  <Words>922</Words>
  <Application>Microsoft Office PowerPoint</Application>
  <PresentationFormat>如螢幕大小 (16:9)</PresentationFormat>
  <Paragraphs>64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Franklin Gothic Book</vt:lpstr>
      <vt:lpstr>全真顏體</vt:lpstr>
      <vt:lpstr>金梅新毛筆楷書</vt:lpstr>
      <vt:lpstr>超世紀細毛楷</vt:lpstr>
      <vt:lpstr>微軟正黑體</vt:lpstr>
      <vt:lpstr>Arial</vt:lpstr>
      <vt:lpstr>Wingdings 2</vt:lpstr>
      <vt:lpstr>田氏顏體大字庫</vt:lpstr>
      <vt:lpstr>科技</vt:lpstr>
      <vt:lpstr>天命明師的印証1</vt:lpstr>
      <vt:lpstr>天命明師的印証2</vt:lpstr>
      <vt:lpstr>天命明師的印証3</vt:lpstr>
      <vt:lpstr>天命明師的印証4</vt:lpstr>
      <vt:lpstr>天命明師的印証5</vt:lpstr>
      <vt:lpstr>天命明師的印証6</vt:lpstr>
      <vt:lpstr>天命明師的印証7</vt:lpstr>
      <vt:lpstr>天命明師的印証8</vt:lpstr>
      <vt:lpstr>天命明師的印証9</vt:lpstr>
      <vt:lpstr>天命明師的印証10</vt:lpstr>
      <vt:lpstr>天命明師的印証11</vt:lpstr>
      <vt:lpstr>天命明師的印証12</vt:lpstr>
      <vt:lpstr>天命明師的印証13</vt:lpstr>
      <vt:lpstr>天命明師的印証14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110</cp:revision>
  <dcterms:created xsi:type="dcterms:W3CDTF">2014-02-15T05:50:45Z</dcterms:created>
  <dcterms:modified xsi:type="dcterms:W3CDTF">2016-03-03T02:45:34Z</dcterms:modified>
</cp:coreProperties>
</file>