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4" r:id="rId2"/>
    <p:sldId id="307" r:id="rId3"/>
    <p:sldId id="306" r:id="rId4"/>
    <p:sldId id="297" r:id="rId5"/>
    <p:sldId id="305" r:id="rId6"/>
    <p:sldId id="303" r:id="rId7"/>
    <p:sldId id="302" r:id="rId8"/>
    <p:sldId id="301" r:id="rId9"/>
    <p:sldId id="298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一、前言</a:t>
            </a:r>
            <a:r>
              <a:rPr lang="zh-TW" altLang="en-US" sz="3600" b="1" dirty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報恩</a:t>
            </a:r>
            <a:r>
              <a:rPr lang="zh-TW" altLang="en-US" sz="3600" dirty="0">
                <a:ea typeface="全真細隸書" panose="02010609000101010101" pitchFamily="49" charset="-120"/>
              </a:rPr>
              <a:t>了愿是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我們天道</a:t>
            </a:r>
            <a:r>
              <a:rPr lang="zh-TW" altLang="en-US" sz="3600" dirty="0">
                <a:ea typeface="全真細隸書" panose="02010609000101010101" pitchFamily="49" charset="-120"/>
              </a:rPr>
              <a:t>弟子最大的使命，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尤其</a:t>
            </a:r>
            <a:r>
              <a:rPr lang="zh-TW" altLang="en-US" sz="3600" dirty="0">
                <a:ea typeface="全真細隸書" panose="02010609000101010101" pitchFamily="49" charset="-120"/>
              </a:rPr>
              <a:t>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報答天</a:t>
            </a:r>
            <a:r>
              <a:rPr lang="zh-TW" altLang="en-US" sz="3600" dirty="0">
                <a:ea typeface="全真細隸書" panose="02010609000101010101" pitchFamily="49" charset="-120"/>
              </a:rPr>
              <a:t>恩、師恩，、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報答上天</a:t>
            </a:r>
            <a:r>
              <a:rPr lang="zh-TW" altLang="en-US" sz="3600" dirty="0">
                <a:ea typeface="全真細隸書" panose="02010609000101010101" pitchFamily="49" charset="-120"/>
              </a:rPr>
              <a:t>降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恩典</a:t>
            </a:r>
            <a:r>
              <a:rPr lang="zh-TW" altLang="en-US" sz="3600" dirty="0">
                <a:ea typeface="全真細隸書" panose="02010609000101010101" pitchFamily="49" charset="-120"/>
              </a:rPr>
              <a:t>，讓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我們能夠在今生今世能夠超生</a:t>
            </a:r>
            <a:r>
              <a:rPr lang="zh-TW" altLang="en-US" sz="3600" dirty="0">
                <a:ea typeface="全真細隸書" panose="02010609000101010101" pitchFamily="49" charset="-120"/>
              </a:rPr>
              <a:t>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死，解脫輪迴。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報答師恩，傳授我們超脫生死的道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r>
              <a:rPr lang="zh-TW" altLang="en-US" dirty="0"/>
              <a:t>   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41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白水老人說</a:t>
            </a:r>
            <a:r>
              <a:rPr lang="en-US" altLang="zh-TW" sz="3600" dirty="0"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時時感恩，日日天堂。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立愿了愿</a:t>
            </a:r>
            <a:r>
              <a:rPr lang="zh-TW" altLang="en-US" sz="3600" dirty="0">
                <a:ea typeface="全真細隸書" panose="02010609000101010101" pitchFamily="49" charset="-120"/>
              </a:rPr>
              <a:t>，赴湯蹈火，在所不惜，積極修辦，行功立德，待功德圓滿，必能離苦得樂，返本歸鄉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詩曰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立</a:t>
            </a:r>
            <a:r>
              <a:rPr lang="zh-TW" altLang="en-US" sz="3600" dirty="0">
                <a:ea typeface="全真細隸書" panose="02010609000101010101" pitchFamily="49" charset="-120"/>
              </a:rPr>
              <a:t>愿表文達上天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三官大帝記明全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加鞭進道原人渡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誓願完成證佛仙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762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296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二、報那些恩？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南極仙翁十感恩：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謝天恩</a:t>
            </a:r>
            <a:r>
              <a:rPr lang="zh-TW" altLang="en-US" sz="3600" dirty="0">
                <a:ea typeface="全真細隸書" panose="02010609000101010101" pitchFamily="49" charset="-120"/>
              </a:rPr>
              <a:t>：大開普渡雨霖甘露，天生萬物以養生民：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天賦人類靈明妙性：天降至道原人歸根。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地恩</a:t>
            </a:r>
            <a:r>
              <a:rPr lang="zh-TW" altLang="en-US" sz="3600" dirty="0">
                <a:ea typeface="全真細隸書" panose="02010609000101010101" pitchFamily="49" charset="-120"/>
              </a:rPr>
              <a:t>：生長萬物年祚豐富，承載萬物，長養萬物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87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師恩</a:t>
            </a:r>
            <a:r>
              <a:rPr lang="zh-TW" altLang="en-US" sz="3600" dirty="0">
                <a:ea typeface="全真細隸書" panose="02010609000101010101" pitchFamily="49" charset="-120"/>
              </a:rPr>
              <a:t>：恩浩德沐，擔罪為徒。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遵荷天命渡三曹，師承恩澤濟英豪。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師母</a:t>
            </a:r>
            <a:r>
              <a:rPr lang="zh-TW" altLang="en-US" sz="3600" dirty="0">
                <a:ea typeface="全真細隸書" panose="02010609000101010101" pitchFamily="49" charset="-120"/>
              </a:rPr>
              <a:t>：春暉廣佈，擔過為徒；自囚餘生，頂劫救世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父母</a:t>
            </a:r>
            <a:r>
              <a:rPr lang="zh-TW" altLang="en-US" sz="3600" dirty="0">
                <a:ea typeface="全真細隸書" panose="02010609000101010101" pitchFamily="49" charset="-120"/>
              </a:rPr>
              <a:t>：生我照顧 ，不辭勞苦；生育、養育、教育。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190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前人：</a:t>
            </a:r>
            <a:r>
              <a:rPr lang="zh-TW" altLang="en-US" sz="3600" dirty="0">
                <a:ea typeface="全真細隸書" panose="02010609000101010101" pitchFamily="49" charset="-120"/>
              </a:rPr>
              <a:t>操持道務，栽培解悟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荒</a:t>
            </a:r>
            <a:r>
              <a:rPr lang="zh-TW" altLang="en-US" sz="3600" dirty="0">
                <a:ea typeface="全真細隸書" panose="02010609000101010101" pitchFamily="49" charset="-120"/>
              </a:rPr>
              <a:t>佈道，引導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後舉，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成</a:t>
            </a:r>
            <a:r>
              <a:rPr lang="zh-TW" altLang="en-US" sz="3600" dirty="0">
                <a:ea typeface="全真細隸書" panose="02010609000101010101" pitchFamily="49" charset="-120"/>
              </a:rPr>
              <a:t>德達材。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引保：</a:t>
            </a:r>
            <a:r>
              <a:rPr lang="zh-TW" altLang="en-US" sz="3600" dirty="0">
                <a:ea typeface="全真細隸書" panose="02010609000101010101" pitchFamily="49" charset="-120"/>
              </a:rPr>
              <a:t>金線接住，保我超俗：引進擔保，循循善語。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謝國恩：</a:t>
            </a:r>
            <a:r>
              <a:rPr lang="zh-TW" altLang="en-US" sz="3600" dirty="0">
                <a:ea typeface="全真細隸書" panose="02010609000101010101" pitchFamily="49" charset="-120"/>
              </a:rPr>
              <a:t>保我疆土，仁愛政施：設官往事，保護萬民。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盛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謝大眾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互相幫助</a:t>
            </a:r>
            <a:r>
              <a:rPr lang="zh-TW" altLang="en-US" sz="3600" dirty="0">
                <a:ea typeface="全真細隸書" panose="02010609000101010101" pitchFamily="49" charset="-120"/>
              </a:rPr>
              <a:t>，匡危邦扶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；一日</a:t>
            </a:r>
            <a:r>
              <a:rPr lang="zh-TW" altLang="en-US" sz="3600" dirty="0">
                <a:ea typeface="全真細隸書" panose="02010609000101010101" pitchFamily="49" charset="-120"/>
              </a:rPr>
              <a:t>之所需，百工斯為備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感謝仙佛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暗中庇護，顯化批書：仙彿本是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師之</a:t>
            </a:r>
            <a:r>
              <a:rPr lang="zh-TW" altLang="en-US" sz="3600" dirty="0">
                <a:ea typeface="全真細隸書" panose="02010609000101010101" pitchFamily="49" charset="-120"/>
              </a:rPr>
              <a:t>長，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修道惟賴佛助道：諸佛搭幫，慈悲顯化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91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三、了哪些愿？</a:t>
            </a:r>
            <a:endParaRPr lang="en-US" altLang="zh-TW" sz="33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ea typeface="全真細隸書" panose="02010609000101010101" pitchFamily="49" charset="-120"/>
              </a:rPr>
              <a:t>了</a:t>
            </a:r>
            <a:r>
              <a:rPr lang="zh-TW" altLang="en-US" sz="3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愿：求</a:t>
            </a:r>
            <a:r>
              <a:rPr lang="zh-TW" altLang="en-US" sz="3300" dirty="0">
                <a:solidFill>
                  <a:srgbClr val="FFC000"/>
                </a:solidFill>
                <a:ea typeface="全真細隸書" panose="02010609000101010101" pitchFamily="49" charset="-120"/>
              </a:rPr>
              <a:t>道十條大愿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：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誠心</a:t>
            </a:r>
            <a:r>
              <a:rPr lang="zh-TW" altLang="en-US" sz="3300" dirty="0">
                <a:ea typeface="全真細隸書" panose="02010609000101010101" pitchFamily="49" charset="-120"/>
              </a:rPr>
              <a:t>抱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守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實心</a:t>
            </a:r>
            <a:r>
              <a:rPr lang="zh-TW" altLang="en-US" sz="3300" dirty="0">
                <a:ea typeface="全真細隸書" panose="02010609000101010101" pitchFamily="49" charset="-120"/>
              </a:rPr>
              <a:t>懺悔</a:t>
            </a:r>
            <a:r>
              <a:rPr lang="zh-TW" altLang="en-US" sz="3300" dirty="0">
                <a:latin typeface="+mj-ea"/>
                <a:ea typeface="+mj-ea"/>
              </a:rPr>
              <a:t>（</a:t>
            </a:r>
            <a:r>
              <a:rPr lang="zh-TW" altLang="en-US" sz="3300" dirty="0">
                <a:ea typeface="全真細隸書" panose="02010609000101010101" pitchFamily="49" charset="-120"/>
              </a:rPr>
              <a:t>實心修煉</a:t>
            </a:r>
            <a:r>
              <a:rPr lang="zh-TW" altLang="en-US" sz="3300" dirty="0">
                <a:latin typeface="+mj-ea"/>
                <a:ea typeface="+mj-ea"/>
              </a:rPr>
              <a:t>）</a:t>
            </a:r>
            <a:r>
              <a:rPr lang="zh-TW" altLang="en-US" sz="3300" dirty="0">
                <a:ea typeface="全真細隸書" panose="02010609000101010101" pitchFamily="49" charset="-120"/>
              </a:rPr>
              <a:t>　　　　　　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>
                <a:ea typeface="全真細隸書" panose="02010609000101010101" pitchFamily="49" charset="-120"/>
              </a:rPr>
              <a:t>不虛心假意</a:t>
            </a:r>
            <a:endParaRPr lang="en-US" altLang="zh-TW" sz="3300" dirty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不退縮</a:t>
            </a:r>
            <a:r>
              <a:rPr lang="zh-TW" altLang="en-US" sz="3300" dirty="0">
                <a:ea typeface="全真細隸書" panose="02010609000101010101" pitchFamily="49" charset="-120"/>
              </a:rPr>
              <a:t>不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前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不</a:t>
            </a:r>
            <a:r>
              <a:rPr lang="zh-TW" altLang="en-US" sz="3300" dirty="0">
                <a:ea typeface="全真細隸書" panose="02010609000101010101" pitchFamily="49" charset="-120"/>
              </a:rPr>
              <a:t>欺師滅祖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不藐視前人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latin typeface="+mj-ea"/>
                <a:ea typeface="+mj-ea"/>
              </a:rPr>
              <a:t>要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遵</a:t>
            </a:r>
            <a:r>
              <a:rPr lang="zh-TW" altLang="en-US" sz="3300" dirty="0">
                <a:ea typeface="全真細隸書" panose="02010609000101010101" pitchFamily="49" charset="-120"/>
              </a:rPr>
              <a:t>佛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規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不洩漏天機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不匿</a:t>
            </a:r>
            <a:r>
              <a:rPr lang="zh-TW" altLang="en-US" sz="3300" dirty="0">
                <a:ea typeface="全真細隸書" panose="02010609000101010101" pitchFamily="49" charset="-120"/>
              </a:rPr>
              <a:t>道不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現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 要量力而為</a:t>
            </a:r>
            <a:r>
              <a:rPr lang="zh-TW" altLang="en-US" sz="3300" dirty="0">
                <a:latin typeface="+mj-ea"/>
                <a:ea typeface="+mj-ea"/>
              </a:rPr>
              <a:t>（</a:t>
            </a:r>
            <a:r>
              <a:rPr lang="zh-TW" altLang="en-US" sz="3300" dirty="0">
                <a:ea typeface="全真細隸書" panose="02010609000101010101" pitchFamily="49" charset="-120"/>
              </a:rPr>
              <a:t>誠心修煉</a:t>
            </a:r>
            <a:r>
              <a:rPr lang="zh-TW" altLang="en-US" sz="3300" dirty="0" smtClean="0">
                <a:latin typeface="+mj-ea"/>
                <a:ea typeface="+mj-ea"/>
              </a:rPr>
              <a:t>）</a:t>
            </a:r>
            <a:r>
              <a:rPr lang="zh-TW" altLang="en-US" sz="3300" dirty="0">
                <a:ea typeface="全真細隸書" panose="02010609000101010101" pitchFamily="49" charset="-120"/>
              </a:rPr>
              <a:t/>
            </a:r>
            <a:br>
              <a:rPr lang="zh-TW" altLang="en-US" sz="3300" dirty="0">
                <a:ea typeface="全真細隸書" panose="02010609000101010101" pitchFamily="49" charset="-120"/>
              </a:rPr>
            </a:br>
            <a:endParaRPr lang="zh-TW" altLang="en-US" sz="33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4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三天法會六條大愿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重</a:t>
            </a:r>
            <a:r>
              <a:rPr lang="zh-TW" altLang="en-US" sz="3200" dirty="0">
                <a:ea typeface="全真細隸書" panose="02010609000101010101" pitchFamily="49" charset="-120"/>
              </a:rPr>
              <a:t>聖輕凡 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財</a:t>
            </a:r>
            <a:r>
              <a:rPr lang="zh-TW" altLang="en-US" sz="3200" dirty="0">
                <a:ea typeface="全真細隸書" panose="02010609000101010101" pitchFamily="49" charset="-120"/>
              </a:rPr>
              <a:t>法雙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施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清</a:t>
            </a:r>
            <a:r>
              <a:rPr lang="zh-TW" altLang="en-US" sz="3200" dirty="0">
                <a:ea typeface="全真細隸書" panose="02010609000101010101" pitchFamily="49" charset="-120"/>
              </a:rPr>
              <a:t>口茹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素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捨身</a:t>
            </a:r>
            <a:r>
              <a:rPr lang="zh-TW" altLang="en-US" sz="3200" dirty="0">
                <a:ea typeface="全真細隸書" panose="02010609000101010101" pitchFamily="49" charset="-120"/>
              </a:rPr>
              <a:t>辦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設立佛堂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開荒</a:t>
            </a:r>
            <a:r>
              <a:rPr lang="zh-TW" altLang="en-US" sz="3200" dirty="0">
                <a:ea typeface="全真細隸書" panose="02010609000101010101" pitchFamily="49" charset="-120"/>
              </a:rPr>
              <a:t>下種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145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如何報恩了愿？</a:t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</a:t>
            </a:r>
            <a:r>
              <a:rPr lang="zh-TW" altLang="en-US" sz="3600" dirty="0">
                <a:ea typeface="全真細隸書" panose="02010609000101010101" pitchFamily="49" charset="-120"/>
              </a:rPr>
              <a:t>要報答天恩師德，中要報答老前人前人的大德，下要感激點傳師前賢們給你們的栽培，要常懷著報恩的心，對道忠耿，始終如一，鞠躬盡瘁，死而後已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86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報恩了愿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五、報恩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了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愿的方法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反省懺悔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知過必改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實踐佛行握</a:t>
            </a:r>
            <a:r>
              <a:rPr lang="zh-TW" altLang="en-US" sz="3600" dirty="0">
                <a:ea typeface="全真細隸書" panose="02010609000101010101" pitchFamily="49" charset="-120"/>
              </a:rPr>
              <a:t>機了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愿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普行三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施</a:t>
            </a:r>
            <a:r>
              <a:rPr lang="zh-TW" altLang="en-US" sz="3600" dirty="0">
                <a:ea typeface="全真細隸書" panose="02010609000101010101" pitchFamily="49" charset="-120"/>
              </a:rPr>
              <a:t>正己成人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尊師重道謹守戒律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做好人道待人處事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不畏魔難精進不懈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積極</a:t>
            </a:r>
            <a:r>
              <a:rPr lang="zh-TW" altLang="en-US" sz="3600" dirty="0">
                <a:ea typeface="全真細隸書" panose="02010609000101010101" pitchFamily="49" charset="-120"/>
              </a:rPr>
              <a:t>闡道開荒下種</a:t>
            </a:r>
          </a:p>
        </p:txBody>
      </p:sp>
    </p:spTree>
    <p:extLst>
      <p:ext uri="{BB962C8B-B14F-4D97-AF65-F5344CB8AC3E}">
        <p14:creationId xmlns:p14="http://schemas.microsoft.com/office/powerpoint/2010/main" val="35396404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518</Words>
  <Application>Microsoft Office PowerPoint</Application>
  <PresentationFormat>如螢幕大小 (16:9)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全真細隸書</vt:lpstr>
      <vt:lpstr>微軟正黑體</vt:lpstr>
      <vt:lpstr>Arial</vt:lpstr>
      <vt:lpstr>Wingdings 2</vt:lpstr>
      <vt:lpstr>科技</vt:lpstr>
      <vt:lpstr>報恩了愿    悟見講</vt:lpstr>
      <vt:lpstr>報恩了愿    悟見講</vt:lpstr>
      <vt:lpstr>報恩了愿    悟見講</vt:lpstr>
      <vt:lpstr>報恩了愿    悟見講</vt:lpstr>
      <vt:lpstr>報恩了愿    悟見講</vt:lpstr>
      <vt:lpstr>報恩了愿    悟見講</vt:lpstr>
      <vt:lpstr>報恩了愿    悟見講</vt:lpstr>
      <vt:lpstr>報恩了愿    悟見講</vt:lpstr>
      <vt:lpstr>報恩了愿    悟見講</vt:lpstr>
      <vt:lpstr>報恩了愿    悟見講</vt:lpstr>
      <vt:lpstr>報恩了愿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61</cp:revision>
  <dcterms:created xsi:type="dcterms:W3CDTF">2014-02-15T05:50:45Z</dcterms:created>
  <dcterms:modified xsi:type="dcterms:W3CDTF">2016-03-25T01:52:26Z</dcterms:modified>
</cp:coreProperties>
</file>