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94" r:id="rId3"/>
    <p:sldId id="282" r:id="rId4"/>
    <p:sldId id="267" r:id="rId5"/>
    <p:sldId id="279" r:id="rId6"/>
    <p:sldId id="290" r:id="rId7"/>
    <p:sldId id="292" r:id="rId8"/>
    <p:sldId id="278" r:id="rId9"/>
    <p:sldId id="287" r:id="rId10"/>
    <p:sldId id="276" r:id="rId11"/>
    <p:sldId id="291" r:id="rId12"/>
    <p:sldId id="271" r:id="rId13"/>
    <p:sldId id="289" r:id="rId14"/>
    <p:sldId id="293" r:id="rId15"/>
    <p:sldId id="288" r:id="rId16"/>
    <p:sldId id="298" r:id="rId17"/>
    <p:sldId id="297" r:id="rId18"/>
    <p:sldId id="296" r:id="rId19"/>
    <p:sldId id="295" r:id="rId20"/>
    <p:sldId id="286" r:id="rId21"/>
    <p:sldId id="285" r:id="rId22"/>
    <p:sldId id="284" r:id="rId23"/>
    <p:sldId id="277" r:id="rId24"/>
    <p:sldId id="274" r:id="rId25"/>
    <p:sldId id="266" r:id="rId2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2015/2/20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>
                <a:solidFill>
                  <a:srgbClr val="FF0000"/>
                </a:solidFill>
                <a:ea typeface="全真顏體" pitchFamily="49" charset="-120"/>
              </a:rPr>
              <a:t>白水老人</a:t>
            </a:r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天道道義</a:t>
            </a:r>
            <a:r>
              <a:rPr lang="zh-TW" altLang="zh-TW" b="1" dirty="0"/>
              <a:t/>
            </a:r>
            <a:br>
              <a:rPr lang="zh-TW" altLang="zh-TW" b="1" dirty="0"/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zh-TW" sz="3200" u="sng" dirty="0" smtClean="0">
                <a:solidFill>
                  <a:srgbClr val="FFFF00"/>
                </a:solidFill>
                <a:ea typeface="全真顏體" pitchFamily="49" charset="-120"/>
              </a:rPr>
              <a:t>如何</a:t>
            </a:r>
            <a:r>
              <a:rPr lang="zh-TW" altLang="zh-TW" sz="3200" u="sng" dirty="0">
                <a:solidFill>
                  <a:srgbClr val="FFFF00"/>
                </a:solidFill>
                <a:ea typeface="全真顏體" pitchFamily="49" charset="-120"/>
              </a:rPr>
              <a:t>回天？</a:t>
            </a:r>
            <a:endParaRPr lang="zh-TW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zh-TW" sz="3200" dirty="0">
                <a:ea typeface="全真顏體" pitchFamily="49" charset="-120"/>
              </a:rPr>
              <a:t>我來台灣四十多年了，那時候一個求道的也沒有，現在大道普遍世界各國，馬來西亞我剛才問他們說：七年了我沒有來。早已我跟那個蘇孝洲來，你看那時候沒有求道的。現在你看看從新加坡到馬來西亞發展到各處好多好多，這不是人的力量。</a:t>
            </a:r>
          </a:p>
          <a:p>
            <a:r>
              <a:rPr lang="zh-TW" altLang="zh-TW" sz="3200" dirty="0">
                <a:ea typeface="全真顏體" pitchFamily="49" charset="-120"/>
              </a:rPr>
              <a:t>什麼叫天命？我們人人都是奉天命來降世，人人全有天命，中庸頭一句話說：</a:t>
            </a:r>
            <a:r>
              <a:rPr lang="zh-TW" altLang="zh-TW" sz="3200" dirty="0">
                <a:latin typeface="+mj-ea"/>
                <a:ea typeface="+mj-ea"/>
              </a:rPr>
              <a:t>「</a:t>
            </a:r>
            <a:r>
              <a:rPr lang="zh-TW" altLang="zh-TW" sz="3200" dirty="0">
                <a:ea typeface="全真顏體" pitchFamily="49" charset="-120"/>
              </a:rPr>
              <a:t>天命之謂性</a:t>
            </a:r>
            <a:r>
              <a:rPr lang="zh-TW" altLang="zh-TW" sz="3200" dirty="0">
                <a:latin typeface="+mj-ea"/>
                <a:ea typeface="+mj-ea"/>
              </a:rPr>
              <a:t>」</a:t>
            </a:r>
            <a:r>
              <a:rPr lang="zh-TW" altLang="zh-TW" sz="3200" dirty="0">
                <a:ea typeface="全真顏體" pitchFamily="49" charset="-120"/>
              </a:rPr>
              <a:t>。我們這一點靈性是奉天命而來的，明白了，明白了就好了，還念它什麼呢</a:t>
            </a:r>
            <a:r>
              <a:rPr lang="zh-TW" altLang="zh-TW" sz="3200" dirty="0" smtClean="0">
                <a:ea typeface="全真顏體" pitchFamily="49" charset="-120"/>
              </a:rPr>
              <a:t>？</a:t>
            </a:r>
            <a:endParaRPr lang="zh-TW" altLang="zh-TW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solidFill>
                  <a:srgbClr val="FF0000"/>
                </a:solidFill>
                <a:ea typeface="全真顏體" pitchFamily="49" charset="-120"/>
              </a:rPr>
              <a:t>白水老人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zh-TW" dirty="0">
                <a:ea typeface="全真顏體" pitchFamily="49" charset="-120"/>
              </a:rPr>
              <a:t>一個人也沒渡，也沒有吃素，也沒有做好事，百年以後，保險回天去，可是你回去了，開龍華大會按功定果，你沒有功德，就沒有你的一份。所以現在得道有緣，將來有沒有一份？那是你自己的事情。你立功、立德就有一份。連父母也沒孝順，一點好事沒做，什麼也沒有。</a:t>
            </a:r>
          </a:p>
          <a:p>
            <a:r>
              <a:rPr lang="zh-TW" altLang="zh-TW" dirty="0">
                <a:ea typeface="全真顏體" pitchFamily="49" charset="-120"/>
              </a:rPr>
              <a:t>現在我們得從根本做起，先要正心修身。得要由你家庭入手。我們中國傳統講儒家孝悌之道。你家庭不好，修什麼道！你不忠不孝，信什麼道！我受洗了，我念阿彌陀佛！連父母都不知孝順，你念阿彌陀佛有什麼用？</a:t>
            </a:r>
          </a:p>
          <a:p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solidFill>
                  <a:srgbClr val="FF0000"/>
                </a:solidFill>
                <a:ea typeface="全真顏體" pitchFamily="49" charset="-120"/>
              </a:rPr>
              <a:t>白水老人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zh-TW" dirty="0">
                <a:ea typeface="全真顏體" pitchFamily="49" charset="-120"/>
              </a:rPr>
              <a:t>所以我們是行道，早時修道</a:t>
            </a:r>
            <a:r>
              <a:rPr lang="zh-TW" altLang="zh-TW" dirty="0">
                <a:latin typeface="+mj-ea"/>
                <a:ea typeface="+mj-ea"/>
              </a:rPr>
              <a:t>「</a:t>
            </a:r>
            <a:r>
              <a:rPr lang="zh-TW" altLang="zh-TW" dirty="0">
                <a:ea typeface="全真顏體" pitchFamily="49" charset="-120"/>
              </a:rPr>
              <a:t>獨善其身</a:t>
            </a:r>
            <a:r>
              <a:rPr lang="zh-TW" altLang="zh-TW" dirty="0">
                <a:latin typeface="+mj-ea"/>
                <a:ea typeface="+mj-ea"/>
              </a:rPr>
              <a:t>」</a:t>
            </a:r>
            <a:r>
              <a:rPr lang="zh-TW" altLang="zh-TW" dirty="0">
                <a:ea typeface="全真顏體" pitchFamily="49" charset="-120"/>
              </a:rPr>
              <a:t>。佛經上說是：</a:t>
            </a:r>
            <a:r>
              <a:rPr lang="zh-TW" altLang="zh-TW" dirty="0">
                <a:latin typeface="+mj-ea"/>
                <a:ea typeface="+mj-ea"/>
              </a:rPr>
              <a:t>「</a:t>
            </a:r>
            <a:r>
              <a:rPr lang="zh-TW" altLang="zh-TW" dirty="0">
                <a:ea typeface="全真顏體" pitchFamily="49" charset="-120"/>
              </a:rPr>
              <a:t>焦芽敗種</a:t>
            </a:r>
            <a:r>
              <a:rPr lang="zh-TW" altLang="zh-TW" dirty="0">
                <a:latin typeface="+mj-ea"/>
                <a:ea typeface="+mj-ea"/>
              </a:rPr>
              <a:t>」</a:t>
            </a:r>
            <a:r>
              <a:rPr lang="zh-TW" altLang="zh-TW" dirty="0">
                <a:ea typeface="全真顏體" pitchFamily="49" charset="-120"/>
              </a:rPr>
              <a:t>，沒有用。天天唸阿彌陀佛、打坐有什麼用？父母也不養；國家事也不管，要你做什麼用？我打坐，活佛老師跟我說：</a:t>
            </a:r>
            <a:r>
              <a:rPr lang="zh-TW" altLang="zh-TW" dirty="0">
                <a:latin typeface="+mj-ea"/>
                <a:ea typeface="+mj-ea"/>
              </a:rPr>
              <a:t>「</a:t>
            </a:r>
            <a:r>
              <a:rPr lang="zh-TW" altLang="zh-TW" dirty="0">
                <a:ea typeface="全真顏體" pitchFamily="49" charset="-120"/>
              </a:rPr>
              <a:t>打坐，活二百歲，守屍鬼。</a:t>
            </a:r>
            <a:r>
              <a:rPr lang="zh-TW" altLang="zh-TW" dirty="0">
                <a:latin typeface="+mn-ea"/>
              </a:rPr>
              <a:t>」</a:t>
            </a:r>
            <a:r>
              <a:rPr lang="zh-TW" altLang="zh-TW" dirty="0">
                <a:ea typeface="全真顏體" pitchFamily="49" charset="-120"/>
              </a:rPr>
              <a:t>沒用！我一說大家都明白</a:t>
            </a:r>
            <a:r>
              <a:rPr lang="zh-TW" altLang="zh-TW" dirty="0" smtClean="0">
                <a:ea typeface="全真顏體" pitchFamily="49" charset="-120"/>
              </a:rPr>
              <a:t>。</a:t>
            </a:r>
            <a:endParaRPr lang="en-US" altLang="zh-TW" dirty="0" smtClean="0">
              <a:ea typeface="全真顏體" pitchFamily="49" charset="-120"/>
            </a:endParaRPr>
          </a:p>
          <a:p>
            <a:r>
              <a:rPr lang="zh-TW" altLang="zh-TW" dirty="0">
                <a:ea typeface="全真顏體" pitchFamily="49" charset="-120"/>
              </a:rPr>
              <a:t>我們來世界降生，有一種使命。佛教講：修性了命，修那個性？了那個命？了生命，生命不是你的，你沒有權柄，明天在不在？你不敢保險。我們今天才知道，了命 了你自己的使命，你奉天命而來降世，有一種使命、一種責任。</a:t>
            </a:r>
          </a:p>
          <a:p>
            <a:endParaRPr lang="zh-TW" altLang="en-US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solidFill>
                  <a:srgbClr val="FF0000"/>
                </a:solidFill>
                <a:ea typeface="全真顏體" pitchFamily="49" charset="-120"/>
              </a:rPr>
              <a:t>白水老人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zh-TW" sz="3200" dirty="0" smtClean="0">
                <a:ea typeface="全真顏體" pitchFamily="49" charset="-120"/>
              </a:rPr>
              <a:t>你</a:t>
            </a:r>
            <a:r>
              <a:rPr lang="zh-TW" altLang="zh-TW" sz="3200" dirty="0">
                <a:ea typeface="全真顏體" pitchFamily="49" charset="-120"/>
              </a:rPr>
              <a:t>來世間做什麼？吃三頓飯，吃喝玩樂，生個孩子，父母也不養，糊裡糊塗死了，臭肉一塊，埋在地裡了。這有什麼用！這不是白來一世。我們有一種責任，今天我們立愿，全是老母的好兒女，我們立的愿，就是你的使命，也是你的責任。了愿就是行功，你不了愿怎麼叫行功呢？花點錢那不叫行功。</a:t>
            </a:r>
          </a:p>
          <a:p>
            <a:endParaRPr lang="zh-TW" altLang="zh-TW" sz="32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solidFill>
                  <a:srgbClr val="FF0000"/>
                </a:solidFill>
                <a:ea typeface="全真顏體" pitchFamily="49" charset="-120"/>
              </a:rPr>
              <a:t>白水老人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zh-TW" sz="3200" dirty="0">
                <a:ea typeface="全真顏體" pitchFamily="49" charset="-120"/>
              </a:rPr>
              <a:t>修道修心，渡過人的都知道。你渡人的時候，那就是佛心。領人求道，連吃飯全忘了，那就是天性，那時候是佛。什麼思想也沒有，有感覺沒有？你沒渡過人的，大概就不知道。你渡人時有思想嗎？有壞思想嗎？就那一時，那叫天性，是佛心，那天天這樣，你就是佛，佛是活的</a:t>
            </a:r>
            <a:r>
              <a:rPr lang="zh-TW" altLang="zh-TW" dirty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solidFill>
                  <a:srgbClr val="FF0000"/>
                </a:solidFill>
                <a:ea typeface="全真顏體" pitchFamily="49" charset="-120"/>
              </a:rPr>
              <a:t>白水老人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zh-TW" sz="3200" dirty="0">
                <a:ea typeface="全真顏體" pitchFamily="49" charset="-120"/>
              </a:rPr>
              <a:t>別忘了我們全都是師兄師弟，全是濟公活佛的弟子，全是老母的好兒女，我們希望家庭兒女好。你不孝順父母，吃喝嫖賭，你的兒女好不了。你吸煙，就是教你兒女吸煙；你不孝順父母，就是叫你兒女不孝順父母。</a:t>
            </a:r>
            <a:r>
              <a:rPr lang="zh-TW" altLang="zh-TW" sz="3200" dirty="0">
                <a:latin typeface="+mj-ea"/>
                <a:ea typeface="+mj-ea"/>
              </a:rPr>
              <a:t>「</a:t>
            </a:r>
            <a:r>
              <a:rPr lang="zh-TW" altLang="zh-TW" sz="3200" dirty="0">
                <a:ea typeface="全真顏體" pitchFamily="49" charset="-120"/>
              </a:rPr>
              <a:t>上行下效</a:t>
            </a:r>
            <a:r>
              <a:rPr lang="zh-TW" altLang="zh-TW" sz="3200" dirty="0">
                <a:latin typeface="+mj-ea"/>
                <a:ea typeface="+mj-ea"/>
              </a:rPr>
              <a:t>」</a:t>
            </a:r>
            <a:r>
              <a:rPr lang="zh-TW" altLang="zh-TW" sz="3200" dirty="0">
                <a:ea typeface="全真顏體" pitchFamily="49" charset="-120"/>
              </a:rPr>
              <a:t>這個人人全懂</a:t>
            </a:r>
            <a:r>
              <a:rPr lang="zh-TW" altLang="zh-TW" sz="3200" dirty="0" smtClean="0">
                <a:ea typeface="全真顏體" pitchFamily="49" charset="-120"/>
              </a:rPr>
              <a:t>。</a:t>
            </a:r>
            <a:endParaRPr lang="zh-TW" altLang="zh-TW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solidFill>
                  <a:srgbClr val="FF0000"/>
                </a:solidFill>
                <a:ea typeface="全真顏體" pitchFamily="49" charset="-120"/>
              </a:rPr>
              <a:t>白水老人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zh-TW" dirty="0">
                <a:ea typeface="全真顏體" pitchFamily="49" charset="-120"/>
              </a:rPr>
              <a:t>你要想家庭好，先正心修身。心正，在家庭侍奉父母、領導兒女、刻苦耐勞、省吃儉用，條條有理，一點嗜好也沒有，小孩不用管他，也不用打他。天天早上叫他起來掃地。你掃他也掃，你得領導他</a:t>
            </a:r>
            <a:r>
              <a:rPr lang="zh-TW" altLang="zh-TW" dirty="0" smtClean="0">
                <a:ea typeface="全真顏體" pitchFamily="49" charset="-120"/>
              </a:rPr>
              <a:t>。</a:t>
            </a:r>
            <a:endParaRPr lang="en-US" altLang="zh-TW" dirty="0" smtClean="0">
              <a:ea typeface="全真顏體" pitchFamily="49" charset="-120"/>
            </a:endParaRPr>
          </a:p>
          <a:p>
            <a:r>
              <a:rPr lang="zh-TW" altLang="zh-TW" dirty="0">
                <a:ea typeface="全真顏體" pitchFamily="49" charset="-120"/>
              </a:rPr>
              <a:t>活佛老師有篇訓語：</a:t>
            </a:r>
            <a:r>
              <a:rPr lang="zh-TW" altLang="zh-TW" dirty="0">
                <a:latin typeface="+mj-ea"/>
                <a:ea typeface="+mj-ea"/>
              </a:rPr>
              <a:t>「</a:t>
            </a:r>
            <a:r>
              <a:rPr lang="zh-TW" altLang="zh-TW" dirty="0">
                <a:ea typeface="全真顏體" pitchFamily="49" charset="-120"/>
              </a:rPr>
              <a:t>修身處世覺悟的守則</a:t>
            </a:r>
            <a:r>
              <a:rPr lang="zh-TW" altLang="zh-TW" dirty="0">
                <a:latin typeface="+mj-ea"/>
                <a:ea typeface="+mj-ea"/>
              </a:rPr>
              <a:t>」</a:t>
            </a:r>
            <a:r>
              <a:rPr lang="zh-TW" altLang="zh-TW" dirty="0">
                <a:ea typeface="全真顏體" pitchFamily="49" charset="-120"/>
              </a:rPr>
              <a:t>，現在的講師腦筋新，自己出題目，新詞。我講的話，不是仙佛說的，就是老師講的，大部分仙佛說的。當初我報字，來台灣就是四十六年，我天天看壇訓，看了四十六年。</a:t>
            </a:r>
          </a:p>
          <a:p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solidFill>
                  <a:srgbClr val="FF0000"/>
                </a:solidFill>
                <a:ea typeface="全真顏體" pitchFamily="49" charset="-120"/>
              </a:rPr>
              <a:t>白水老人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zh-TW" sz="3200" dirty="0" smtClean="0">
                <a:ea typeface="全真顏體" pitchFamily="49" charset="-120"/>
              </a:rPr>
              <a:t>修道</a:t>
            </a:r>
            <a:r>
              <a:rPr lang="zh-TW" altLang="zh-TW" sz="3200" dirty="0">
                <a:ea typeface="全真顏體" pitchFamily="49" charset="-120"/>
              </a:rPr>
              <a:t>不守佛規，修什麼道？修道不孝父母，修什麼道？修道盡說謊話，信道也沒用。所以要主敬存誠。聖人的一生，就是主敬存誠。壇主講師全有責任，替老母選拔兒女，那是我們的責任。我也信道，我也信教，我也念阿彌陀佛，那是信仰。現在我們辦道，今天你濟世救人，保險你成大菩薩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solidFill>
                  <a:srgbClr val="FF0000"/>
                </a:solidFill>
                <a:ea typeface="全真顏體" pitchFamily="49" charset="-120"/>
              </a:rPr>
              <a:t>白水老人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zh-TW" sz="3200" dirty="0">
                <a:ea typeface="全真顏體" pitchFamily="49" charset="-120"/>
              </a:rPr>
              <a:t>自古修道，不是說修多少年才成的，馬上就成。如顏回三十二歲就死了，窮人一個，人家成聖人，不是得修多少年。現在我們趕上時候 ，就是</a:t>
            </a:r>
            <a:r>
              <a:rPr lang="zh-TW" altLang="zh-TW" sz="3200" dirty="0">
                <a:latin typeface="+mj-ea"/>
                <a:ea typeface="+mj-ea"/>
              </a:rPr>
              <a:t>「</a:t>
            </a:r>
            <a:r>
              <a:rPr lang="zh-TW" altLang="zh-TW" sz="3200" dirty="0">
                <a:ea typeface="全真顏體" pitchFamily="49" charset="-120"/>
              </a:rPr>
              <a:t>普渡三曹</a:t>
            </a:r>
            <a:r>
              <a:rPr lang="zh-TW" altLang="zh-TW" sz="3200" dirty="0">
                <a:latin typeface="+mj-ea"/>
                <a:ea typeface="+mj-ea"/>
              </a:rPr>
              <a:t>」</a:t>
            </a:r>
            <a:r>
              <a:rPr lang="zh-TW" altLang="zh-TW" sz="3200" dirty="0">
                <a:ea typeface="全真顏體" pitchFamily="49" charset="-120"/>
              </a:rPr>
              <a:t>。最要緊的是各人創各人的聖業。老師定佛規是叫你自己去創業。點傳師不好，才顯出你好，我們不能起嗔念，自己創業去。現在就是創聖賢的事業，你創家業也是。</a:t>
            </a:r>
          </a:p>
          <a:p>
            <a:endParaRPr lang="zh-TW" altLang="en-US" sz="32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solidFill>
                  <a:srgbClr val="FF0000"/>
                </a:solidFill>
                <a:ea typeface="全真顏體" pitchFamily="49" charset="-120"/>
              </a:rPr>
              <a:t>白水老人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zh-TW" dirty="0">
                <a:ea typeface="全真顏體" pitchFamily="49" charset="-120"/>
              </a:rPr>
              <a:t>老師說的，希望我們一個不落，將來回無極理天開龍華大會，那才皆大歡喜，連你的父母全都超生。你修道給父母扔掉可不行！現在是普渡三曹，老母有規定</a:t>
            </a:r>
            <a:r>
              <a:rPr lang="zh-TW" altLang="zh-TW" dirty="0">
                <a:latin typeface="+mj-ea"/>
                <a:ea typeface="+mj-ea"/>
              </a:rPr>
              <a:t>「</a:t>
            </a:r>
            <a:r>
              <a:rPr lang="zh-TW" altLang="zh-TW" dirty="0">
                <a:ea typeface="全真顏體" pitchFamily="49" charset="-120"/>
              </a:rPr>
              <a:t>齊家</a:t>
            </a:r>
            <a:r>
              <a:rPr lang="zh-TW" altLang="zh-TW" dirty="0">
                <a:latin typeface="+mj-ea"/>
                <a:ea typeface="+mj-ea"/>
              </a:rPr>
              <a:t>」</a:t>
            </a:r>
            <a:r>
              <a:rPr lang="zh-TW" altLang="zh-TW" dirty="0">
                <a:ea typeface="全真顏體" pitchFamily="49" charset="-120"/>
              </a:rPr>
              <a:t>即可超拔一層父母。</a:t>
            </a:r>
          </a:p>
          <a:p>
            <a:r>
              <a:rPr lang="zh-TW" altLang="zh-TW" dirty="0">
                <a:ea typeface="全真顏體" pitchFamily="49" charset="-120"/>
              </a:rPr>
              <a:t>點傳師代表老師傳道，普渡三曹</a:t>
            </a:r>
            <a:r>
              <a:rPr lang="zh-TW" altLang="zh-TW" dirty="0">
                <a:latin typeface="+mj-ea"/>
                <a:ea typeface="+mj-ea"/>
              </a:rPr>
              <a:t>「</a:t>
            </a:r>
            <a:r>
              <a:rPr lang="zh-TW" altLang="zh-TW" dirty="0">
                <a:ea typeface="全真顏體" pitchFamily="49" charset="-120"/>
              </a:rPr>
              <a:t>氣天之仙也求道、地府鬼魂也超生、人間萬靈也能超生</a:t>
            </a:r>
            <a:r>
              <a:rPr lang="zh-TW" altLang="zh-TW" dirty="0">
                <a:latin typeface="+mj-ea"/>
                <a:ea typeface="+mj-ea"/>
              </a:rPr>
              <a:t>」</a:t>
            </a:r>
            <a:r>
              <a:rPr lang="zh-TW" altLang="zh-TW" dirty="0">
                <a:ea typeface="全真顏體" pitchFamily="49" charset="-120"/>
              </a:rPr>
              <a:t>，自古以來沒有這個事。我們趕上了，你可要抓住，不要鬆手，船開不等後來客。</a:t>
            </a:r>
          </a:p>
          <a:p>
            <a:endParaRPr lang="zh-TW" altLang="en-US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solidFill>
                  <a:srgbClr val="FF0000"/>
                </a:solidFill>
                <a:ea typeface="全真顏體" pitchFamily="49" charset="-120"/>
              </a:rPr>
              <a:t>白水老人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064896" cy="4937522"/>
          </a:xfrm>
        </p:spPr>
        <p:txBody>
          <a:bodyPr>
            <a:normAutofit/>
          </a:bodyPr>
          <a:lstStyle/>
          <a:p>
            <a:r>
              <a:rPr lang="zh-TW" altLang="zh-TW" dirty="0">
                <a:latin typeface="+mj-ea"/>
                <a:ea typeface="+mj-ea"/>
              </a:rPr>
              <a:t>「</a:t>
            </a:r>
            <a:r>
              <a:rPr lang="zh-TW" altLang="zh-TW" dirty="0">
                <a:ea typeface="全真顏體" pitchFamily="49" charset="-120"/>
              </a:rPr>
              <a:t>明師難遇，真道難逢。</a:t>
            </a:r>
            <a:r>
              <a:rPr lang="zh-TW" altLang="zh-TW" dirty="0">
                <a:latin typeface="+mj-ea"/>
                <a:ea typeface="+mj-ea"/>
              </a:rPr>
              <a:t>」</a:t>
            </a:r>
            <a:r>
              <a:rPr lang="zh-TW" altLang="zh-TW" dirty="0">
                <a:ea typeface="全真顏體" pitchFamily="49" charset="-120"/>
              </a:rPr>
              <a:t>我們的這一點叫真道，為什麼叫真道？除靈性之外沒有一個是真的。你的肉體是假的，地球將來毀滅，那有真的？這</a:t>
            </a:r>
            <a:r>
              <a:rPr lang="zh-TW" altLang="zh-TW" dirty="0">
                <a:latin typeface="+mj-ea"/>
                <a:ea typeface="+mj-ea"/>
              </a:rPr>
              <a:t>「</a:t>
            </a:r>
            <a:r>
              <a:rPr lang="zh-TW" altLang="zh-TW" dirty="0">
                <a:ea typeface="全真顏體" pitchFamily="49" charset="-120"/>
              </a:rPr>
              <a:t>根本</a:t>
            </a:r>
            <a:r>
              <a:rPr lang="zh-TW" altLang="zh-TW" dirty="0">
                <a:latin typeface="+mj-ea"/>
                <a:ea typeface="+mj-ea"/>
              </a:rPr>
              <a:t>」</a:t>
            </a:r>
            <a:r>
              <a:rPr lang="zh-TW" altLang="zh-TW" dirty="0">
                <a:ea typeface="全真顏體" pitchFamily="49" charset="-120"/>
              </a:rPr>
              <a:t>得要知道。</a:t>
            </a:r>
          </a:p>
          <a:p>
            <a:r>
              <a:rPr lang="zh-TW" altLang="zh-TW" dirty="0">
                <a:ea typeface="全真顏體" pitchFamily="49" charset="-120"/>
              </a:rPr>
              <a:t>我們全都是奉天命來的，將來我們回理天是要交命去。老天說過你按著道走，別造罪，這是根本，保險回天去。要是沒份，不是拿錢可以買的。所以我們得道有根基、有佛緣，辦道不分男女老少，人人全能成，希望將來你們全成了大菩薩。</a:t>
            </a:r>
            <a:endParaRPr lang="zh-TW" altLang="en-US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solidFill>
                  <a:srgbClr val="FF0000"/>
                </a:solidFill>
                <a:ea typeface="全真顏體" pitchFamily="49" charset="-120"/>
              </a:rPr>
              <a:t>白水老人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zh-TW" sz="3200" dirty="0">
                <a:ea typeface="全真顏體" pitchFamily="49" charset="-120"/>
              </a:rPr>
              <a:t>現在，大道已經普遍世界了，我們老師師母不在了，就連我們來台灣的前人們歸天成道的也好幾位了。剛才陳前人不是給你們講了嗎？那年</a:t>
            </a:r>
            <a:r>
              <a:rPr lang="zh-TW" altLang="zh-TW" sz="3200" dirty="0">
                <a:latin typeface="+mj-ea"/>
                <a:ea typeface="+mj-ea"/>
              </a:rPr>
              <a:t>（</a:t>
            </a:r>
            <a:r>
              <a:rPr lang="zh-TW" altLang="zh-TW" sz="3200" dirty="0">
                <a:ea typeface="全真顏體" pitchFamily="49" charset="-120"/>
              </a:rPr>
              <a:t>一九四八年</a:t>
            </a:r>
            <a:r>
              <a:rPr lang="zh-TW" altLang="zh-TW" sz="3200" dirty="0">
                <a:latin typeface="+mj-ea"/>
                <a:ea typeface="+mj-ea"/>
              </a:rPr>
              <a:t>）</a:t>
            </a:r>
            <a:r>
              <a:rPr lang="zh-TW" altLang="zh-TW" sz="3200" dirty="0">
                <a:ea typeface="全真顏體" pitchFamily="49" charset="-120"/>
              </a:rPr>
              <a:t>我來台灣她才二十五歲，受勞受苦</a:t>
            </a:r>
            <a:r>
              <a:rPr lang="zh-TW" altLang="zh-TW" sz="3200" dirty="0" smtClean="0">
                <a:ea typeface="全真顏體" pitchFamily="49" charset="-120"/>
              </a:rPr>
              <a:t>。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zh-TW" sz="3200" dirty="0">
                <a:ea typeface="全真顏體" pitchFamily="49" charset="-120"/>
              </a:rPr>
              <a:t>現在你們馬來西亞全知道，一年來兩次到處跑，她了愿大家都敬仰她，百年以後一定成大菩薩。你怎麼知道的呢？觀音菩薩是個人、釋迦牟尼佛也是個人，他們濟世救人才成佛。</a:t>
            </a:r>
          </a:p>
          <a:p>
            <a:endParaRPr lang="zh-TW" altLang="zh-TW" sz="3200" dirty="0">
              <a:ea typeface="全真顏體" pitchFamily="49" charset="-120"/>
            </a:endParaRP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solidFill>
                  <a:srgbClr val="FF0000"/>
                </a:solidFill>
                <a:ea typeface="全真顏體" pitchFamily="49" charset="-120"/>
              </a:rPr>
              <a:t>白水老人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zh-TW" dirty="0" smtClean="0">
                <a:ea typeface="全真顏體" pitchFamily="49" charset="-120"/>
              </a:rPr>
              <a:t>我們</a:t>
            </a:r>
            <a:r>
              <a:rPr lang="zh-TW" altLang="zh-TW" dirty="0">
                <a:ea typeface="全真顏體" pitchFamily="49" charset="-120"/>
              </a:rPr>
              <a:t>的道有內功，現在注重外功。救人好，人家掉水裡我們快救去。你考查考查，你考查看看</a:t>
            </a:r>
            <a:r>
              <a:rPr lang="zh-TW" altLang="zh-TW" dirty="0">
                <a:latin typeface="+mj-ea"/>
                <a:ea typeface="+mj-ea"/>
              </a:rPr>
              <a:t>「</a:t>
            </a:r>
            <a:r>
              <a:rPr lang="zh-TW" altLang="zh-TW" dirty="0">
                <a:ea typeface="全真顏體" pitchFamily="49" charset="-120"/>
              </a:rPr>
              <a:t>打坐</a:t>
            </a:r>
            <a:r>
              <a:rPr lang="zh-TW" altLang="zh-TW" dirty="0">
                <a:latin typeface="+mj-ea"/>
                <a:ea typeface="+mj-ea"/>
              </a:rPr>
              <a:t>」</a:t>
            </a:r>
            <a:r>
              <a:rPr lang="zh-TW" altLang="zh-TW" dirty="0">
                <a:ea typeface="全真顏體" pitchFamily="49" charset="-120"/>
              </a:rPr>
              <a:t>能成佛嗎？一位也找不出來，那叫做修道？經典上講得明明白白：</a:t>
            </a:r>
            <a:r>
              <a:rPr lang="zh-TW" altLang="zh-TW" dirty="0">
                <a:latin typeface="+mj-ea"/>
                <a:ea typeface="+mj-ea"/>
              </a:rPr>
              <a:t>「</a:t>
            </a:r>
            <a:r>
              <a:rPr lang="zh-TW" altLang="zh-TW" dirty="0">
                <a:ea typeface="全真顏體" pitchFamily="49" charset="-120"/>
              </a:rPr>
              <a:t>獨善其身</a:t>
            </a:r>
            <a:r>
              <a:rPr lang="zh-TW" altLang="zh-TW" dirty="0">
                <a:latin typeface="+mj-ea"/>
                <a:ea typeface="+mj-ea"/>
              </a:rPr>
              <a:t>」</a:t>
            </a:r>
            <a:r>
              <a:rPr lang="zh-TW" altLang="zh-TW" dirty="0">
                <a:ea typeface="全真顏體" pitchFamily="49" charset="-120"/>
              </a:rPr>
              <a:t>。修好了，修個羅漢果，佛教講的不就是羅漢嗎？自己修自己，沒造罪，也沒轉生。成了，成在氣天。</a:t>
            </a:r>
          </a:p>
          <a:p>
            <a:r>
              <a:rPr lang="zh-TW" altLang="zh-TW" dirty="0">
                <a:ea typeface="全真顏體" pitchFamily="49" charset="-120"/>
              </a:rPr>
              <a:t>我們是以人為本位，儒家講的是：</a:t>
            </a:r>
            <a:r>
              <a:rPr lang="zh-TW" altLang="zh-TW" dirty="0">
                <a:latin typeface="+mj-ea"/>
                <a:ea typeface="+mj-ea"/>
              </a:rPr>
              <a:t>「</a:t>
            </a:r>
            <a:r>
              <a:rPr lang="zh-TW" altLang="zh-TW" dirty="0">
                <a:ea typeface="全真顏體" pitchFamily="49" charset="-120"/>
              </a:rPr>
              <a:t>正心、修身</a:t>
            </a:r>
            <a:r>
              <a:rPr lang="zh-TW" altLang="zh-TW" dirty="0">
                <a:latin typeface="+mj-ea"/>
                <a:ea typeface="+mj-ea"/>
              </a:rPr>
              <a:t>」</a:t>
            </a:r>
            <a:r>
              <a:rPr lang="zh-TW" altLang="zh-TW" dirty="0">
                <a:ea typeface="全真顏體" pitchFamily="49" charset="-120"/>
              </a:rPr>
              <a:t> ，你拿經典印證，印證我們這一指點。現在講佛經，註解佛經有一百多種，大法師講佛經的是外皮</a:t>
            </a:r>
            <a:r>
              <a:rPr lang="zh-TW" altLang="zh-TW" dirty="0">
                <a:latin typeface="+mj-ea"/>
                <a:ea typeface="+mj-ea"/>
              </a:rPr>
              <a:t>「</a:t>
            </a:r>
            <a:r>
              <a:rPr lang="zh-TW" altLang="zh-TW" dirty="0">
                <a:ea typeface="全真顏體" pitchFamily="49" charset="-120"/>
              </a:rPr>
              <a:t>白紙黑字</a:t>
            </a:r>
            <a:r>
              <a:rPr lang="zh-TW" altLang="zh-TW" dirty="0">
                <a:latin typeface="+mj-ea"/>
                <a:ea typeface="+mj-ea"/>
              </a:rPr>
              <a:t>」</a:t>
            </a:r>
            <a:r>
              <a:rPr lang="zh-TW" altLang="zh-TW" dirty="0">
                <a:ea typeface="全真顏體" pitchFamily="49" charset="-120"/>
              </a:rPr>
              <a:t>，真經沒有在紙上。</a:t>
            </a:r>
            <a:r>
              <a:rPr lang="zh-TW" altLang="zh-TW" dirty="0">
                <a:latin typeface="+mj-ea"/>
                <a:ea typeface="+mj-ea"/>
              </a:rPr>
              <a:t>「</a:t>
            </a:r>
            <a:r>
              <a:rPr lang="zh-TW" altLang="zh-TW" dirty="0">
                <a:ea typeface="全真顏體" pitchFamily="49" charset="-120"/>
              </a:rPr>
              <a:t>真者：不假；經者：常而不變。</a:t>
            </a:r>
            <a:r>
              <a:rPr lang="zh-TW" altLang="zh-TW" dirty="0">
                <a:latin typeface="+mn-ea"/>
              </a:rPr>
              <a:t>」</a:t>
            </a:r>
            <a:r>
              <a:rPr lang="zh-TW" altLang="zh-TW" dirty="0">
                <a:ea typeface="全真顏體" pitchFamily="49" charset="-120"/>
              </a:rPr>
              <a:t>世界去找？找沒有。</a:t>
            </a:r>
          </a:p>
          <a:p>
            <a:endParaRPr lang="zh-TW" altLang="zh-TW" dirty="0">
              <a:ea typeface="全真顏體" pitchFamily="49" charset="-120"/>
            </a:endParaRPr>
          </a:p>
          <a:p>
            <a:endParaRPr lang="zh-TW" altLang="zh-TW" dirty="0">
              <a:ea typeface="全真顏體" pitchFamily="49" charset="-120"/>
            </a:endParaRPr>
          </a:p>
          <a:p>
            <a:endParaRPr lang="zh-TW" altLang="en-US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solidFill>
                  <a:srgbClr val="FF0000"/>
                </a:solidFill>
                <a:ea typeface="全真顏體" pitchFamily="49" charset="-120"/>
              </a:rPr>
              <a:t>白水老人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zh-TW" dirty="0">
                <a:ea typeface="全真顏體" pitchFamily="49" charset="-120"/>
              </a:rPr>
              <a:t>這個肉體是真的嗎？我是人，肉體有一天會沒有了，怎麼是真的？比如金子有九五成足，我們天津是九九成足，十足才是真金，沒有一點摻假。你拿鑽石是真的，你說萬物沒有離開地球，將來地球也會毀滅，那有真的？</a:t>
            </a:r>
          </a:p>
          <a:p>
            <a:r>
              <a:rPr lang="zh-TW" altLang="zh-TW" dirty="0">
                <a:ea typeface="全真顏體" pitchFamily="49" charset="-120"/>
              </a:rPr>
              <a:t>我們得這一點才叫</a:t>
            </a:r>
            <a:r>
              <a:rPr lang="zh-TW" altLang="zh-TW" dirty="0">
                <a:latin typeface="+mj-ea"/>
                <a:ea typeface="+mj-ea"/>
              </a:rPr>
              <a:t>「</a:t>
            </a:r>
            <a:r>
              <a:rPr lang="zh-TW" altLang="zh-TW" dirty="0">
                <a:ea typeface="全真顏體" pitchFamily="49" charset="-120"/>
              </a:rPr>
              <a:t>無字真經</a:t>
            </a:r>
            <a:r>
              <a:rPr lang="zh-TW" altLang="zh-TW" dirty="0">
                <a:latin typeface="+mj-ea"/>
                <a:ea typeface="+mj-ea"/>
              </a:rPr>
              <a:t>」</a:t>
            </a:r>
            <a:r>
              <a:rPr lang="zh-TW" altLang="zh-TW" dirty="0">
                <a:ea typeface="全真顏體" pitchFamily="49" charset="-120"/>
              </a:rPr>
              <a:t>，</a:t>
            </a:r>
            <a:r>
              <a:rPr lang="zh-TW" altLang="zh-TW" dirty="0">
                <a:latin typeface="+mj-ea"/>
                <a:ea typeface="+mj-ea"/>
              </a:rPr>
              <a:t>「</a:t>
            </a:r>
            <a:r>
              <a:rPr lang="zh-TW" altLang="zh-TW" dirty="0">
                <a:ea typeface="全真顏體" pitchFamily="49" charset="-120"/>
              </a:rPr>
              <a:t>五字真言</a:t>
            </a:r>
            <a:r>
              <a:rPr lang="zh-TW" altLang="zh-TW" dirty="0">
                <a:latin typeface="+mj-ea"/>
                <a:ea typeface="+mj-ea"/>
              </a:rPr>
              <a:t>」</a:t>
            </a:r>
            <a:r>
              <a:rPr lang="zh-TW" altLang="zh-TW" dirty="0">
                <a:ea typeface="全真顏體" pitchFamily="49" charset="-120"/>
              </a:rPr>
              <a:t>不是真經，是口訣真言，沒有字的真經，書上自古以來就有，白紙黑字是假的。現在我們得這一點，明白</a:t>
            </a:r>
            <a:r>
              <a:rPr lang="zh-TW" altLang="zh-TW" dirty="0">
                <a:latin typeface="+mj-ea"/>
                <a:ea typeface="+mj-ea"/>
              </a:rPr>
              <a:t>「</a:t>
            </a:r>
            <a:r>
              <a:rPr lang="zh-TW" altLang="zh-TW" dirty="0">
                <a:ea typeface="全真顏體" pitchFamily="49" charset="-120"/>
              </a:rPr>
              <a:t>除了我們靈性之外，全世界沒有真的</a:t>
            </a:r>
            <a:r>
              <a:rPr lang="zh-TW" altLang="zh-TW" dirty="0">
                <a:latin typeface="+mj-ea"/>
                <a:ea typeface="+mj-ea"/>
              </a:rPr>
              <a:t>」</a:t>
            </a:r>
            <a:r>
              <a:rPr lang="zh-TW" altLang="zh-TW" dirty="0">
                <a:ea typeface="全真顏體" pitchFamily="49" charset="-120"/>
              </a:rPr>
              <a:t>。</a:t>
            </a:r>
            <a:endParaRPr lang="zh-TW" altLang="en-US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solidFill>
                  <a:srgbClr val="FF0000"/>
                </a:solidFill>
                <a:ea typeface="全真顏體" pitchFamily="49" charset="-120"/>
              </a:rPr>
              <a:t>白水老人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zh-TW" dirty="0">
                <a:ea typeface="全真顏體" pitchFamily="49" charset="-120"/>
              </a:rPr>
              <a:t>你不管什麼東西在地球上，這次地球毀滅了、混沌了，我們的靈性也毀不了。這次老天大開普渡，給我們原靈救出去，跳出三界外，不在五行中。</a:t>
            </a:r>
          </a:p>
          <a:p>
            <a:r>
              <a:rPr lang="zh-TW" altLang="zh-TW" dirty="0">
                <a:ea typeface="全真顏體" pitchFamily="49" charset="-120"/>
              </a:rPr>
              <a:t>現在我們不是修道是辦道，可是我們得道，不明白道，所以要學道，明白了這一點的寶貴，我們得要辦。辦道是濟世救人。你濟世救人，就是活佛、就是菩薩，那菩薩是活的。</a:t>
            </a:r>
          </a:p>
          <a:p>
            <a:r>
              <a:rPr lang="zh-TW" altLang="zh-TW" dirty="0">
                <a:ea typeface="全真顏體" pitchFamily="49" charset="-120"/>
              </a:rPr>
              <a:t>佛經講得明白：你家裡有兩尊佛，天天保護你，還管你吃飯，那叫活佛。廟裡拜佛，你肚子餓了，祂也不管你。你家裡有兩尊活佛，你不知道孝敬，拜佛有什麼用？</a:t>
            </a:r>
          </a:p>
          <a:p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solidFill>
                  <a:srgbClr val="FF0000"/>
                </a:solidFill>
                <a:ea typeface="全真顏體" pitchFamily="49" charset="-120"/>
              </a:rPr>
              <a:t>白水老人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zh-TW" dirty="0">
                <a:ea typeface="全真顏體" pitchFamily="49" charset="-120"/>
              </a:rPr>
              <a:t>現在我們講的是儒家的道、五倫八德，孝、悌、忠、信，人之根本，人道要做好。我們守佛家的規戒</a:t>
            </a:r>
            <a:r>
              <a:rPr lang="zh-TW" altLang="zh-TW" dirty="0">
                <a:latin typeface="+mj-ea"/>
                <a:ea typeface="+mj-ea"/>
              </a:rPr>
              <a:t>「</a:t>
            </a:r>
            <a:r>
              <a:rPr lang="zh-TW" altLang="zh-TW" dirty="0">
                <a:ea typeface="全真顏體" pitchFamily="49" charset="-120"/>
              </a:rPr>
              <a:t> 殺、盜、淫、妄、酒</a:t>
            </a:r>
            <a:r>
              <a:rPr lang="zh-TW" altLang="zh-TW" dirty="0">
                <a:latin typeface="+mj-ea"/>
                <a:ea typeface="+mj-ea"/>
              </a:rPr>
              <a:t>」</a:t>
            </a:r>
            <a:r>
              <a:rPr lang="zh-TW" altLang="zh-TW" dirty="0">
                <a:ea typeface="全真顏體" pitchFamily="49" charset="-120"/>
              </a:rPr>
              <a:t>要戒斷，我們行道教的</a:t>
            </a:r>
            <a:r>
              <a:rPr lang="zh-TW" altLang="zh-TW" dirty="0">
                <a:latin typeface="+mj-ea"/>
                <a:ea typeface="+mj-ea"/>
              </a:rPr>
              <a:t>「</a:t>
            </a:r>
            <a:r>
              <a:rPr lang="zh-TW" altLang="zh-TW" dirty="0">
                <a:ea typeface="全真顏體" pitchFamily="49" charset="-120"/>
              </a:rPr>
              <a:t>清靜無為大自然</a:t>
            </a:r>
            <a:r>
              <a:rPr lang="zh-TW" altLang="zh-TW" dirty="0">
                <a:latin typeface="+mj-ea"/>
                <a:ea typeface="+mj-ea"/>
              </a:rPr>
              <a:t>」</a:t>
            </a:r>
            <a:r>
              <a:rPr lang="zh-TW" altLang="zh-TW" dirty="0">
                <a:ea typeface="全真顏體" pitchFamily="49" charset="-120"/>
              </a:rPr>
              <a:t>。</a:t>
            </a:r>
          </a:p>
          <a:p>
            <a:r>
              <a:rPr lang="zh-TW" altLang="zh-TW" dirty="0">
                <a:ea typeface="全真顏體" pitchFamily="49" charset="-120"/>
              </a:rPr>
              <a:t>什麼叫清靜無為？煩惱雜事沒有，我們要常清常靜。我們道有內功，往那一坐，坐在車上也是一樣，二目守玄，真人靜坐，大自然。你看煉拳的、打坐的 </a:t>
            </a:r>
            <a:r>
              <a:rPr lang="zh-TW" altLang="zh-TW" dirty="0">
                <a:latin typeface="+mj-ea"/>
                <a:ea typeface="+mj-ea"/>
              </a:rPr>
              <a:t>「</a:t>
            </a:r>
            <a:r>
              <a:rPr lang="zh-TW" altLang="zh-TW" dirty="0">
                <a:ea typeface="全真顏體" pitchFamily="49" charset="-120"/>
              </a:rPr>
              <a:t>舌頂上顎、氣貫丹田。</a:t>
            </a:r>
            <a:r>
              <a:rPr lang="zh-TW" altLang="zh-TW" dirty="0">
                <a:latin typeface="+mj-ea"/>
                <a:ea typeface="+mj-ea"/>
              </a:rPr>
              <a:t>」</a:t>
            </a:r>
          </a:p>
          <a:p>
            <a:r>
              <a:rPr lang="zh-TW" altLang="zh-TW" dirty="0" smtClean="0">
                <a:ea typeface="全真顏體" pitchFamily="49" charset="-120"/>
              </a:rPr>
              <a:t>。</a:t>
            </a:r>
            <a:endParaRPr lang="zh-TW" altLang="en-US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solidFill>
                  <a:srgbClr val="FF0000"/>
                </a:solidFill>
                <a:ea typeface="全真顏體" pitchFamily="49" charset="-120"/>
              </a:rPr>
              <a:t>白水老人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zh-TW" sz="3200" dirty="0">
                <a:ea typeface="全真顏體" pitchFamily="49" charset="-120"/>
              </a:rPr>
              <a:t>你往這坐，自然的氣貫丹田，你試一試，氣自然就沉到肚子下。你有感覺嗎？你往那一坐自然忘我，自己忘了，氣就往下沉，事實上你併著嘴不動、舌頭自然就頂著上顎了。早已打坐，是故意的舌頭彎一下，那是有為法，我們道本自然，無為大法，無為大自然。這是道的內功，大自然無為，這叫</a:t>
            </a:r>
            <a:r>
              <a:rPr lang="zh-TW" altLang="zh-TW" sz="3200" dirty="0">
                <a:latin typeface="+mj-ea"/>
                <a:ea typeface="+mj-ea"/>
              </a:rPr>
              <a:t>「</a:t>
            </a:r>
            <a:r>
              <a:rPr lang="zh-TW" altLang="zh-TW" sz="3200" dirty="0">
                <a:ea typeface="全真顏體" pitchFamily="49" charset="-120"/>
              </a:rPr>
              <a:t>一心清靜</a:t>
            </a:r>
            <a:r>
              <a:rPr lang="zh-TW" altLang="zh-TW" sz="3200" dirty="0">
                <a:latin typeface="+mj-ea"/>
                <a:ea typeface="+mj-ea"/>
              </a:rPr>
              <a:t>」</a:t>
            </a:r>
            <a:endParaRPr lang="zh-TW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solidFill>
                  <a:srgbClr val="FF0000"/>
                </a:solidFill>
                <a:ea typeface="全真顏體" pitchFamily="49" charset="-120"/>
              </a:rPr>
              <a:t>白水老人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zh-TW" dirty="0">
                <a:ea typeface="全真顏體" pitchFamily="49" charset="-120"/>
              </a:rPr>
              <a:t>現在老天大開普渡，傳的是</a:t>
            </a:r>
            <a:r>
              <a:rPr lang="zh-TW" altLang="zh-TW" dirty="0">
                <a:latin typeface="+mj-ea"/>
                <a:ea typeface="+mj-ea"/>
              </a:rPr>
              <a:t>「</a:t>
            </a:r>
            <a:r>
              <a:rPr lang="zh-TW" altLang="zh-TW" dirty="0">
                <a:ea typeface="全真顏體" pitchFamily="49" charset="-120"/>
              </a:rPr>
              <a:t>末後一著</a:t>
            </a:r>
            <a:r>
              <a:rPr lang="zh-TW" altLang="zh-TW" dirty="0">
                <a:latin typeface="+mj-ea"/>
                <a:ea typeface="+mj-ea"/>
              </a:rPr>
              <a:t>」</a:t>
            </a:r>
            <a:r>
              <a:rPr lang="zh-TW" altLang="zh-TW" dirty="0">
                <a:latin typeface="+mj-ea"/>
                <a:ea typeface="全真顏體" pitchFamily="49" charset="-120"/>
              </a:rPr>
              <a:t>，</a:t>
            </a:r>
            <a:r>
              <a:rPr lang="zh-TW" altLang="zh-TW" dirty="0">
                <a:latin typeface="+mj-ea"/>
                <a:ea typeface="+mj-ea"/>
              </a:rPr>
              <a:t>「</a:t>
            </a:r>
            <a:r>
              <a:rPr lang="zh-TW" altLang="zh-TW" dirty="0">
                <a:ea typeface="全真顏體" pitchFamily="49" charset="-120"/>
              </a:rPr>
              <a:t>末後一著」是什麼？ 一點超生。達摩老祖來中國傳的是</a:t>
            </a:r>
            <a:r>
              <a:rPr lang="zh-TW" altLang="zh-TW" dirty="0">
                <a:latin typeface="+mj-ea"/>
                <a:ea typeface="+mj-ea"/>
              </a:rPr>
              <a:t>「</a:t>
            </a:r>
            <a:r>
              <a:rPr lang="zh-TW" altLang="zh-TW" dirty="0">
                <a:ea typeface="全真顏體" pitchFamily="49" charset="-120"/>
              </a:rPr>
              <a:t>直指人心，見性成佛，不立文字，一步直超。</a:t>
            </a:r>
            <a:r>
              <a:rPr lang="zh-TW" altLang="zh-TW" dirty="0">
                <a:latin typeface="+mj-ea"/>
                <a:ea typeface="+mj-ea"/>
              </a:rPr>
              <a:t>」</a:t>
            </a:r>
            <a:r>
              <a:rPr lang="zh-TW" altLang="zh-TW" dirty="0">
                <a:ea typeface="全真顏體" pitchFamily="49" charset="-120"/>
              </a:rPr>
              <a:t>，可是他說了，我們沒有找著，後來念阿彌陀佛去了，到了南北朝梁武帝時候，才有佛教。</a:t>
            </a:r>
          </a:p>
          <a:p>
            <a:r>
              <a:rPr lang="zh-TW" altLang="zh-TW" dirty="0">
                <a:ea typeface="全真顏體" pitchFamily="49" charset="-120"/>
              </a:rPr>
              <a:t>達摩老祖當時也沒有蓋廟，他也沒念經。現在我們正法、有道統傳留下來的，就是達摩老祖來我們中國傳的</a:t>
            </a:r>
            <a:r>
              <a:rPr lang="zh-TW" altLang="zh-TW" dirty="0">
                <a:latin typeface="+mj-ea"/>
                <a:ea typeface="+mj-ea"/>
              </a:rPr>
              <a:t>「</a:t>
            </a:r>
            <a:r>
              <a:rPr lang="zh-TW" altLang="zh-TW" dirty="0">
                <a:ea typeface="全真顏體" pitchFamily="49" charset="-120"/>
              </a:rPr>
              <a:t>一步直超，一點超生，脫離苦海。</a:t>
            </a:r>
            <a:r>
              <a:rPr lang="zh-TW" altLang="zh-TW" dirty="0">
                <a:latin typeface="+mj-ea"/>
                <a:ea typeface="+mj-ea"/>
              </a:rPr>
              <a:t>」</a:t>
            </a:r>
            <a:r>
              <a:rPr lang="zh-TW" altLang="zh-TW" dirty="0">
                <a:ea typeface="全真顏體" pitchFamily="49" charset="-120"/>
              </a:rPr>
              <a:t>，所以你們現在渡人為奇功，渡他求道，救他的命。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solidFill>
                  <a:srgbClr val="FF0000"/>
                </a:solidFill>
                <a:ea typeface="全真顏體" pitchFamily="49" charset="-120"/>
              </a:rPr>
              <a:t>白水老人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en-US" altLang="zh-TW" sz="3200" dirty="0" smtClean="0">
              <a:ea typeface="全真顏體" pitchFamily="49" charset="-120"/>
            </a:endParaRPr>
          </a:p>
          <a:p>
            <a:endParaRPr lang="en-US" altLang="zh-TW" sz="3200" dirty="0">
              <a:ea typeface="全真顏體" pitchFamily="49" charset="-120"/>
            </a:endParaRPr>
          </a:p>
          <a:p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zh-TW" sz="3200" dirty="0" smtClean="0">
                <a:ea typeface="全真顏體" pitchFamily="49" charset="-120"/>
              </a:rPr>
              <a:t>得了</a:t>
            </a:r>
            <a:r>
              <a:rPr lang="zh-TW" altLang="zh-TW" sz="3200" dirty="0">
                <a:ea typeface="全真顏體" pitchFamily="49" charset="-120"/>
              </a:rPr>
              <a:t>道你跟著走，能脫離苦海。你得了道把它扔在腦後，沒有走，將來還是在苦海裡。不是一點超生嗎？是呀！一點超生得守住自己的愿，你立的愿，違背誓愿，你就天譴雷誅，這得懂，守住這愿。</a:t>
            </a:r>
          </a:p>
          <a:p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456</TotalTime>
  <Words>2377</Words>
  <Application>Microsoft Office PowerPoint</Application>
  <PresentationFormat>如螢幕大小 (16:9)</PresentationFormat>
  <Paragraphs>58</Paragraphs>
  <Slides>25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科技</vt:lpstr>
      <vt:lpstr> 白水老人天道道義 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49</cp:revision>
  <dcterms:created xsi:type="dcterms:W3CDTF">2014-02-15T05:50:45Z</dcterms:created>
  <dcterms:modified xsi:type="dcterms:W3CDTF">2015-02-20T07:25:38Z</dcterms:modified>
</cp:coreProperties>
</file>