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1" r:id="rId2"/>
    <p:sldId id="282" r:id="rId3"/>
    <p:sldId id="279" r:id="rId4"/>
    <p:sldId id="278" r:id="rId5"/>
    <p:sldId id="276" r:id="rId6"/>
    <p:sldId id="271" r:id="rId7"/>
    <p:sldId id="293" r:id="rId8"/>
    <p:sldId id="298" r:id="rId9"/>
    <p:sldId id="297" r:id="rId10"/>
    <p:sldId id="296" r:id="rId11"/>
    <p:sldId id="295" r:id="rId12"/>
    <p:sldId id="294" r:id="rId13"/>
    <p:sldId id="267" r:id="rId14"/>
    <p:sldId id="290" r:id="rId15"/>
    <p:sldId id="292" r:id="rId16"/>
    <p:sldId id="291" r:id="rId17"/>
    <p:sldId id="289" r:id="rId18"/>
    <p:sldId id="288" r:id="rId19"/>
    <p:sldId id="287" r:id="rId20"/>
    <p:sldId id="286" r:id="rId21"/>
    <p:sldId id="285" r:id="rId22"/>
    <p:sldId id="284" r:id="rId23"/>
    <p:sldId id="277" r:id="rId24"/>
    <p:sldId id="274" r:id="rId25"/>
    <p:sldId id="266" r:id="rId2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93" autoAdjust="0"/>
  </p:normalViewPr>
  <p:slideViewPr>
    <p:cSldViewPr>
      <p:cViewPr varScale="1">
        <p:scale>
          <a:sx n="80" d="100"/>
          <a:sy n="80" d="100"/>
        </p:scale>
        <p:origin x="-734" y="-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2015/2/21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FF00"/>
                </a:solidFill>
                <a:ea typeface="全真顏體" pitchFamily="49" charset="-120"/>
              </a:rPr>
              <a:t>白水老人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-</a:t>
            </a:r>
            <a:r>
              <a:rPr lang="zh-TW" altLang="en-US" dirty="0" smtClean="0">
                <a:solidFill>
                  <a:srgbClr val="FF0000"/>
                </a:solidFill>
                <a:ea typeface="全真顏體" pitchFamily="49" charset="-120"/>
              </a:rPr>
              <a:t>持戒生活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endParaRPr lang="en-US" altLang="zh-TW" dirty="0" smtClean="0">
              <a:solidFill>
                <a:srgbClr val="FFFF00"/>
              </a:solidFill>
              <a:ea typeface="全真顏體" pitchFamily="49" charset="-120"/>
            </a:endParaRPr>
          </a:p>
          <a:p>
            <a:r>
              <a:rPr lang="zh-TW" altLang="en-US" dirty="0" smtClean="0">
                <a:solidFill>
                  <a:srgbClr val="FFFF00"/>
                </a:solidFill>
                <a:ea typeface="全真顏體" pitchFamily="49" charset="-120"/>
              </a:rPr>
              <a:t>白水</a:t>
            </a:r>
            <a:r>
              <a:rPr lang="zh-TW" altLang="en-US" dirty="0">
                <a:solidFill>
                  <a:srgbClr val="FFFF00"/>
                </a:solidFill>
                <a:ea typeface="全真顏體" pitchFamily="49" charset="-120"/>
              </a:rPr>
              <a:t>老人：每日持戒</a:t>
            </a:r>
            <a:r>
              <a:rPr lang="zh-TW" altLang="en-US" dirty="0" smtClean="0">
                <a:solidFill>
                  <a:srgbClr val="FFFF00"/>
                </a:solidFill>
                <a:ea typeface="全真顏體" pitchFamily="49" charset="-120"/>
              </a:rPr>
              <a:t>生活</a:t>
            </a:r>
            <a:endParaRPr lang="en-US" altLang="zh-TW" dirty="0" smtClean="0">
              <a:solidFill>
                <a:srgbClr val="FFFF00"/>
              </a:solidFill>
              <a:ea typeface="全真顏體" pitchFamily="49" charset="-120"/>
            </a:endParaRPr>
          </a:p>
          <a:p>
            <a:endParaRPr lang="en-US" altLang="zh-TW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修行</a:t>
            </a:r>
            <a:r>
              <a:rPr lang="zh-TW" altLang="en-US" sz="3200" dirty="0">
                <a:ea typeface="全真顏體" pitchFamily="49" charset="-120"/>
              </a:rPr>
              <a:t>首先要</a:t>
            </a:r>
            <a:r>
              <a:rPr lang="zh-TW" altLang="en-US" sz="3200" dirty="0" smtClean="0">
                <a:ea typeface="全真顏體" pitchFamily="49" charset="-120"/>
              </a:rPr>
              <a:t>持戒                                      不能</a:t>
            </a:r>
            <a:r>
              <a:rPr lang="zh-TW" altLang="en-US" sz="3200" dirty="0">
                <a:ea typeface="全真顏體" pitchFamily="49" charset="-120"/>
              </a:rPr>
              <a:t>輕鬆要</a:t>
            </a:r>
            <a:r>
              <a:rPr lang="zh-TW" altLang="en-US" sz="3200" dirty="0" smtClean="0">
                <a:ea typeface="全真顏體" pitchFamily="49" charset="-120"/>
              </a:rPr>
              <a:t>認真                                               簡單</a:t>
            </a:r>
            <a:r>
              <a:rPr lang="zh-TW" altLang="en-US" sz="3200" dirty="0">
                <a:ea typeface="全真顏體" pitchFamily="49" charset="-120"/>
              </a:rPr>
              <a:t>持戒日日</a:t>
            </a:r>
            <a:r>
              <a:rPr lang="zh-TW" altLang="en-US" sz="3200" dirty="0" smtClean="0">
                <a:ea typeface="全真顏體" pitchFamily="49" charset="-120"/>
              </a:rPr>
              <a:t>做             分秒</a:t>
            </a:r>
            <a:r>
              <a:rPr lang="zh-TW" altLang="en-US" sz="3200" dirty="0">
                <a:ea typeface="全真顏體" pitchFamily="49" charset="-120"/>
              </a:rPr>
              <a:t>修持不離</a:t>
            </a:r>
            <a:r>
              <a:rPr lang="zh-TW" altLang="en-US" sz="3200" dirty="0" smtClean="0">
                <a:ea typeface="全真顏體" pitchFamily="49" charset="-120"/>
              </a:rPr>
              <a:t>身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清晨</a:t>
            </a:r>
            <a:r>
              <a:rPr lang="zh-TW" altLang="en-US" sz="3200" dirty="0">
                <a:ea typeface="全真顏體" pitchFamily="49" charset="-120"/>
              </a:rPr>
              <a:t>早起</a:t>
            </a:r>
            <a:r>
              <a:rPr lang="zh-TW" altLang="en-US" sz="3200" dirty="0" smtClean="0">
                <a:ea typeface="全真顏體" pitchFamily="49" charset="-120"/>
              </a:rPr>
              <a:t>六點正                 一日</a:t>
            </a:r>
            <a:r>
              <a:rPr lang="zh-TW" altLang="en-US" sz="3200" dirty="0">
                <a:ea typeface="全真顏體" pitchFamily="49" charset="-120"/>
              </a:rPr>
              <a:t>之計在於</a:t>
            </a:r>
            <a:r>
              <a:rPr lang="zh-TW" altLang="en-US" sz="3200" dirty="0" smtClean="0">
                <a:ea typeface="全真顏體" pitchFamily="49" charset="-120"/>
              </a:rPr>
              <a:t>晨            互相</a:t>
            </a:r>
            <a:r>
              <a:rPr lang="zh-TW" altLang="en-US" sz="3200" dirty="0">
                <a:ea typeface="全真顏體" pitchFamily="49" charset="-120"/>
              </a:rPr>
              <a:t>鞠躬問聲</a:t>
            </a:r>
            <a:r>
              <a:rPr lang="zh-TW" altLang="en-US" sz="3200" dirty="0" smtClean="0">
                <a:ea typeface="全真顏體" pitchFamily="49" charset="-120"/>
              </a:rPr>
              <a:t>早                   昨晚</a:t>
            </a:r>
            <a:r>
              <a:rPr lang="zh-TW" altLang="en-US" sz="3200" dirty="0">
                <a:ea typeface="全真顏體" pitchFamily="49" charset="-120"/>
              </a:rPr>
              <a:t>睡得好</a:t>
            </a:r>
            <a:r>
              <a:rPr lang="zh-TW" altLang="en-US" sz="3200" dirty="0" smtClean="0">
                <a:ea typeface="全真顏體" pitchFamily="49" charset="-120"/>
              </a:rPr>
              <a:t>不好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齊</a:t>
            </a:r>
            <a:r>
              <a:rPr lang="zh-TW" altLang="en-US" sz="3200" dirty="0">
                <a:ea typeface="全真顏體" pitchFamily="49" charset="-120"/>
              </a:rPr>
              <a:t>來喝杯溫</a:t>
            </a:r>
            <a:r>
              <a:rPr lang="zh-TW" altLang="en-US" sz="3200" dirty="0" smtClean="0">
                <a:ea typeface="全真顏體" pitchFamily="49" charset="-120"/>
              </a:rPr>
              <a:t>開水                   調調</a:t>
            </a:r>
            <a:r>
              <a:rPr lang="zh-TW" altLang="en-US" sz="3200" dirty="0">
                <a:ea typeface="全真顏體" pitchFamily="49" charset="-120"/>
              </a:rPr>
              <a:t>身心氣</a:t>
            </a:r>
            <a:r>
              <a:rPr lang="zh-TW" altLang="en-US" sz="3200" dirty="0" smtClean="0">
                <a:ea typeface="全真顏體" pitchFamily="49" charset="-120"/>
              </a:rPr>
              <a:t>通順                        再來</a:t>
            </a:r>
            <a:r>
              <a:rPr lang="zh-TW" altLang="en-US" sz="3200" dirty="0">
                <a:ea typeface="全真顏體" pitchFamily="49" charset="-120"/>
              </a:rPr>
              <a:t>讀個經和</a:t>
            </a:r>
            <a:r>
              <a:rPr lang="zh-TW" altLang="en-US" sz="3200" dirty="0" smtClean="0">
                <a:ea typeface="全真顏體" pitchFamily="49" charset="-120"/>
              </a:rPr>
              <a:t>訓                          今日</a:t>
            </a:r>
            <a:r>
              <a:rPr lang="zh-TW" altLang="en-US" sz="3200" dirty="0">
                <a:ea typeface="全真顏體" pitchFamily="49" charset="-120"/>
              </a:rPr>
              <a:t>修行有信心 </a:t>
            </a:r>
            <a:br>
              <a:rPr lang="zh-TW" altLang="en-US" sz="3200" dirty="0">
                <a:ea typeface="全真顏體" pitchFamily="49" charset="-120"/>
              </a:rPr>
            </a:br>
            <a:endParaRPr lang="zh-TW" altLang="en-US" sz="3200" dirty="0"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FFFF00"/>
                </a:solidFill>
                <a:ea typeface="全真顏體" pitchFamily="49" charset="-120"/>
              </a:rPr>
              <a:t>白水老人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-</a:t>
            </a:r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持戒生活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認真</a:t>
            </a:r>
            <a:r>
              <a:rPr lang="zh-TW" altLang="en-US" sz="3200" dirty="0">
                <a:ea typeface="全真顏體" pitchFamily="49" charset="-120"/>
              </a:rPr>
              <a:t>日背一小</a:t>
            </a:r>
            <a:r>
              <a:rPr lang="zh-TW" altLang="en-US" sz="3200" dirty="0" smtClean="0">
                <a:ea typeface="全真顏體" pitchFamily="49" charset="-120"/>
              </a:rPr>
              <a:t>訓                   日積月累</a:t>
            </a:r>
            <a:r>
              <a:rPr lang="zh-TW" altLang="en-US" sz="3200" dirty="0">
                <a:ea typeface="全真顏體" pitchFamily="49" charset="-120"/>
              </a:rPr>
              <a:t>長</a:t>
            </a:r>
            <a:r>
              <a:rPr lang="zh-TW" altLang="en-US" sz="3200" dirty="0" smtClean="0">
                <a:ea typeface="全真顏體" pitchFamily="49" charset="-120"/>
              </a:rPr>
              <a:t>學問                        但是</a:t>
            </a:r>
            <a:r>
              <a:rPr lang="zh-TW" altLang="en-US" sz="3200" dirty="0">
                <a:ea typeface="全真顏體" pitchFamily="49" charset="-120"/>
              </a:rPr>
              <a:t>不可假虛</a:t>
            </a:r>
            <a:r>
              <a:rPr lang="zh-TW" altLang="en-US" sz="3200" dirty="0" smtClean="0">
                <a:ea typeface="全真顏體" pitchFamily="49" charset="-120"/>
              </a:rPr>
              <a:t>應                         如此</a:t>
            </a:r>
            <a:r>
              <a:rPr lang="zh-TW" altLang="en-US" sz="3200" dirty="0">
                <a:ea typeface="全真顏體" pitchFamily="49" charset="-120"/>
              </a:rPr>
              <a:t>才可日</a:t>
            </a:r>
            <a:r>
              <a:rPr lang="zh-TW" altLang="en-US" sz="3200" dirty="0" smtClean="0">
                <a:ea typeface="全真顏體" pitchFamily="49" charset="-120"/>
              </a:rPr>
              <a:t>長進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行</a:t>
            </a:r>
            <a:r>
              <a:rPr lang="zh-TW" altLang="en-US" sz="3200" dirty="0">
                <a:ea typeface="全真顏體" pitchFamily="49" charset="-120"/>
              </a:rPr>
              <a:t>住坐臥來唱</a:t>
            </a:r>
            <a:r>
              <a:rPr lang="zh-TW" altLang="en-US" sz="3200" dirty="0" smtClean="0">
                <a:ea typeface="全真顏體" pitchFamily="49" charset="-120"/>
              </a:rPr>
              <a:t>訓                 謹言慎行</a:t>
            </a:r>
            <a:r>
              <a:rPr lang="zh-TW" altLang="en-US" sz="3200" dirty="0">
                <a:ea typeface="全真顏體" pitchFamily="49" charset="-120"/>
              </a:rPr>
              <a:t>拴妄</a:t>
            </a:r>
            <a:r>
              <a:rPr lang="zh-TW" altLang="en-US" sz="3200" dirty="0" smtClean="0">
                <a:ea typeface="全真顏體" pitchFamily="49" charset="-120"/>
              </a:rPr>
              <a:t>心                    這</a:t>
            </a:r>
            <a:r>
              <a:rPr lang="zh-TW" altLang="en-US" sz="3200" dirty="0">
                <a:ea typeface="全真顏體" pitchFamily="49" charset="-120"/>
              </a:rPr>
              <a:t>種生活人仙</a:t>
            </a:r>
            <a:r>
              <a:rPr lang="zh-TW" altLang="en-US" sz="3200" dirty="0" smtClean="0">
                <a:ea typeface="全真顏體" pitchFamily="49" charset="-120"/>
              </a:rPr>
              <a:t>同                     因為</a:t>
            </a:r>
            <a:r>
              <a:rPr lang="zh-TW" altLang="en-US" sz="3200" dirty="0">
                <a:ea typeface="全真顏體" pitchFamily="49" charset="-120"/>
              </a:rPr>
              <a:t>道在二六中 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晚餐</a:t>
            </a:r>
            <a:r>
              <a:rPr lang="zh-TW" altLang="en-US" sz="3200" dirty="0">
                <a:ea typeface="全真顏體" pitchFamily="49" charset="-120"/>
              </a:rPr>
              <a:t>之後不亂</a:t>
            </a:r>
            <a:r>
              <a:rPr lang="zh-TW" altLang="en-US" sz="3200" dirty="0" smtClean="0">
                <a:ea typeface="全真顏體" pitchFamily="49" charset="-120"/>
              </a:rPr>
              <a:t>食                      清茶</a:t>
            </a:r>
            <a:r>
              <a:rPr lang="zh-TW" altLang="en-US" sz="3200" dirty="0">
                <a:ea typeface="全真顏體" pitchFamily="49" charset="-120"/>
              </a:rPr>
              <a:t>水果稱</a:t>
            </a:r>
            <a:r>
              <a:rPr lang="zh-TW" altLang="en-US" sz="3200" dirty="0" smtClean="0">
                <a:ea typeface="全真顏體" pitchFamily="49" charset="-120"/>
              </a:rPr>
              <a:t>上品                         過失</a:t>
            </a:r>
            <a:r>
              <a:rPr lang="zh-TW" altLang="en-US" sz="3200" dirty="0">
                <a:ea typeface="全真顏體" pitchFamily="49" charset="-120"/>
              </a:rPr>
              <a:t>記在過失</a:t>
            </a:r>
            <a:r>
              <a:rPr lang="zh-TW" altLang="en-US" sz="3200" dirty="0" smtClean="0">
                <a:ea typeface="全真顏體" pitchFamily="49" charset="-120"/>
              </a:rPr>
              <a:t>簿                         條</a:t>
            </a:r>
            <a:r>
              <a:rPr lang="zh-TW" altLang="en-US" sz="3200" dirty="0">
                <a:ea typeface="全真顏體" pitchFamily="49" charset="-120"/>
              </a:rPr>
              <a:t>條反省日日新</a:t>
            </a:r>
            <a:r>
              <a:rPr lang="zh-TW" altLang="en-US" b="1" dirty="0"/>
              <a:t> </a:t>
            </a:r>
            <a:br>
              <a:rPr lang="zh-TW" altLang="en-US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FFFF00"/>
                </a:solidFill>
                <a:ea typeface="全真顏體" pitchFamily="49" charset="-120"/>
              </a:rPr>
              <a:t>白水老人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-</a:t>
            </a:r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持戒生活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ea typeface="全真顏體" pitchFamily="49" charset="-120"/>
              </a:rPr>
              <a:t>有否好勝嫉妒</a:t>
            </a:r>
            <a:r>
              <a:rPr lang="zh-TW" altLang="en-US" sz="3200" dirty="0" smtClean="0">
                <a:ea typeface="全真顏體" pitchFamily="49" charset="-120"/>
              </a:rPr>
              <a:t>心                      有</a:t>
            </a:r>
            <a:r>
              <a:rPr lang="zh-TW" altLang="en-US" sz="3200" dirty="0">
                <a:ea typeface="全真顏體" pitchFamily="49" charset="-120"/>
              </a:rPr>
              <a:t>否護己護短</a:t>
            </a:r>
            <a:r>
              <a:rPr lang="zh-TW" altLang="en-US" sz="3200" dirty="0" smtClean="0">
                <a:ea typeface="全真顏體" pitchFamily="49" charset="-120"/>
              </a:rPr>
              <a:t>心                     有</a:t>
            </a:r>
            <a:r>
              <a:rPr lang="zh-TW" altLang="en-US" sz="3200" dirty="0">
                <a:ea typeface="全真顏體" pitchFamily="49" charset="-120"/>
              </a:rPr>
              <a:t>否懈怠圖</a:t>
            </a:r>
            <a:r>
              <a:rPr lang="zh-TW" altLang="en-US" sz="3200" dirty="0" smtClean="0">
                <a:ea typeface="全真顏體" pitchFamily="49" charset="-120"/>
              </a:rPr>
              <a:t>外表                     驕傲</a:t>
            </a:r>
            <a:r>
              <a:rPr lang="zh-TW" altLang="en-US" sz="3200" dirty="0">
                <a:ea typeface="全真顏體" pitchFamily="49" charset="-120"/>
              </a:rPr>
              <a:t>虛假與妄</a:t>
            </a:r>
            <a:r>
              <a:rPr lang="zh-TW" altLang="en-US" sz="3200" dirty="0" smtClean="0">
                <a:ea typeface="全真顏體" pitchFamily="49" charset="-120"/>
              </a:rPr>
              <a:t>心</a:t>
            </a:r>
            <a:endParaRPr lang="en-US" altLang="zh-TW" sz="3200" dirty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有</a:t>
            </a:r>
            <a:r>
              <a:rPr lang="zh-TW" altLang="en-US" sz="3200" dirty="0">
                <a:ea typeface="全真顏體" pitchFamily="49" charset="-120"/>
              </a:rPr>
              <a:t>否聞過則喜</a:t>
            </a:r>
            <a:r>
              <a:rPr lang="zh-TW" altLang="en-US" sz="3200" dirty="0" smtClean="0">
                <a:ea typeface="全真顏體" pitchFamily="49" charset="-120"/>
              </a:rPr>
              <a:t>心             有</a:t>
            </a:r>
            <a:r>
              <a:rPr lang="zh-TW" altLang="en-US" sz="3200" dirty="0">
                <a:ea typeface="全真顏體" pitchFamily="49" charset="-120"/>
              </a:rPr>
              <a:t>否寬宏大量</a:t>
            </a:r>
            <a:r>
              <a:rPr lang="zh-TW" altLang="en-US" sz="3200" dirty="0" smtClean="0">
                <a:ea typeface="全真顏體" pitchFamily="49" charset="-120"/>
              </a:rPr>
              <a:t>心                   有</a:t>
            </a:r>
            <a:r>
              <a:rPr lang="zh-TW" altLang="en-US" sz="3200" dirty="0">
                <a:ea typeface="全真顏體" pitchFamily="49" charset="-120"/>
              </a:rPr>
              <a:t>否隱惡而揚</a:t>
            </a:r>
            <a:r>
              <a:rPr lang="zh-TW" altLang="en-US" sz="3200" dirty="0" smtClean="0">
                <a:ea typeface="全真顏體" pitchFamily="49" charset="-120"/>
              </a:rPr>
              <a:t>善                    推</a:t>
            </a:r>
            <a:r>
              <a:rPr lang="zh-TW" altLang="en-US" sz="3200" dirty="0">
                <a:ea typeface="全真顏體" pitchFamily="49" charset="-120"/>
              </a:rPr>
              <a:t>功攬過與低</a:t>
            </a:r>
            <a:r>
              <a:rPr lang="zh-TW" altLang="en-US" sz="3200" dirty="0" smtClean="0">
                <a:ea typeface="全真顏體" pitchFamily="49" charset="-120"/>
              </a:rPr>
              <a:t>心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心境</a:t>
            </a:r>
            <a:r>
              <a:rPr lang="zh-TW" altLang="en-US" sz="3200" dirty="0">
                <a:ea typeface="全真顏體" pitchFamily="49" charset="-120"/>
              </a:rPr>
              <a:t>火侯煉</a:t>
            </a:r>
            <a:r>
              <a:rPr lang="zh-TW" altLang="en-US" sz="3200" dirty="0" smtClean="0">
                <a:ea typeface="全真顏體" pitchFamily="49" charset="-120"/>
              </a:rPr>
              <a:t>如何                 二六</a:t>
            </a:r>
            <a:r>
              <a:rPr lang="zh-TW" altLang="en-US" sz="3200" dirty="0">
                <a:ea typeface="全真顏體" pitchFamily="49" charset="-120"/>
              </a:rPr>
              <a:t>朗悅功夫</a:t>
            </a:r>
            <a:r>
              <a:rPr lang="zh-TW" altLang="en-US" sz="3200" dirty="0" smtClean="0">
                <a:ea typeface="全真顏體" pitchFamily="49" charset="-120"/>
              </a:rPr>
              <a:t>深                     總</a:t>
            </a:r>
            <a:r>
              <a:rPr lang="zh-TW" altLang="en-US" sz="3200" dirty="0">
                <a:ea typeface="全真顏體" pitchFamily="49" charset="-120"/>
              </a:rPr>
              <a:t>要認真去</a:t>
            </a:r>
            <a:r>
              <a:rPr lang="zh-TW" altLang="en-US" sz="3200" dirty="0" smtClean="0">
                <a:ea typeface="全真顏體" pitchFamily="49" charset="-120"/>
              </a:rPr>
              <a:t>修煉                     不</a:t>
            </a:r>
            <a:r>
              <a:rPr lang="zh-TW" altLang="en-US" sz="3200" dirty="0">
                <a:ea typeface="全真顏體" pitchFamily="49" charset="-120"/>
              </a:rPr>
              <a:t>二過來方賢英</a:t>
            </a:r>
            <a:r>
              <a:rPr lang="zh-TW" altLang="en-US" sz="3200" b="1" dirty="0"/>
              <a:t> </a:t>
            </a:r>
            <a:br>
              <a:rPr lang="zh-TW" altLang="en-US" sz="3200" b="1" dirty="0"/>
            </a:b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FFFF00"/>
                </a:solidFill>
                <a:ea typeface="全真顏體" pitchFamily="49" charset="-120"/>
              </a:rPr>
              <a:t>白水老人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-</a:t>
            </a:r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持戒生活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ea typeface="全真顏體" pitchFamily="49" charset="-120"/>
              </a:rPr>
              <a:t>否則因循苟且</a:t>
            </a:r>
            <a:r>
              <a:rPr lang="zh-TW" altLang="en-US" sz="3200" dirty="0" smtClean="0">
                <a:ea typeface="全真顏體" pitchFamily="49" charset="-120"/>
              </a:rPr>
              <a:t>過               前途</a:t>
            </a:r>
            <a:r>
              <a:rPr lang="zh-TW" altLang="en-US" sz="3200" dirty="0">
                <a:ea typeface="全真顏體" pitchFamily="49" charset="-120"/>
              </a:rPr>
              <a:t>茫茫苦海</a:t>
            </a:r>
            <a:r>
              <a:rPr lang="zh-TW" altLang="en-US" sz="3200" dirty="0" smtClean="0">
                <a:ea typeface="全真顏體" pitchFamily="49" charset="-120"/>
              </a:rPr>
              <a:t>沉                     濟公</a:t>
            </a:r>
            <a:r>
              <a:rPr lang="zh-TW" altLang="en-US" sz="3200" dirty="0">
                <a:ea typeface="全真顏體" pitchFamily="49" charset="-120"/>
              </a:rPr>
              <a:t>徒弟繫</a:t>
            </a:r>
            <a:r>
              <a:rPr lang="zh-TW" altLang="en-US" sz="3200" dirty="0" smtClean="0">
                <a:ea typeface="全真顏體" pitchFamily="49" charset="-120"/>
              </a:rPr>
              <a:t>眾生                  怎</a:t>
            </a:r>
            <a:r>
              <a:rPr lang="zh-TW" altLang="en-US" sz="3200" dirty="0">
                <a:ea typeface="全真顏體" pitchFamily="49" charset="-120"/>
              </a:rPr>
              <a:t>容過失隨在</a:t>
            </a:r>
            <a:r>
              <a:rPr lang="zh-TW" altLang="en-US" sz="3200" dirty="0" smtClean="0">
                <a:ea typeface="全真顏體" pitchFamily="49" charset="-120"/>
              </a:rPr>
              <a:t>身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念</a:t>
            </a:r>
            <a:r>
              <a:rPr lang="zh-TW" altLang="en-US" sz="3200" dirty="0">
                <a:ea typeface="全真顏體" pitchFamily="49" charset="-120"/>
              </a:rPr>
              <a:t>在九玄七祖</a:t>
            </a:r>
            <a:r>
              <a:rPr lang="zh-TW" altLang="en-US" sz="3200" dirty="0" smtClean="0">
                <a:ea typeface="全真顏體" pitchFamily="49" charset="-120"/>
              </a:rPr>
              <a:t>盼                     念</a:t>
            </a:r>
            <a:r>
              <a:rPr lang="zh-TW" altLang="en-US" sz="3200" dirty="0">
                <a:ea typeface="全真顏體" pitchFamily="49" charset="-120"/>
              </a:rPr>
              <a:t>在師德與天</a:t>
            </a:r>
            <a:r>
              <a:rPr lang="zh-TW" altLang="en-US" sz="3200" dirty="0" smtClean="0">
                <a:ea typeface="全真顏體" pitchFamily="49" charset="-120"/>
              </a:rPr>
              <a:t>恩                     念</a:t>
            </a:r>
            <a:r>
              <a:rPr lang="zh-TW" altLang="en-US" sz="3200" dirty="0">
                <a:ea typeface="全真顏體" pitchFamily="49" charset="-120"/>
              </a:rPr>
              <a:t>在眾生心慈</a:t>
            </a:r>
            <a:r>
              <a:rPr lang="zh-TW" altLang="en-US" sz="3200" dirty="0" smtClean="0">
                <a:ea typeface="全真顏體" pitchFamily="49" charset="-120"/>
              </a:rPr>
              <a:t>憫                      念在</a:t>
            </a:r>
            <a:r>
              <a:rPr lang="zh-TW" altLang="en-US" sz="3200" dirty="0">
                <a:ea typeface="全真顏體" pitchFamily="49" charset="-120"/>
              </a:rPr>
              <a:t>自己前途</a:t>
            </a:r>
            <a:r>
              <a:rPr lang="zh-TW" altLang="en-US" sz="3200" dirty="0" smtClean="0">
                <a:ea typeface="全真顏體" pitchFamily="49" charset="-120"/>
              </a:rPr>
              <a:t>奔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明日</a:t>
            </a:r>
            <a:r>
              <a:rPr lang="zh-TW" altLang="en-US" sz="3200" dirty="0">
                <a:ea typeface="全真顏體" pitchFamily="49" charset="-120"/>
              </a:rPr>
              <a:t>一定勤</a:t>
            </a:r>
            <a:r>
              <a:rPr lang="zh-TW" altLang="en-US" sz="3200" dirty="0" smtClean="0">
                <a:ea typeface="全真顏體" pitchFamily="49" charset="-120"/>
              </a:rPr>
              <a:t>修行                     清</a:t>
            </a:r>
            <a:r>
              <a:rPr lang="zh-TW" altLang="en-US" sz="3200" dirty="0">
                <a:ea typeface="全真顏體" pitchFamily="49" charset="-120"/>
              </a:rPr>
              <a:t>清靜靜天人</a:t>
            </a:r>
            <a:r>
              <a:rPr lang="zh-TW" altLang="en-US" sz="3200" dirty="0" smtClean="0">
                <a:ea typeface="全真顏體" pitchFamily="49" charset="-120"/>
              </a:rPr>
              <a:t>欣                      再來老母蓮</a:t>
            </a:r>
            <a:r>
              <a:rPr lang="zh-TW" altLang="en-US" sz="3200" dirty="0">
                <a:ea typeface="全真顏體" pitchFamily="49" charset="-120"/>
              </a:rPr>
              <a:t>前</a:t>
            </a:r>
            <a:r>
              <a:rPr lang="zh-TW" altLang="en-US" sz="3200" dirty="0" smtClean="0">
                <a:ea typeface="全真顏體" pitchFamily="49" charset="-120"/>
              </a:rPr>
              <a:t>叩                      懺悔</a:t>
            </a:r>
            <a:r>
              <a:rPr lang="zh-TW" altLang="en-US" sz="3200" dirty="0">
                <a:ea typeface="全真顏體" pitchFamily="49" charset="-120"/>
              </a:rPr>
              <a:t>過失有真心</a:t>
            </a:r>
            <a:br>
              <a:rPr lang="zh-TW" altLang="en-US" sz="3200" dirty="0">
                <a:ea typeface="全真顏體" pitchFamily="49" charset="-120"/>
              </a:rPr>
            </a:br>
            <a:r>
              <a:rPr lang="zh-TW" altLang="en-US" sz="3200" dirty="0">
                <a:ea typeface="全真顏體" pitchFamily="49" charset="-120"/>
              </a:rPr>
              <a:t/>
            </a:r>
            <a:br>
              <a:rPr lang="zh-TW" altLang="en-US" sz="3200" dirty="0">
                <a:ea typeface="全真顏體" pitchFamily="49" charset="-120"/>
              </a:rPr>
            </a:br>
            <a:endParaRPr lang="zh-TW" altLang="en-US" sz="3200" dirty="0"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FFFF00"/>
                </a:solidFill>
                <a:ea typeface="全真顏體" pitchFamily="49" charset="-120"/>
              </a:rPr>
              <a:t>白水老人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-</a:t>
            </a:r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持戒生活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ea typeface="全真顏體" pitchFamily="49" charset="-120"/>
              </a:rPr>
              <a:t>月終焚表告</a:t>
            </a:r>
            <a:r>
              <a:rPr lang="zh-TW" altLang="en-US" sz="3200" dirty="0" smtClean="0">
                <a:ea typeface="全真顏體" pitchFamily="49" charset="-120"/>
              </a:rPr>
              <a:t>蒼天                  此後</a:t>
            </a:r>
            <a:r>
              <a:rPr lang="zh-TW" altLang="en-US" sz="3200" dirty="0">
                <a:ea typeface="全真顏體" pitchFamily="49" charset="-120"/>
              </a:rPr>
              <a:t>修行加</a:t>
            </a:r>
            <a:r>
              <a:rPr lang="zh-TW" altLang="en-US" sz="3200" dirty="0" smtClean="0">
                <a:ea typeface="全真顏體" pitchFamily="49" charset="-120"/>
              </a:rPr>
              <a:t>嚴謹                     眠</a:t>
            </a:r>
            <a:r>
              <a:rPr lang="zh-TW" altLang="en-US" sz="3200" dirty="0">
                <a:ea typeface="全真顏體" pitchFamily="49" charset="-120"/>
              </a:rPr>
              <a:t>前守玄靜一</a:t>
            </a:r>
            <a:r>
              <a:rPr lang="zh-TW" altLang="en-US" sz="3200" dirty="0" smtClean="0">
                <a:ea typeface="全真顏體" pitchFamily="49" charset="-120"/>
              </a:rPr>
              <a:t>靜                      迴光返照</a:t>
            </a:r>
            <a:r>
              <a:rPr lang="zh-TW" altLang="en-US" sz="3200" dirty="0">
                <a:ea typeface="全真顏體" pitchFamily="49" charset="-120"/>
              </a:rPr>
              <a:t>復光</a:t>
            </a:r>
            <a:r>
              <a:rPr lang="zh-TW" altLang="en-US" sz="3200" dirty="0" smtClean="0">
                <a:ea typeface="全真顏體" pitchFamily="49" charset="-120"/>
              </a:rPr>
              <a:t>勳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如此</a:t>
            </a:r>
            <a:r>
              <a:rPr lang="zh-TW" altLang="en-US" sz="3200" dirty="0">
                <a:ea typeface="全真顏體" pitchFamily="49" charset="-120"/>
              </a:rPr>
              <a:t>持戒守本</a:t>
            </a:r>
            <a:r>
              <a:rPr lang="zh-TW" altLang="en-US" sz="3200" dirty="0" smtClean="0">
                <a:ea typeface="全真顏體" pitchFamily="49" charset="-120"/>
              </a:rPr>
              <a:t>份                     自然</a:t>
            </a:r>
            <a:r>
              <a:rPr lang="zh-TW" altLang="en-US" sz="3200" dirty="0">
                <a:ea typeface="全真顏體" pitchFamily="49" charset="-120"/>
              </a:rPr>
              <a:t>道行日日</a:t>
            </a:r>
            <a:r>
              <a:rPr lang="zh-TW" altLang="en-US" sz="3200" dirty="0" smtClean="0">
                <a:ea typeface="全真顏體" pitchFamily="49" charset="-120"/>
              </a:rPr>
              <a:t>深                     但</a:t>
            </a:r>
            <a:r>
              <a:rPr lang="zh-TW" altLang="en-US" sz="3200" dirty="0">
                <a:ea typeface="全真顏體" pitchFamily="49" charset="-120"/>
              </a:rPr>
              <a:t>要兩點謹記</a:t>
            </a:r>
            <a:r>
              <a:rPr lang="zh-TW" altLang="en-US" sz="3200" dirty="0" smtClean="0">
                <a:ea typeface="全真顏體" pitchFamily="49" charset="-120"/>
              </a:rPr>
              <a:t>牢                     即</a:t>
            </a:r>
            <a:r>
              <a:rPr lang="zh-TW" altLang="en-US" sz="3200" dirty="0">
                <a:ea typeface="全真顏體" pitchFamily="49" charset="-120"/>
              </a:rPr>
              <a:t>是有恆與</a:t>
            </a:r>
            <a:r>
              <a:rPr lang="zh-TW" altLang="en-US" sz="3200" dirty="0" smtClean="0">
                <a:ea typeface="全真顏體" pitchFamily="49" charset="-120"/>
              </a:rPr>
              <a:t>認真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心性</a:t>
            </a:r>
            <a:r>
              <a:rPr lang="zh-TW" altLang="en-US" sz="3200" dirty="0">
                <a:ea typeface="全真顏體" pitchFamily="49" charset="-120"/>
              </a:rPr>
              <a:t>未定根不</a:t>
            </a:r>
            <a:r>
              <a:rPr lang="zh-TW" altLang="en-US" sz="3200" dirty="0" smtClean="0">
                <a:ea typeface="全真顏體" pitchFamily="49" charset="-120"/>
              </a:rPr>
              <a:t>穩                       一</a:t>
            </a:r>
            <a:r>
              <a:rPr lang="zh-TW" altLang="en-US" sz="3200" dirty="0">
                <a:ea typeface="全真顏體" pitchFamily="49" charset="-120"/>
              </a:rPr>
              <a:t>曝十寒失</a:t>
            </a:r>
            <a:r>
              <a:rPr lang="zh-TW" altLang="en-US" sz="3200" dirty="0" smtClean="0">
                <a:ea typeface="全真顏體" pitchFamily="49" charset="-120"/>
              </a:rPr>
              <a:t>方針                      活潑</a:t>
            </a:r>
            <a:r>
              <a:rPr lang="zh-TW" altLang="en-US" sz="3200" dirty="0">
                <a:ea typeface="全真顏體" pitchFamily="49" charset="-120"/>
              </a:rPr>
              <a:t>運用</a:t>
            </a:r>
            <a:r>
              <a:rPr lang="zh-TW" altLang="en-US" sz="3200" dirty="0" smtClean="0">
                <a:ea typeface="全真顏體" pitchFamily="49" charset="-120"/>
              </a:rPr>
              <a:t>智仁勇                         靜</a:t>
            </a:r>
            <a:r>
              <a:rPr lang="zh-TW" altLang="en-US" sz="3200" dirty="0">
                <a:ea typeface="全真顏體" pitchFamily="49" charset="-120"/>
              </a:rPr>
              <a:t>時渡己動渡人</a:t>
            </a:r>
            <a:r>
              <a:rPr lang="zh-TW" altLang="en-US" b="1" dirty="0"/>
              <a:t> </a:t>
            </a:r>
            <a:br>
              <a:rPr lang="zh-TW" altLang="en-US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FFFF00"/>
                </a:solidFill>
                <a:ea typeface="全真顏體" pitchFamily="49" charset="-120"/>
              </a:rPr>
              <a:t>白水老人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-</a:t>
            </a:r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持戒生活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sz="3200" dirty="0">
                <a:ea typeface="全真顏體" pitchFamily="49" charset="-120"/>
              </a:rPr>
              <a:t>時存慈憫有</a:t>
            </a:r>
            <a:r>
              <a:rPr lang="zh-TW" altLang="en-US" sz="3200" dirty="0" smtClean="0">
                <a:ea typeface="全真顏體" pitchFamily="49" charset="-120"/>
              </a:rPr>
              <a:t>愛心                     時常</a:t>
            </a:r>
            <a:r>
              <a:rPr lang="zh-TW" altLang="en-US" sz="3200" dirty="0">
                <a:ea typeface="全真顏體" pitchFamily="49" charset="-120"/>
              </a:rPr>
              <a:t>笑容傳</a:t>
            </a:r>
            <a:r>
              <a:rPr lang="zh-TW" altLang="en-US" sz="3200" dirty="0" smtClean="0">
                <a:ea typeface="全真顏體" pitchFamily="49" charset="-120"/>
              </a:rPr>
              <a:t>鄉音                     做</a:t>
            </a:r>
            <a:r>
              <a:rPr lang="zh-TW" altLang="en-US" sz="3200" dirty="0">
                <a:ea typeface="全真顏體" pitchFamily="49" charset="-120"/>
              </a:rPr>
              <a:t>個氣象轉播</a:t>
            </a:r>
            <a:r>
              <a:rPr lang="zh-TW" altLang="en-US" sz="3200" dirty="0" smtClean="0">
                <a:ea typeface="全真顏體" pitchFamily="49" charset="-120"/>
              </a:rPr>
              <a:t>台                    承上啟下</a:t>
            </a:r>
            <a:r>
              <a:rPr lang="zh-TW" altLang="en-US" sz="3200" dirty="0">
                <a:ea typeface="全真顏體" pitchFamily="49" charset="-120"/>
              </a:rPr>
              <a:t>運</a:t>
            </a:r>
            <a:r>
              <a:rPr lang="zh-TW" altLang="en-US" sz="3200" dirty="0" smtClean="0">
                <a:ea typeface="全真顏體" pitchFamily="49" charset="-120"/>
              </a:rPr>
              <a:t>乾坤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晝夜</a:t>
            </a:r>
            <a:r>
              <a:rPr lang="zh-TW" altLang="en-US" sz="3200" dirty="0">
                <a:ea typeface="全真顏體" pitchFamily="49" charset="-120"/>
              </a:rPr>
              <a:t>裡來勤</a:t>
            </a:r>
            <a:r>
              <a:rPr lang="zh-TW" altLang="en-US" sz="3200" dirty="0" smtClean="0">
                <a:ea typeface="全真顏體" pitchFamily="49" charset="-120"/>
              </a:rPr>
              <a:t>加工              內</a:t>
            </a:r>
            <a:r>
              <a:rPr lang="zh-TW" altLang="en-US" sz="3200" dirty="0">
                <a:ea typeface="全真顏體" pitchFamily="49" charset="-120"/>
              </a:rPr>
              <a:t>德外功齊修</a:t>
            </a:r>
            <a:r>
              <a:rPr lang="zh-TW" altLang="en-US" sz="3200" dirty="0" smtClean="0">
                <a:ea typeface="全真顏體" pitchFamily="49" charset="-120"/>
              </a:rPr>
              <a:t>進                    來日</a:t>
            </a:r>
            <a:r>
              <a:rPr lang="zh-TW" altLang="en-US" sz="3200" dirty="0">
                <a:ea typeface="全真顏體" pitchFamily="49" charset="-120"/>
              </a:rPr>
              <a:t>修成上品</a:t>
            </a:r>
            <a:r>
              <a:rPr lang="zh-TW" altLang="en-US" sz="3200" dirty="0" smtClean="0">
                <a:ea typeface="全真顏體" pitchFamily="49" charset="-120"/>
              </a:rPr>
              <a:t>蓮                      天</a:t>
            </a:r>
            <a:r>
              <a:rPr lang="zh-TW" altLang="en-US" sz="3200" dirty="0">
                <a:ea typeface="全真顏體" pitchFamily="49" charset="-120"/>
              </a:rPr>
              <a:t>人共喜樂</a:t>
            </a:r>
            <a:r>
              <a:rPr lang="zh-TW" altLang="en-US" sz="3200" dirty="0" smtClean="0">
                <a:ea typeface="全真顏體" pitchFamily="49" charset="-120"/>
              </a:rPr>
              <a:t>殷殷</a:t>
            </a:r>
            <a:endParaRPr lang="en-US" altLang="zh-TW" sz="3200" dirty="0" smtClean="0">
              <a:ea typeface="全真顏體" pitchFamily="49" charset="-120"/>
            </a:endParaRPr>
          </a:p>
          <a:p>
            <a:r>
              <a:rPr lang="zh-TW" altLang="en-US" sz="3200" dirty="0" smtClean="0">
                <a:ea typeface="全真顏體" pitchFamily="49" charset="-120"/>
              </a:rPr>
              <a:t>父母</a:t>
            </a:r>
            <a:r>
              <a:rPr lang="zh-TW" altLang="en-US" sz="3200" dirty="0">
                <a:ea typeface="全真顏體" pitchFamily="49" charset="-120"/>
              </a:rPr>
              <a:t>養育才</a:t>
            </a:r>
            <a:r>
              <a:rPr lang="zh-TW" altLang="en-US" sz="3200" dirty="0" smtClean="0">
                <a:ea typeface="全真顏體" pitchFamily="49" charset="-120"/>
              </a:rPr>
              <a:t>報答                      前人</a:t>
            </a:r>
            <a:r>
              <a:rPr lang="zh-TW" altLang="en-US" sz="3200" dirty="0">
                <a:ea typeface="全真顏體" pitchFamily="49" charset="-120"/>
              </a:rPr>
              <a:t>苦心方</a:t>
            </a:r>
            <a:r>
              <a:rPr lang="zh-TW" altLang="en-US" sz="3200" dirty="0" smtClean="0">
                <a:ea typeface="全真顏體" pitchFamily="49" charset="-120"/>
              </a:rPr>
              <a:t>慰問                  九</a:t>
            </a:r>
            <a:r>
              <a:rPr lang="zh-TW" altLang="en-US" sz="3200" dirty="0">
                <a:ea typeface="全真顏體" pitchFamily="49" charset="-120"/>
              </a:rPr>
              <a:t>玄七祖得</a:t>
            </a:r>
            <a:r>
              <a:rPr lang="zh-TW" altLang="en-US" sz="3200" dirty="0" smtClean="0">
                <a:ea typeface="全真顏體" pitchFamily="49" charset="-120"/>
              </a:rPr>
              <a:t>超生                      如此</a:t>
            </a:r>
            <a:r>
              <a:rPr lang="zh-TW" altLang="en-US" sz="3200" dirty="0">
                <a:ea typeface="全真顏體" pitchFamily="49" charset="-120"/>
              </a:rPr>
              <a:t>算是盡了心</a:t>
            </a:r>
            <a:r>
              <a:rPr lang="zh-TW" altLang="en-US" dirty="0">
                <a:ea typeface="全真顏體" pitchFamily="49" charset="-120"/>
              </a:rPr>
              <a:t> </a:t>
            </a:r>
            <a:br>
              <a:rPr lang="zh-TW" altLang="en-US" dirty="0">
                <a:ea typeface="全真顏體" pitchFamily="49" charset="-120"/>
              </a:rPr>
            </a:br>
            <a:endParaRPr lang="zh-TW" altLang="en-US" dirty="0">
              <a:ea typeface="全真顏體" pitchFamily="49" charset="-120"/>
            </a:endParaRPr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FFFF00"/>
                </a:solidFill>
                <a:ea typeface="全真顏體" pitchFamily="49" charset="-120"/>
              </a:rPr>
              <a:t>白水老人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-</a:t>
            </a:r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持戒生活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dirty="0">
                <a:ea typeface="全真顏體" pitchFamily="49" charset="-120"/>
              </a:rPr>
              <a:t>趕到南屏恩師</a:t>
            </a:r>
            <a:r>
              <a:rPr lang="zh-TW" altLang="en-US" dirty="0" smtClean="0">
                <a:ea typeface="全真顏體" pitchFamily="49" charset="-120"/>
              </a:rPr>
              <a:t>叩                        直</a:t>
            </a:r>
            <a:r>
              <a:rPr lang="zh-TW" altLang="en-US" dirty="0">
                <a:ea typeface="全真顏體" pitchFamily="49" charset="-120"/>
              </a:rPr>
              <a:t>回理天拜娘</a:t>
            </a:r>
            <a:r>
              <a:rPr lang="zh-TW" altLang="en-US" dirty="0" smtClean="0">
                <a:ea typeface="全真顏體" pitchFamily="49" charset="-120"/>
              </a:rPr>
              <a:t>親                 龍華</a:t>
            </a:r>
            <a:r>
              <a:rPr lang="zh-TW" altLang="en-US" dirty="0">
                <a:ea typeface="全真顏體" pitchFamily="49" charset="-120"/>
              </a:rPr>
              <a:t>會上定位</a:t>
            </a:r>
            <a:r>
              <a:rPr lang="zh-TW" altLang="en-US" dirty="0" smtClean="0">
                <a:ea typeface="全真顏體" pitchFamily="49" charset="-120"/>
              </a:rPr>
              <a:t>品                           逍遙</a:t>
            </a:r>
            <a:r>
              <a:rPr lang="zh-TW" altLang="en-US" dirty="0">
                <a:ea typeface="全真顏體" pitchFamily="49" charset="-120"/>
              </a:rPr>
              <a:t>無極萬八春</a:t>
            </a:r>
          </a:p>
          <a:p>
            <a:endParaRPr lang="zh-TW" altLang="en-US" dirty="0"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90</TotalTime>
  <Words>402</Words>
  <Application>Microsoft Office PowerPoint</Application>
  <PresentationFormat>如螢幕大小 (16:9)</PresentationFormat>
  <Paragraphs>30</Paragraphs>
  <Slides>25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26" baseType="lpstr">
      <vt:lpstr>科技</vt:lpstr>
      <vt:lpstr>白水老人-持戒生活</vt:lpstr>
      <vt:lpstr>白水老人-持戒生活</vt:lpstr>
      <vt:lpstr>白水老人-持戒生活</vt:lpstr>
      <vt:lpstr>白水老人-持戒生活</vt:lpstr>
      <vt:lpstr>白水老人-持戒生活</vt:lpstr>
      <vt:lpstr>白水老人-持戒生活</vt:lpstr>
      <vt:lpstr>白水老人-持戒生活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345mp3@livemail.tw</cp:lastModifiedBy>
  <cp:revision>33</cp:revision>
  <dcterms:created xsi:type="dcterms:W3CDTF">2014-02-15T05:50:45Z</dcterms:created>
  <dcterms:modified xsi:type="dcterms:W3CDTF">2015-02-21T02:46:22Z</dcterms:modified>
</cp:coreProperties>
</file>