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3" r:id="rId3"/>
    <p:sldId id="302" r:id="rId4"/>
    <p:sldId id="301" r:id="rId5"/>
    <p:sldId id="309" r:id="rId6"/>
    <p:sldId id="299" r:id="rId7"/>
    <p:sldId id="300" r:id="rId8"/>
    <p:sldId id="307" r:id="rId9"/>
    <p:sldId id="305" r:id="rId10"/>
    <p:sldId id="304" r:id="rId11"/>
    <p:sldId id="311" r:id="rId12"/>
    <p:sldId id="297" r:id="rId13"/>
    <p:sldId id="310" r:id="rId14"/>
    <p:sldId id="308" r:id="rId15"/>
    <p:sldId id="306" r:id="rId16"/>
    <p:sldId id="29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一、戒殺放生的意義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戒殺放生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：不殺</a:t>
            </a:r>
            <a:r>
              <a:rPr lang="zh-TW" altLang="en-US" sz="3600" smtClean="0">
                <a:ea typeface="全真細隸書" panose="02010609000101010101" pitchFamily="49" charset="-120"/>
              </a:rPr>
              <a:t>眾生靈，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不食眾生肉，不起殺生念；不自殺也不助殺，慈悲平等對待眾生，就是戒殺放生。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真正的放生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是口裡放生，隨緣放生。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特意的放生活動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，是帶有不善的放生，有可能造成放死，所以不值得鼓勵。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六、學聖佛的慈悲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孟子曰：</a:t>
            </a:r>
            <a:r>
              <a:rPr lang="zh-TW" altLang="en-US" dirty="0" smtClean="0">
                <a:ea typeface="全真細隸書" panose="02010609000101010101" pitchFamily="49" charset="-120"/>
              </a:rPr>
              <a:t>聞</a:t>
            </a:r>
            <a:r>
              <a:rPr lang="zh-TW" altLang="en-US" dirty="0">
                <a:ea typeface="全真細隸書" panose="02010609000101010101" pitchFamily="49" charset="-120"/>
              </a:rPr>
              <a:t>其聲不忍食其</a:t>
            </a:r>
            <a:r>
              <a:rPr lang="zh-TW" altLang="en-US" dirty="0" smtClean="0">
                <a:ea typeface="全真細隸書" panose="02010609000101010101" pitchFamily="49" charset="-120"/>
              </a:rPr>
              <a:t>肉，見</a:t>
            </a:r>
            <a:r>
              <a:rPr lang="zh-TW" altLang="en-US" dirty="0">
                <a:ea typeface="全真細隸書" panose="02010609000101010101" pitchFamily="49" charset="-120"/>
              </a:rPr>
              <a:t>其生不忍見其</a:t>
            </a:r>
            <a:r>
              <a:rPr lang="zh-TW" altLang="en-US" dirty="0" smtClean="0">
                <a:ea typeface="全真細隸書" panose="02010609000101010101" pitchFamily="49" charset="-120"/>
              </a:rPr>
              <a:t>死。</a:t>
            </a:r>
            <a:r>
              <a:rPr lang="en-US" altLang="zh-TW" dirty="0" smtClean="0">
                <a:ea typeface="全真細隸書" panose="02010609000101010101" pitchFamily="49" charset="-120"/>
              </a:rPr>
              <a:t> 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商湯的網開三面</a:t>
            </a:r>
            <a:endParaRPr lang="en-US" altLang="zh-TW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pPr fontAlgn="base"/>
            <a:r>
              <a:rPr lang="zh-TW" altLang="en-US" dirty="0" smtClean="0">
                <a:ea typeface="全真細隸書" panose="02010609000101010101" pitchFamily="49" charset="-120"/>
              </a:rPr>
              <a:t>商湯，有</a:t>
            </a:r>
            <a:r>
              <a:rPr lang="zh-TW" altLang="en-US" dirty="0">
                <a:ea typeface="全真細隸書" panose="02010609000101010101" pitchFamily="49" charset="-120"/>
              </a:rPr>
              <a:t>一天出巡，看到獵人在原野架起四面的天羅地網，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獵人向天祈求說</a:t>
            </a:r>
            <a:r>
              <a:rPr lang="zh-TW" altLang="en-US" dirty="0">
                <a:ea typeface="全真細隸書" panose="02010609000101010101" pitchFamily="49" charset="-120"/>
              </a:rPr>
              <a:t>：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不論是天上飛的、地下鑽出的或地面奔跑的鳥獸，全掉進我的網裡。</a:t>
            </a:r>
            <a:r>
              <a:rPr lang="zh-TW" altLang="en-US" dirty="0">
                <a:latin typeface="+mj-ea"/>
                <a:ea typeface="+mj-ea"/>
              </a:rPr>
              <a:t>」</a:t>
            </a:r>
          </a:p>
          <a:p>
            <a:pPr fontAlgn="base"/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成湯聽了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就教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獵人向天祈求說：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想逃左就左逃，想逃右就右逃，只剩不想活命的，才進入我的網內。</a:t>
            </a:r>
            <a:r>
              <a:rPr lang="zh-TW" altLang="en-US" dirty="0" smtClean="0">
                <a:latin typeface="+mj-ea"/>
                <a:ea typeface="+mj-ea"/>
              </a:rPr>
              <a:t>」</a:t>
            </a:r>
            <a:endParaRPr lang="en-US" altLang="zh-TW" dirty="0" smtClean="0">
              <a:latin typeface="+mj-ea"/>
              <a:ea typeface="+mj-ea"/>
            </a:endParaRPr>
          </a:p>
          <a:p>
            <a:pPr fontAlgn="base"/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這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就是</a:t>
            </a:r>
            <a:r>
              <a:rPr lang="zh-TW" altLang="en-US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網開三面</a:t>
            </a:r>
            <a:r>
              <a:rPr lang="zh-TW" altLang="en-US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的歷史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典故。</a:t>
            </a:r>
            <a:endParaRPr lang="zh-TW" altLang="en-US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en-US" altLang="zh-TW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99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大乘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本生心地觀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彌勒</a:t>
            </a:r>
            <a:r>
              <a:rPr lang="zh-TW" altLang="en-US" sz="3600" dirty="0">
                <a:ea typeface="全真細隸書" panose="02010609000101010101" pitchFamily="49" charset="-120"/>
              </a:rPr>
              <a:t>菩薩法王子，從初發心不食肉，以是因緣名慈氏，爲欲成熟諸衆生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佛陀說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忘失菩提心，修諸善法，是名魔業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一切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智光明仙人慈心因緣不食肉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彌勒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菩薩在過去世中所發的願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願</a:t>
            </a:r>
            <a:r>
              <a:rPr lang="zh-TW" altLang="en-US" sz="3600" dirty="0">
                <a:ea typeface="全真細隸書" panose="02010609000101010101" pitchFamily="49" charset="-120"/>
              </a:rPr>
              <a:t>我世世不起殺想，恒不啖肉，入白光明慈三昧，乃至成佛，制斷肉戒。」</a:t>
            </a:r>
          </a:p>
          <a:p>
            <a:endParaRPr lang="en-US" altLang="zh-TW" dirty="0" smtClean="0">
              <a:ea typeface="全真細隸書" panose="02010609000101010101" pitchFamily="49" charset="-120"/>
            </a:endParaRPr>
          </a:p>
          <a:p>
            <a:endParaRPr lang="en-US" altLang="zh-TW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728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彌勒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祖師說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寧可</a:t>
            </a:r>
            <a:r>
              <a:rPr lang="zh-TW" altLang="en-US" sz="3600" dirty="0">
                <a:ea typeface="全真細隸書" panose="02010609000101010101" pitchFamily="49" charset="-120"/>
              </a:rPr>
              <a:t>自己殺身破眼目，受種種痛苦，也不忍食眾生肉！願我生生世世不起殺想，常不食肉，而入慈心三昧，直到成佛，永遠守住不食肉戒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！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佛祖慈悲：</a:t>
            </a:r>
            <a:r>
              <a:rPr lang="zh-TW" altLang="en-US" sz="3600" dirty="0">
                <a:ea typeface="全真細隸書" panose="02010609000101010101" pitchFamily="49" charset="-120"/>
              </a:rPr>
              <a:t>善男子！夫食肉者，斷大悲種。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南海古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佛慈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訓：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奉勸世人早吃齋                    人性物性一處來                        忍心殺食同胞肉                          將心比心實可哀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66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七、結論：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修行要戒殺放生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真錄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修道</a:t>
            </a:r>
            <a:r>
              <a:rPr lang="zh-TW" altLang="en-US" sz="3600" dirty="0">
                <a:ea typeface="全真細隸書" panose="02010609000101010101" pitchFamily="49" charset="-120"/>
              </a:rPr>
              <a:t>修心不修口               猶如開蓋蒸饅頭             任你燒盡天下柴           看看生的還是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不戒殺放生就等於沒修行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774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42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27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17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二、人類殘忍的殺生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殘忍的殺生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行為一</a:t>
            </a:r>
            <a:endParaRPr lang="en-US" altLang="zh-TW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蒸螃蟹的殘暴</a:t>
            </a:r>
          </a:p>
          <a:p>
            <a:r>
              <a:rPr lang="zh-TW" altLang="en-US" dirty="0">
                <a:ea typeface="全真細隸書" panose="02010609000101010101" pitchFamily="49" charset="-120"/>
              </a:rPr>
              <a:t>　當有人在蒸螃蟹的時候，綁住牠的腳馬上加熱，牠想死也死不得，想跑也跑不了，牠在裏面非常驚慌地爬來爬去，事實上，最痛苦及最深的怨恨也不過是如此而已。活殺螃蟹的時候，當有人用鋼刀把蟹身剁成兩半時，牠的蟹鉗仍然緊抓住鋼刀不放，憤恨之情表露無遺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861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殘忍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的殺生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行為二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被斬頭的田蛙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一隻</a:t>
            </a:r>
            <a:r>
              <a:rPr lang="zh-TW" altLang="en-US" sz="3600" dirty="0">
                <a:ea typeface="全真細隸書" panose="02010609000101010101" pitchFamily="49" charset="-120"/>
              </a:rPr>
              <a:t>田蛙被人宰殺的時候，雖然牠的頭已經被斬落了，但牠仍不時地會用牠的雙手去摸原來的頭部，但怎麼摸也摸不著，令人看了實在是想落淚。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39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殘忍的殺生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行為三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活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魚三吃的殘暴</a:t>
            </a: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另外</a:t>
            </a:r>
            <a:r>
              <a:rPr lang="zh-TW" altLang="en-US" sz="3200" dirty="0">
                <a:ea typeface="全真細隸書" panose="02010609000101010101" pitchFamily="49" charset="-120"/>
              </a:rPr>
              <a:t>，還有人會把魚的身體放入油鍋裏面去炸熟，然後把牠的尾巴淋上調味料，端上餐桌，當服務生把溼毛巾打開的時候，這條魚的嘴還一張一合，眼珠還能轉動，商人以這種噱頭表示這條魚很新鮮，而當那些食客們個個拿著筷子分食的當下，事實上牠們內心最大的怨恨也莫過於此了。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00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殘忍的殺生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行為四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三叫菜：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生吃剛出生不久的白老鼠，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一叫聲：筷子夾鼠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二叫聲：霑醬料時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三叫聲：吃老鼠時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油炸猴腦：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將活生生的猴子，全身綁住，然後用鐵鎚敲破頭骨，將腦漿挖出油炸。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17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三、殺生帶來的劫難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濟公活佛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天災人禍</a:t>
            </a:r>
            <a:r>
              <a:rPr lang="zh-TW" altLang="en-US" sz="3600" dirty="0">
                <a:ea typeface="全真細隸書" panose="02010609000101010101" pitchFamily="49" charset="-120"/>
              </a:rPr>
              <a:t>如此多，皆因殺生太多。你吃牠半斤，就要還牠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八兩。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煮雲禪師說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千百年</a:t>
            </a:r>
            <a:r>
              <a:rPr lang="zh-TW" altLang="en-US" sz="3600" dirty="0">
                <a:ea typeface="全真細隸書" panose="02010609000101010101" pitchFamily="49" charset="-120"/>
              </a:rPr>
              <a:t>來碗裡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羹                 冤</a:t>
            </a:r>
            <a:r>
              <a:rPr lang="zh-TW" altLang="en-US" sz="3600" dirty="0">
                <a:ea typeface="全真細隸書" panose="02010609000101010101" pitchFamily="49" charset="-120"/>
              </a:rPr>
              <a:t>深似海恨難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平                   欲</a:t>
            </a:r>
            <a:r>
              <a:rPr lang="zh-TW" altLang="en-US" sz="3600" dirty="0">
                <a:ea typeface="全真細隸書" panose="02010609000101010101" pitchFamily="49" charset="-120"/>
              </a:rPr>
              <a:t>知世上刀兵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劫                       但</a:t>
            </a:r>
            <a:r>
              <a:rPr lang="zh-TW" altLang="en-US" sz="3600" dirty="0">
                <a:ea typeface="全真細隸書" panose="02010609000101010101" pitchFamily="49" charset="-120"/>
              </a:rPr>
              <a:t>聽屠門夜半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聲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三官經：</a:t>
            </a:r>
            <a:r>
              <a:rPr lang="zh-TW" altLang="en-US" sz="3600" dirty="0">
                <a:ea typeface="全真細隸書" panose="02010609000101010101" pitchFamily="49" charset="-120"/>
              </a:rPr>
              <a:t>世人殺生害命，罪積如山，若不早日猛心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回頭，清靜</a:t>
            </a:r>
            <a:r>
              <a:rPr lang="zh-TW" altLang="en-US" sz="3600" dirty="0">
                <a:ea typeface="全真細隸書" panose="02010609000101010101" pitchFamily="49" charset="-120"/>
              </a:rPr>
              <a:t>齌戒，懺悔改過，則三災八難其劫難逃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72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四、戒殺放生可躲劫難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玉皇大帝說：</a:t>
            </a:r>
            <a:endParaRPr lang="en-US" altLang="zh-TW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ea typeface="全真細隸書" panose="02010609000101010101" pitchFamily="49" charset="-120"/>
              </a:rPr>
              <a:t>科學理論將</a:t>
            </a:r>
            <a:r>
              <a:rPr lang="zh-TW" altLang="en-US" dirty="0" smtClean="0">
                <a:ea typeface="全真細隸書" panose="02010609000101010101" pitchFamily="49" charset="-120"/>
              </a:rPr>
              <a:t>對證                                         不</a:t>
            </a:r>
            <a:r>
              <a:rPr lang="zh-TW" altLang="en-US" dirty="0">
                <a:ea typeface="全真細隸書" panose="02010609000101010101" pitchFamily="49" charset="-120"/>
              </a:rPr>
              <a:t>信您們察分明 </a:t>
            </a: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ea typeface="全真細隸書" panose="02010609000101010101" pitchFamily="49" charset="-120"/>
              </a:rPr>
              <a:t>日後世界將</a:t>
            </a:r>
            <a:r>
              <a:rPr lang="zh-TW" altLang="en-US" dirty="0" smtClean="0">
                <a:ea typeface="全真細隸書" panose="02010609000101010101" pitchFamily="49" charset="-120"/>
              </a:rPr>
              <a:t>更新                             盡</a:t>
            </a:r>
            <a:r>
              <a:rPr lang="zh-TW" altLang="en-US" dirty="0">
                <a:ea typeface="全真細隸書" panose="02010609000101010101" pitchFamily="49" charset="-120"/>
              </a:rPr>
              <a:t>留素食持齋</a:t>
            </a:r>
            <a:r>
              <a:rPr lang="zh-TW" altLang="en-US" dirty="0" smtClean="0">
                <a:ea typeface="全真細隸書" panose="02010609000101010101" pitchFamily="49" charset="-120"/>
              </a:rPr>
              <a:t>人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不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信請看一日現 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任你身鐵口能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辯                              身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若污穢齊掃完 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若無應驗吾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失信 </a:t>
            </a:r>
            <a:r>
              <a:rPr lang="zh-TW" altLang="en-US" dirty="0" smtClean="0">
                <a:ea typeface="全真細隸書" panose="02010609000101010101" pitchFamily="49" charset="-120"/>
              </a:rPr>
              <a:t>                            願</a:t>
            </a:r>
            <a:r>
              <a:rPr lang="zh-TW" altLang="en-US" dirty="0">
                <a:ea typeface="全真細隸書" panose="02010609000101010101" pitchFamily="49" charset="-120"/>
              </a:rPr>
              <a:t>受</a:t>
            </a:r>
            <a:r>
              <a:rPr lang="zh-TW" altLang="en-US" dirty="0" smtClean="0">
                <a:ea typeface="全真細隸書" panose="02010609000101010101" pitchFamily="49" charset="-120"/>
              </a:rPr>
              <a:t>皇母降職</a:t>
            </a:r>
            <a:r>
              <a:rPr lang="zh-TW" altLang="en-US" dirty="0">
                <a:ea typeface="全真細隸書" panose="02010609000101010101" pitchFamily="49" charset="-120"/>
              </a:rPr>
              <a:t>權 </a:t>
            </a: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ea typeface="全真細隸書" panose="02010609000101010101" pitchFamily="49" charset="-120"/>
              </a:rPr>
              <a:t>天地變遷吾明</a:t>
            </a:r>
            <a:r>
              <a:rPr lang="zh-TW" altLang="en-US" dirty="0" smtClean="0">
                <a:ea typeface="全真細隸書" panose="02010609000101010101" pitchFamily="49" charset="-120"/>
              </a:rPr>
              <a:t>然                          關</a:t>
            </a:r>
            <a:r>
              <a:rPr lang="zh-TW" altLang="en-US" dirty="0">
                <a:ea typeface="全真細隸書" panose="02010609000101010101" pitchFamily="49" charset="-120"/>
              </a:rPr>
              <a:t>某雖是武身漢 </a:t>
            </a: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ea typeface="全真細隸書" panose="02010609000101010101" pitchFamily="49" charset="-120"/>
              </a:rPr>
              <a:t>也曾為眾淚不乾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56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立清口愿者，頭插黃旗，上天保佑平安，躲劫闢難。</a:t>
            </a:r>
          </a:p>
          <a:p>
            <a:r>
              <a:rPr lang="zh-TW" altLang="en-US" dirty="0">
                <a:ea typeface="全真細隸書" panose="02010609000101010101" pitchFamily="49" charset="-120"/>
              </a:rPr>
              <a:t>關聖帝君指迷</a:t>
            </a:r>
            <a:r>
              <a:rPr lang="zh-TW" altLang="en-US" dirty="0" smtClean="0">
                <a:ea typeface="全真細隸書" panose="02010609000101010101" pitchFamily="49" charset="-120"/>
              </a:rPr>
              <a:t>篇說</a:t>
            </a:r>
            <a:endParaRPr lang="zh-TW" altLang="en-US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ea typeface="全真細隸書" panose="02010609000101010101" pitchFamily="49" charset="-120"/>
              </a:rPr>
              <a:t>人有罪　神知道　人人頭上插旗號</a:t>
            </a:r>
          </a:p>
          <a:p>
            <a:r>
              <a:rPr lang="zh-TW" altLang="en-US" dirty="0">
                <a:ea typeface="全真細隸書" panose="02010609000101010101" pitchFamily="49" charset="-120"/>
              </a:rPr>
              <a:t>不認人　認旗號　照著旗號遭實報</a:t>
            </a:r>
          </a:p>
          <a:p>
            <a:r>
              <a:rPr lang="zh-TW" altLang="en-US" dirty="0">
                <a:ea typeface="全真細隸書" panose="02010609000101010101" pitchFamily="49" charset="-120"/>
              </a:rPr>
              <a:t>插青旗　使炮</a:t>
            </a:r>
            <a:r>
              <a:rPr lang="zh-TW" altLang="en-US" dirty="0" smtClean="0">
                <a:ea typeface="全真細隸書" panose="02010609000101010101" pitchFamily="49" charset="-120"/>
              </a:rPr>
              <a:t>叫  插</a:t>
            </a:r>
            <a:r>
              <a:rPr lang="zh-TW" altLang="en-US" dirty="0">
                <a:ea typeface="全真細隸書" panose="02010609000101010101" pitchFamily="49" charset="-120"/>
              </a:rPr>
              <a:t>紅旗者用火燒</a:t>
            </a:r>
          </a:p>
          <a:p>
            <a:r>
              <a:rPr lang="zh-TW" altLang="en-US" dirty="0">
                <a:ea typeface="全真細隸書" panose="02010609000101010101" pitchFamily="49" charset="-120"/>
              </a:rPr>
              <a:t>插黑旗　水溺竅　插白旗者吃鋼刀</a:t>
            </a:r>
          </a:p>
          <a:p>
            <a:r>
              <a:rPr lang="zh-TW" altLang="en-US" dirty="0">
                <a:ea typeface="全真細隸書" panose="02010609000101010101" pitchFamily="49" charset="-120"/>
              </a:rPr>
              <a:t>惟有積福行善好　插著黃旗神聖保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791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戒殺放生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五、戒殺放生可成仙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濟公老師說師說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戒</a:t>
            </a:r>
            <a:r>
              <a:rPr lang="zh-TW" altLang="en-US" sz="3600" dirty="0">
                <a:ea typeface="全真細隸書" panose="02010609000101010101" pitchFamily="49" charset="-120"/>
              </a:rPr>
              <a:t>殺放生壽命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延                    慈悲</a:t>
            </a:r>
            <a:r>
              <a:rPr lang="zh-TW" altLang="en-US" sz="3600" dirty="0">
                <a:ea typeface="全真細隸書" panose="02010609000101010101" pitchFamily="49" charset="-120"/>
              </a:rPr>
              <a:t>養性可成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仙 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院長師兄曰：                      </a:t>
            </a:r>
            <a:r>
              <a:rPr lang="zh-TW" altLang="en-US" sz="3600" dirty="0">
                <a:ea typeface="全真細隸書" panose="02010609000101010101" pitchFamily="49" charset="-120"/>
              </a:rPr>
              <a:t>滿腹濁氣難上升                 自古經典有定評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混元經上說：</a:t>
            </a:r>
            <a:r>
              <a:rPr lang="zh-TW" altLang="en-US" sz="3600" dirty="0">
                <a:ea typeface="全真細隸書" panose="02010609000101010101" pitchFamily="49" charset="-120"/>
              </a:rPr>
              <a:t>勿貪口腹開殺戒。蓋食三厭，則三花不能聚頂。食五葷，則五氣不能朝元，齌戒為重也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世因果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今生</a:t>
            </a:r>
            <a:r>
              <a:rPr lang="zh-TW" altLang="en-US" sz="3600" dirty="0">
                <a:ea typeface="全真細隸書" panose="02010609000101010101" pitchFamily="49" charset="-120"/>
              </a:rPr>
              <a:t>長壽為何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因              前世</a:t>
            </a:r>
            <a:r>
              <a:rPr lang="zh-TW" altLang="en-US" sz="3600" dirty="0">
                <a:ea typeface="全真細隸書" panose="02010609000101010101" pitchFamily="49" charset="-120"/>
              </a:rPr>
              <a:t>造橋放生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               今生</a:t>
            </a:r>
            <a:r>
              <a:rPr lang="zh-TW" altLang="en-US" sz="3600" dirty="0">
                <a:ea typeface="全真細隸書" panose="02010609000101010101" pitchFamily="49" charset="-120"/>
              </a:rPr>
              <a:t>短命是何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因                前世</a:t>
            </a:r>
            <a:r>
              <a:rPr lang="zh-TW" altLang="en-US" sz="3600" dirty="0">
                <a:ea typeface="全真細隸書" panose="02010609000101010101" pitchFamily="49" charset="-120"/>
              </a:rPr>
              <a:t>宰豬殺牛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62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</TotalTime>
  <Words>1013</Words>
  <Application>Microsoft Office PowerPoint</Application>
  <PresentationFormat>如螢幕大小 (16:9)</PresentationFormat>
  <Paragraphs>79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Franklin Gothic Book</vt:lpstr>
      <vt:lpstr>全真細隸書</vt:lpstr>
      <vt:lpstr>微軟正黑體</vt:lpstr>
      <vt:lpstr>Arial</vt:lpstr>
      <vt:lpstr>Wingdings 2</vt:lpstr>
      <vt:lpstr>科技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  <vt:lpstr>戒殺放生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83</cp:revision>
  <dcterms:created xsi:type="dcterms:W3CDTF">2014-02-15T05:50:45Z</dcterms:created>
  <dcterms:modified xsi:type="dcterms:W3CDTF">2016-04-08T04:01:09Z</dcterms:modified>
</cp:coreProperties>
</file>