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311" r:id="rId3"/>
    <p:sldId id="298" r:id="rId4"/>
    <p:sldId id="310" r:id="rId5"/>
    <p:sldId id="309" r:id="rId6"/>
    <p:sldId id="313" r:id="rId7"/>
    <p:sldId id="312" r:id="rId8"/>
    <p:sldId id="307" r:id="rId9"/>
    <p:sldId id="306" r:id="rId10"/>
    <p:sldId id="305" r:id="rId11"/>
    <p:sldId id="308" r:id="rId12"/>
    <p:sldId id="304" r:id="rId13"/>
    <p:sldId id="303" r:id="rId14"/>
    <p:sldId id="302" r:id="rId15"/>
    <p:sldId id="301" r:id="rId16"/>
    <p:sldId id="300" r:id="rId17"/>
    <p:sldId id="297" r:id="rId1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2016/4/15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2016/4/15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慈心三昧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一、慈心三昧的意義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三昧</a:t>
            </a:r>
            <a:r>
              <a:rPr lang="en-US" altLang="zh-TW" sz="3600" dirty="0" smtClean="0">
                <a:ea typeface="全真細隸書" panose="02010609000101010101" pitchFamily="49" charset="-120"/>
              </a:rPr>
              <a:t>--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華</a:t>
            </a:r>
            <a:r>
              <a:rPr lang="zh-TW" altLang="en-US" sz="3600" dirty="0">
                <a:ea typeface="全真細隸書" panose="02010609000101010101" pitchFamily="49" charset="-120"/>
              </a:rPr>
              <a:t>譯為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正定，即</a:t>
            </a:r>
            <a:r>
              <a:rPr lang="zh-TW" altLang="en-US" sz="3600" dirty="0">
                <a:ea typeface="全真細隸書" panose="02010609000101010101" pitchFamily="49" charset="-120"/>
              </a:rPr>
              <a:t>離諸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邪念，把</a:t>
            </a:r>
            <a:r>
              <a:rPr lang="zh-TW" altLang="en-US" sz="3600" dirty="0">
                <a:ea typeface="全真細隸書" panose="02010609000101010101" pitchFamily="49" charset="-120"/>
              </a:rPr>
              <a:t>心安住於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一處，而</a:t>
            </a:r>
            <a:r>
              <a:rPr lang="zh-TW" altLang="en-US" sz="3600" dirty="0">
                <a:ea typeface="全真細隸書" panose="02010609000101010101" pitchFamily="49" charset="-120"/>
              </a:rPr>
              <a:t>內心不散亂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的意思。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慈心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三昧</a:t>
            </a:r>
            <a:r>
              <a:rPr lang="en-US" altLang="zh-TW" sz="3600" dirty="0" smtClean="0">
                <a:ea typeface="全真細隸書" panose="02010609000101010101" pitchFamily="49" charset="-120"/>
              </a:rPr>
              <a:t>--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即</a:t>
            </a:r>
            <a:r>
              <a:rPr lang="zh-TW" altLang="en-US" sz="3600" dirty="0">
                <a:ea typeface="全真細隸書" panose="02010609000101010101" pitchFamily="49" charset="-120"/>
              </a:rPr>
              <a:t>專心致力於慈心，觀想一切眾生普遍蒙受喜樂。去除妄念雜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慮，遠離</a:t>
            </a:r>
            <a:r>
              <a:rPr lang="zh-TW" altLang="en-US" sz="3600" dirty="0">
                <a:ea typeface="全真細隸書" panose="02010609000101010101" pitchFamily="49" charset="-120"/>
              </a:rPr>
              <a:t>瞋恚怨憎的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念頭。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慈心三昧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七、修行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慈心，修道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必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成</a:t>
            </a:r>
            <a:endParaRPr lang="zh-TW" altLang="en-US" sz="32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ea typeface="全真細隸書" panose="02010609000101010101" pitchFamily="49" charset="-120"/>
              </a:rPr>
              <a:t>修行慈心，內心不起嗔恚，不起惡心，与世無爭，淡泊明利，又能与衆生廣結善緣，己立立人，己達達人，所以修道必成。</a:t>
            </a:r>
          </a:p>
          <a:p>
            <a:r>
              <a:rPr lang="zh-TW" altLang="en-US" sz="3200" dirty="0">
                <a:ea typeface="全真細隸書" panose="02010609000101010101" pitchFamily="49" charset="-120"/>
              </a:rPr>
              <a:t>修行慈心，不起瞋恚心的好處：</a:t>
            </a:r>
          </a:p>
          <a:p>
            <a:r>
              <a:rPr lang="zh-TW" altLang="en-US" sz="3200" dirty="0">
                <a:ea typeface="全真細隸書" panose="02010609000101010101" pitchFamily="49" charset="-120"/>
              </a:rPr>
              <a:t>佛經：瞋恚因緣，能令眾生墮於地獄中；心中若懷怨結，後世必墮毒蛇中；故菩薩行者，當捨離所有瞋恚怨結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13278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慈心三昧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行者若多瞋恚怨結，十方諸佛，悉皆知之</a:t>
            </a:r>
            <a:r>
              <a:rPr lang="zh-TW" altLang="en-US" sz="3600" dirty="0">
                <a:ea typeface="全真細隸書" panose="02010609000101010101" pitchFamily="49" charset="-120"/>
              </a:rPr>
              <a:t>，必生嘆息：云何此人，欲求菩提，而生瞋恚怨結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？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pPr marL="36576" indent="0">
              <a:buNone/>
            </a:pPr>
            <a:endParaRPr lang="en-US" altLang="zh-TW" sz="3600" dirty="0" smtClean="0">
              <a:ea typeface="全真細隸書" panose="02010609000101010101" pitchFamily="49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如此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愚癡之人，以瞋恨故，於自身之煩惱，尚不能解脫，又如何救一切的眾生呢？</a:t>
            </a:r>
            <a:r>
              <a:rPr lang="zh-TW" altLang="en-US" sz="3600" dirty="0">
                <a:ea typeface="全真細隸書" panose="02010609000101010101" pitchFamily="49" charset="-120"/>
              </a:rPr>
              <a:t>多瞋的眾生，生生世世，所受之身，惡毒充滿．修道不能成功。　</a:t>
            </a:r>
          </a:p>
          <a:p>
            <a:pPr marL="36576" indent="0">
              <a:buNone/>
            </a:pPr>
            <a:endParaRPr lang="en-US" altLang="zh-TW" sz="32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endParaRPr lang="zh-TW" altLang="en-US" sz="3200" dirty="0"/>
          </a:p>
          <a:p>
            <a:endParaRPr lang="zh-TW" altLang="en-US" sz="3200" dirty="0">
              <a:ea typeface="全真細隸書" panose="02010609000101010101" pitchFamily="49" charset="-120"/>
            </a:endParaRPr>
          </a:p>
          <a:p>
            <a:pPr marL="36576" indent="0">
              <a:buNone/>
            </a:pP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pPr marL="36576" indent="0">
              <a:buNone/>
            </a:pP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pPr marL="36576" indent="0">
              <a:buNone/>
            </a:pP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pPr marL="36576" indent="0">
              <a:buNone/>
            </a:pPr>
            <a:endParaRPr lang="en-US" altLang="zh-TW" sz="32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pPr marL="36576" indent="0">
              <a:buNone/>
            </a:pP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endParaRPr lang="zh-TW" altLang="en-US" sz="3200" dirty="0">
              <a:solidFill>
                <a:srgbClr val="FFFF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231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慈心三昧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八、慈心要戒殺茹素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彌勒祖師說：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寧可自己殺身破眼目，受種種痛苦，也不忍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食眾生</a:t>
            </a:r>
            <a:r>
              <a:rPr lang="zh-TW" altLang="en-US" sz="3600" dirty="0">
                <a:ea typeface="全真細隸書" panose="02010609000101010101" pitchFamily="49" charset="-120"/>
              </a:rPr>
              <a:t>肉！願我生生世世不起殺想，常不食肉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，而</a:t>
            </a:r>
            <a:r>
              <a:rPr lang="zh-TW" altLang="en-US" sz="3600" dirty="0">
                <a:ea typeface="全真細隸書" panose="02010609000101010101" pitchFamily="49" charset="-120"/>
              </a:rPr>
              <a:t>入慈心三昧，直到成佛，永遠守住不食肉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戒！</a:t>
            </a:r>
            <a:r>
              <a:rPr lang="zh-TW" altLang="en-US" sz="3600" dirty="0" smtClean="0">
                <a:latin typeface="+mj-ea"/>
                <a:ea typeface="+mj-ea"/>
              </a:rPr>
              <a:t>」</a:t>
            </a:r>
            <a:r>
              <a:rPr lang="zh-TW" altLang="en-US" sz="3600" dirty="0"/>
              <a:t> </a:t>
            </a:r>
            <a:r>
              <a:rPr lang="en-US" altLang="zh-TW" sz="3600" dirty="0">
                <a:solidFill>
                  <a:srgbClr val="FFFF00"/>
                </a:solidFill>
              </a:rPr>
              <a:t>《</a:t>
            </a:r>
            <a:r>
              <a:rPr lang="zh-TW" altLang="en-US" sz="3600" dirty="0">
                <a:solidFill>
                  <a:srgbClr val="FFFF00"/>
                </a:solidFill>
              </a:rPr>
              <a:t>大乘本生心地觀經</a:t>
            </a:r>
            <a:r>
              <a:rPr lang="en-US" altLang="zh-TW" sz="3600" dirty="0">
                <a:solidFill>
                  <a:srgbClr val="FFFF00"/>
                </a:solidFill>
              </a:rPr>
              <a:t>》</a:t>
            </a:r>
            <a:endParaRPr lang="zh-TW" altLang="en-US" sz="3600" dirty="0">
              <a:solidFill>
                <a:srgbClr val="FFFF00"/>
              </a:solidFill>
              <a:latin typeface="+mj-ea"/>
              <a:ea typeface="+mj-ea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2186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慈心三昧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九、饒益眾生是慈心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華嚴經修慈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分記載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彌勒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祖師，由於累劫以來，勤於修持慈心三昧</a:t>
            </a:r>
            <a:r>
              <a:rPr lang="zh-TW" altLang="en-US" sz="3600" dirty="0">
                <a:ea typeface="全真細隸書" panose="02010609000101010101" pitchFamily="49" charset="-120"/>
              </a:rPr>
              <a:t>，故於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釋迦牟尼佛</a:t>
            </a:r>
            <a:r>
              <a:rPr lang="zh-TW" altLang="en-US" sz="3600" dirty="0">
                <a:ea typeface="全真細隸書" panose="02010609000101010101" pitchFamily="49" charset="-120"/>
              </a:rPr>
              <a:t>座下出家後，亦曾向佛問過：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世尊！菩薩行者，當如何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於阿</a:t>
            </a:r>
            <a:r>
              <a:rPr lang="zh-TW" altLang="en-US" sz="3600" dirty="0">
                <a:ea typeface="全真細隸書" panose="02010609000101010101" pitchFamily="49" charset="-120"/>
              </a:rPr>
              <a:t>耨多羅三藐三菩提法中，不費什麼工夫，即能得到內心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安樂無</a:t>
            </a:r>
            <a:r>
              <a:rPr lang="zh-TW" altLang="en-US" sz="3600" dirty="0">
                <a:ea typeface="全真細隸書" panose="02010609000101010101" pitchFamily="49" charset="-120"/>
              </a:rPr>
              <a:t>倦，得以速證廣大佛法？</a:t>
            </a:r>
            <a:r>
              <a:rPr lang="zh-TW" altLang="en-US" sz="3600" dirty="0">
                <a:latin typeface="+mj-ea"/>
                <a:ea typeface="+mj-ea"/>
              </a:rPr>
              <a:t>」 </a:t>
            </a:r>
            <a:r>
              <a:rPr lang="zh-TW" altLang="en-US" sz="3600" dirty="0">
                <a:ea typeface="全真細隸書" panose="02010609000101010101" pitchFamily="49" charset="-120"/>
              </a:rPr>
              <a:t> 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 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185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慈心三昧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佛說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善</a:t>
            </a:r>
            <a:r>
              <a:rPr lang="zh-TW" altLang="en-US" sz="3600" dirty="0">
                <a:ea typeface="全真細隸書" panose="02010609000101010101" pitchFamily="49" charset="-120"/>
              </a:rPr>
              <a:t>哉！彌勒！汝具慈心，能代眾生問這麼好的問題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，我</a:t>
            </a:r>
            <a:r>
              <a:rPr lang="zh-TW" altLang="en-US" sz="3600" dirty="0">
                <a:ea typeface="全真細隸書" panose="02010609000101010101" pitchFamily="49" charset="-120"/>
              </a:rPr>
              <a:t>即教汝等如何修慈心三昧：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若有菩薩，為求菩提，而修諸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行 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，願常內心安樂者，應修慈心，</a:t>
            </a:r>
            <a:r>
              <a:rPr lang="zh-TW" altLang="en-US" sz="3600" dirty="0">
                <a:ea typeface="全真細隸書" panose="02010609000101010101" pitchFamily="49" charset="-120"/>
              </a:rPr>
              <a:t>以自調伏；盡未來際，內心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常住</a:t>
            </a:r>
            <a:r>
              <a:rPr lang="zh-TW" altLang="en-US" sz="3600" dirty="0">
                <a:ea typeface="全真細隸書" panose="02010609000101010101" pitchFamily="49" charset="-120"/>
              </a:rPr>
              <a:t>安樂，並能除滅一切眾生無始之業障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9074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慈心三昧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ea typeface="全真細隸書" panose="02010609000101010101" pitchFamily="49" charset="-120"/>
              </a:rPr>
              <a:t>凡修學慈心之人，若有眾生，來其處所，行違逆、迫害之事，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修行慈心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三昧之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人， 當以智慧深自觀察</a:t>
            </a:r>
            <a:r>
              <a:rPr lang="zh-TW" altLang="en-US" sz="3600" dirty="0">
                <a:ea typeface="全真細隸書" panose="02010609000101010101" pitchFamily="49" charset="-120"/>
              </a:rPr>
              <a:t>：往昔我於彼人處，作重業障，令其受苦；是以今日業果成熟，來至我所，惱我、亂我、障我菩提。</a:t>
            </a:r>
          </a:p>
        </p:txBody>
      </p:sp>
    </p:spTree>
    <p:extLst>
      <p:ext uri="{BB962C8B-B14F-4D97-AF65-F5344CB8AC3E}">
        <p14:creationId xmlns:p14="http://schemas.microsoft.com/office/powerpoint/2010/main" val="146277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慈心三昧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如果我於此人處，不生歡喜心</a:t>
            </a:r>
            <a:r>
              <a:rPr lang="zh-TW" altLang="en-US" dirty="0">
                <a:ea typeface="全真細隸書" panose="02010609000101010101" pitchFamily="49" charset="-120"/>
              </a:rPr>
              <a:t>，那麼於其他一切的眾生處，</a:t>
            </a:r>
            <a:r>
              <a:rPr lang="zh-TW" altLang="en-US" dirty="0" smtClean="0">
                <a:ea typeface="全真細隸書" panose="02010609000101010101" pitchFamily="49" charset="-120"/>
              </a:rPr>
              <a:t>又如何</a:t>
            </a:r>
            <a:r>
              <a:rPr lang="zh-TW" altLang="en-US" dirty="0">
                <a:ea typeface="全真細隸書" panose="02010609000101010101" pitchFamily="49" charset="-120"/>
              </a:rPr>
              <a:t>能行饒益之事呢？無始以來，眾生在生死輪迴中，多以</a:t>
            </a:r>
            <a:r>
              <a:rPr lang="zh-TW" altLang="en-US" dirty="0" smtClean="0">
                <a:ea typeface="全真細隸書" panose="02010609000101010101" pitchFamily="49" charset="-120"/>
              </a:rPr>
              <a:t>恩怨</a:t>
            </a:r>
            <a:r>
              <a:rPr lang="zh-TW" altLang="en-US" dirty="0">
                <a:ea typeface="全真細隸書" panose="02010609000101010101" pitchFamily="49" charset="-120"/>
              </a:rPr>
              <a:t>、愛憎交織，而累世牽扯纏繞，無有出期。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今日若於此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眾生，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不生憐憫，那麼於其他眾生處，亦當如此。</a:t>
            </a:r>
          </a:p>
          <a:p>
            <a:r>
              <a:rPr lang="zh-TW" altLang="en-US" dirty="0" smtClean="0">
                <a:ea typeface="全真細隸書" panose="02010609000101010101" pitchFamily="49" charset="-120"/>
              </a:rPr>
              <a:t>是故</a:t>
            </a:r>
            <a:r>
              <a:rPr lang="zh-TW" altLang="en-US" dirty="0">
                <a:ea typeface="全真細隸書" panose="02010609000101010101" pitchFamily="49" charset="-120"/>
              </a:rPr>
              <a:t>菩薩行者，當於一切眾生處，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普行饒益；因此應當修習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慈心</a:t>
            </a:r>
            <a:r>
              <a:rPr lang="zh-TW" altLang="en-US" dirty="0">
                <a:ea typeface="全真細隸書" panose="02010609000101010101" pitchFamily="49" charset="-120"/>
              </a:rPr>
              <a:t>，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念念行慈</a:t>
            </a:r>
            <a:r>
              <a:rPr lang="zh-TW" altLang="en-US" dirty="0">
                <a:ea typeface="全真細隸書" panose="02010609000101010101" pitchFamily="49" charset="-120"/>
              </a:rPr>
              <a:t>。故菩薩行者，應修習慈愍之心，永離瞋恚怨</a:t>
            </a:r>
            <a:r>
              <a:rPr lang="zh-TW" altLang="en-US" dirty="0" smtClean="0">
                <a:ea typeface="全真細隸書" panose="02010609000101010101" pitchFamily="49" charset="-120"/>
              </a:rPr>
              <a:t>結，</a:t>
            </a:r>
            <a:r>
              <a:rPr lang="zh-TW" altLang="en-US" dirty="0">
                <a:ea typeface="全真細隸書" panose="02010609000101010101" pitchFamily="49" charset="-120"/>
              </a:rPr>
              <a:t>視一切眾生平等、並利益安樂一切眾生。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483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慈心三昧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十、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結    論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我們今天都已經求道了，也都成成了彌勒眷屬，我們要學習彌勒佛的慈心三昧，清口茹素，戒殺放生，這樣靈性清淨，才能躲過末劫年，參與龍華大會，見佛聞法証果。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170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慈心三昧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二、明師一指開啟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慈心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心經説：</a:t>
            </a:r>
            <a:r>
              <a:rPr lang="zh-TW" altLang="en-US" sz="3600" dirty="0">
                <a:ea typeface="全真細隸書" panose="02010609000101010101" pitchFamily="49" charset="-120"/>
              </a:rPr>
              <a:t>觀自在菩薩，行深般若波羅密多時，照見五蘊皆空，能渡一切苦厄。</a:t>
            </a: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觀自在的觀，必須訪拜明師求道</a:t>
            </a:r>
            <a:r>
              <a:rPr lang="zh-TW" altLang="en-US" sz="3600" dirty="0">
                <a:ea typeface="全真細隸書" panose="02010609000101010101" pitchFamily="49" charset="-120"/>
              </a:rPr>
              <a:t>才能找到佛性，也就是找到慈悲心，如此才能「行深般若波羅密多」，否則都是空談，真正的慈悲心是流露不出來的。</a:t>
            </a: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天道弟子因為有拜明師求道</a:t>
            </a:r>
            <a:r>
              <a:rPr lang="zh-TW" altLang="en-US" sz="3600" dirty="0">
                <a:ea typeface="全真細隸書" panose="02010609000101010101" pitchFamily="49" charset="-120"/>
              </a:rPr>
              <a:t>，開啟了佛心智慧，容易持齋茹素，所以吃素持齋的人都比其他宗教的修士多太多了。</a:t>
            </a: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698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慈心三昧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三、慈心</a:t>
            </a:r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三昧之源</a:t>
            </a:r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起</a:t>
            </a:r>
            <a:endParaRPr lang="en-US" altLang="zh-TW" sz="40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8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在</a:t>
            </a:r>
            <a:r>
              <a:rPr lang="zh-TW" altLang="en-US" sz="3800" dirty="0">
                <a:solidFill>
                  <a:srgbClr val="FFC000"/>
                </a:solidFill>
                <a:ea typeface="全真細隸書" panose="02010609000101010101" pitchFamily="49" charset="-120"/>
              </a:rPr>
              <a:t>過去無量劫時，於此閻浮提，適值弗沙佛出世</a:t>
            </a:r>
            <a:r>
              <a:rPr lang="zh-TW" altLang="en-US" sz="38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。</a:t>
            </a:r>
            <a:r>
              <a:rPr lang="zh-TW" altLang="en-US" sz="3800" dirty="0" smtClean="0">
                <a:ea typeface="全真細隸書" panose="02010609000101010101" pitchFamily="49" charset="-120"/>
              </a:rPr>
              <a:t>彌勒佛的前身為大王</a:t>
            </a:r>
            <a:r>
              <a:rPr lang="zh-TW" altLang="en-US" sz="38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曇</a:t>
            </a:r>
            <a:r>
              <a:rPr lang="zh-TW" altLang="en-US" sz="3800" dirty="0">
                <a:solidFill>
                  <a:srgbClr val="FFFF00"/>
                </a:solidFill>
                <a:ea typeface="全真細隸書" panose="02010609000101010101" pitchFamily="49" charset="-120"/>
              </a:rPr>
              <a:t>摩留</a:t>
            </a:r>
            <a:r>
              <a:rPr lang="zh-TW" altLang="en-US" sz="38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支。</a:t>
            </a:r>
            <a:endParaRPr lang="en-US" altLang="zh-TW" sz="38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800" dirty="0">
                <a:solidFill>
                  <a:srgbClr val="FFC000"/>
                </a:solidFill>
                <a:ea typeface="全真細隸書" panose="02010609000101010101" pitchFamily="49" charset="-120"/>
              </a:rPr>
              <a:t>賢愚</a:t>
            </a:r>
            <a:r>
              <a:rPr lang="zh-TW" altLang="en-US" sz="38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經：</a:t>
            </a:r>
            <a:r>
              <a:rPr lang="zh-TW" altLang="en-US" sz="3800" dirty="0" smtClean="0">
                <a:ea typeface="全真細隸書" panose="02010609000101010101" pitchFamily="49" charset="-120"/>
              </a:rPr>
              <a:t>眾</a:t>
            </a:r>
            <a:r>
              <a:rPr lang="zh-TW" altLang="en-US" sz="3800" dirty="0">
                <a:ea typeface="全真細隸書" panose="02010609000101010101" pitchFamily="49" charset="-120"/>
              </a:rPr>
              <a:t>比丘圍繞著如來佛，各自皆悉默然地端坐於定中。</a:t>
            </a:r>
            <a:r>
              <a:rPr lang="zh-TW" altLang="en-US" sz="3800" dirty="0" smtClean="0">
                <a:ea typeface="全真細隸書" panose="02010609000101010101" pitchFamily="49" charset="-120"/>
              </a:rPr>
              <a:t>當時</a:t>
            </a:r>
            <a:r>
              <a:rPr lang="zh-TW" altLang="en-US" sz="3800" dirty="0">
                <a:ea typeface="全真細隸書" panose="02010609000101010101" pitchFamily="49" charset="-120"/>
              </a:rPr>
              <a:t>有一位大王，名叫曇摩留支，在遙遠的地方，見到世尊光</a:t>
            </a:r>
            <a:r>
              <a:rPr lang="zh-TW" altLang="en-US" sz="3800" dirty="0" smtClean="0">
                <a:ea typeface="全真細隸書" panose="02010609000101010101" pitchFamily="49" charset="-120"/>
              </a:rPr>
              <a:t>明顯赫</a:t>
            </a:r>
            <a:r>
              <a:rPr lang="zh-TW" altLang="en-US" sz="3800" dirty="0">
                <a:ea typeface="全真細隸書" panose="02010609000101010101" pitchFamily="49" charset="-120"/>
              </a:rPr>
              <a:t>，明耀過於太陽的光，被大眾圍繞，如星中月，於是為佛作</a:t>
            </a:r>
            <a:r>
              <a:rPr lang="zh-TW" altLang="en-US" sz="3800" dirty="0" smtClean="0">
                <a:ea typeface="全真細隸書" panose="02010609000101010101" pitchFamily="49" charset="-120"/>
              </a:rPr>
              <a:t>禮，這</a:t>
            </a:r>
            <a:r>
              <a:rPr lang="zh-TW" altLang="en-US" sz="3800" dirty="0">
                <a:ea typeface="全真細隸書" panose="02010609000101010101" pitchFamily="49" charset="-120"/>
              </a:rPr>
              <a:t>時，大王又見到，在眾比丘中，有一位比丘，放射出金色</a:t>
            </a:r>
            <a:r>
              <a:rPr lang="zh-TW" altLang="en-US" sz="3800" dirty="0" smtClean="0">
                <a:ea typeface="全真細隸書" panose="02010609000101010101" pitchFamily="49" charset="-120"/>
              </a:rPr>
              <a:t>的光明</a:t>
            </a:r>
            <a:r>
              <a:rPr lang="zh-TW" altLang="en-US" sz="3800" dirty="0">
                <a:ea typeface="全真細隸書" panose="02010609000101010101" pitchFamily="49" charset="-120"/>
              </a:rPr>
              <a:t>，其光明如同大火聚集一般</a:t>
            </a:r>
            <a:r>
              <a:rPr lang="zh-TW" altLang="en-US" sz="38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050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慈心三昧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dirty="0">
                <a:ea typeface="全真細隸書" panose="02010609000101010101" pitchFamily="49" charset="-120"/>
              </a:rPr>
              <a:t>光芒特別明顯，即向世尊說</a:t>
            </a:r>
            <a:r>
              <a:rPr lang="en-US" altLang="zh-TW" dirty="0">
                <a:latin typeface="+mj-ea"/>
                <a:ea typeface="+mj-ea"/>
              </a:rPr>
              <a:t>『</a:t>
            </a:r>
            <a:r>
              <a:rPr lang="zh-TW" altLang="en-US" dirty="0">
                <a:ea typeface="全真細隸書" panose="02010609000101010101" pitchFamily="49" charset="-120"/>
              </a:rPr>
              <a:t>這位比丘，入於何種定境，有如是</a:t>
            </a:r>
            <a:r>
              <a:rPr lang="zh-TW" altLang="en-US" dirty="0" smtClean="0">
                <a:ea typeface="全真細隸書" panose="02010609000101010101" pitchFamily="49" charset="-120"/>
              </a:rPr>
              <a:t>光明</a:t>
            </a:r>
            <a:r>
              <a:rPr lang="en-US" altLang="zh-TW" dirty="0">
                <a:latin typeface="+mj-ea"/>
                <a:ea typeface="+mj-ea"/>
              </a:rPr>
              <a:t>』</a:t>
            </a:r>
            <a:r>
              <a:rPr lang="zh-TW" altLang="en-US" dirty="0">
                <a:ea typeface="全真細隸書" panose="02010609000101010101" pitchFamily="49" charset="-120"/>
              </a:rPr>
              <a:t>佛陀告訴大王說：</a:t>
            </a:r>
            <a:r>
              <a:rPr lang="en-US" altLang="zh-TW" dirty="0">
                <a:latin typeface="+mj-ea"/>
                <a:ea typeface="+mj-ea"/>
              </a:rPr>
              <a:t>『</a:t>
            </a:r>
            <a:r>
              <a:rPr lang="zh-TW" altLang="en-US" dirty="0">
                <a:ea typeface="全真細隸書" panose="02010609000101010101" pitchFamily="49" charset="-120"/>
              </a:rPr>
              <a:t>這位比丘，入於慈心等定。</a:t>
            </a:r>
            <a:r>
              <a:rPr lang="en-US" altLang="zh-TW" dirty="0">
                <a:latin typeface="+mj-ea"/>
                <a:ea typeface="+mj-ea"/>
              </a:rPr>
              <a:t>』</a:t>
            </a:r>
            <a:r>
              <a:rPr lang="zh-TW" altLang="en-US" dirty="0">
                <a:ea typeface="全真細隸書" panose="02010609000101010101" pitchFamily="49" charset="-120"/>
              </a:rPr>
              <a:t>大王</a:t>
            </a:r>
            <a:r>
              <a:rPr lang="zh-TW" altLang="en-US" dirty="0" smtClean="0">
                <a:ea typeface="全真細隸書" panose="02010609000101010101" pitchFamily="49" charset="-120"/>
              </a:rPr>
              <a:t>聽聞</a:t>
            </a:r>
            <a:r>
              <a:rPr lang="zh-TW" altLang="en-US" dirty="0">
                <a:ea typeface="全真細隸書" panose="02010609000101010101" pitchFamily="49" charset="-120"/>
              </a:rPr>
              <a:t>  之後，對慈心定倍增欽敬仰佩</a:t>
            </a:r>
            <a:r>
              <a:rPr lang="zh-TW" altLang="en-US" dirty="0" smtClean="0">
                <a:ea typeface="全真細隸書" panose="02010609000101010101" pitchFamily="49" charset="-120"/>
              </a:rPr>
              <a:t>，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r>
              <a:rPr lang="zh-TW" altLang="en-US" dirty="0">
                <a:ea typeface="全真細隸書" panose="02010609000101010101" pitchFamily="49" charset="-120"/>
              </a:rPr>
              <a:t>便說：</a:t>
            </a:r>
            <a:r>
              <a:rPr lang="en-US" altLang="zh-TW" dirty="0">
                <a:latin typeface="+mj-ea"/>
                <a:ea typeface="+mj-ea"/>
              </a:rPr>
              <a:t>『</a:t>
            </a:r>
            <a:r>
              <a:rPr lang="zh-TW" altLang="en-US" dirty="0">
                <a:ea typeface="全真細隸書" panose="02010609000101010101" pitchFamily="49" charset="-120"/>
              </a:rPr>
              <a:t>這個慈心定的光明，真是很偉大，我將會常常修</a:t>
            </a:r>
            <a:r>
              <a:rPr lang="zh-TW" altLang="en-US" dirty="0" smtClean="0">
                <a:ea typeface="全真細隸書" panose="02010609000101010101" pitchFamily="49" charset="-120"/>
              </a:rPr>
              <a:t>習慈心</a:t>
            </a:r>
            <a:r>
              <a:rPr lang="zh-TW" altLang="en-US" dirty="0" smtClean="0">
                <a:ea typeface="全真細隸書" panose="02010609000101010101" pitchFamily="49" charset="-120"/>
              </a:rPr>
              <a:t>三昧</a:t>
            </a:r>
            <a:r>
              <a:rPr lang="zh-TW" altLang="en-US" dirty="0">
                <a:ea typeface="全真細隸書" panose="02010609000101010101" pitchFamily="49" charset="-120"/>
              </a:rPr>
              <a:t>。</a:t>
            </a:r>
            <a:r>
              <a:rPr lang="en-US" altLang="zh-TW" dirty="0">
                <a:latin typeface="+mj-ea"/>
                <a:ea typeface="+mj-ea"/>
              </a:rPr>
              <a:t>』</a:t>
            </a:r>
            <a:r>
              <a:rPr lang="zh-TW" altLang="en-US" dirty="0">
                <a:ea typeface="全真細隸書" panose="02010609000101010101" pitchFamily="49" charset="-120"/>
              </a:rPr>
              <a:t>大王發完此願後，便專心修習慈心定</a:t>
            </a:r>
            <a:r>
              <a:rPr lang="zh-TW" altLang="en-US" dirty="0" smtClean="0">
                <a:ea typeface="全真細隸書" panose="02010609000101010101" pitchFamily="49" charset="-120"/>
              </a:rPr>
              <a:t>，不食</a:t>
            </a:r>
            <a:r>
              <a:rPr lang="zh-TW" altLang="en-US" smtClean="0">
                <a:ea typeface="全真細隸書" panose="02010609000101010101" pitchFamily="49" charset="-120"/>
              </a:rPr>
              <a:t>眾生肉。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這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位曇摩留支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大王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  ，即是後來的彌勒菩薩</a:t>
            </a:r>
            <a:r>
              <a:rPr lang="zh-TW" altLang="en-US" dirty="0">
                <a:ea typeface="全真細隸書" panose="02010609000101010101" pitchFamily="49" charset="-120"/>
              </a:rPr>
              <a:t>，因為他在這一世發起慈心，自此以後，</a:t>
            </a:r>
            <a:r>
              <a:rPr lang="zh-TW" altLang="en-US" dirty="0" smtClean="0">
                <a:ea typeface="全真細隸書" panose="02010609000101010101" pitchFamily="49" charset="-120"/>
              </a:rPr>
              <a:t>常自</a:t>
            </a:r>
            <a:r>
              <a:rPr lang="zh-TW" altLang="en-US" dirty="0">
                <a:ea typeface="全真細隸書" panose="02010609000101010101" pitchFamily="49" charset="-120"/>
              </a:rPr>
              <a:t>號為彌勒。</a:t>
            </a:r>
            <a:r>
              <a:rPr lang="zh-TW" altLang="en-US" dirty="0"/>
              <a:t> </a:t>
            </a:r>
          </a:p>
          <a:p>
            <a:endParaRPr lang="zh-TW" altLang="en-US" dirty="0"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7811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慈心三昧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這便是慈心三昧的源起。</a:t>
            </a:r>
            <a:r>
              <a:rPr lang="zh-TW" altLang="en-US" sz="3600" dirty="0">
                <a:ea typeface="全真細隸書" panose="02010609000101010101" pitchFamily="49" charset="-120"/>
              </a:rPr>
              <a:t>彌勒意解為慈也．彌勒的名字叫阿逸多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，譯</a:t>
            </a:r>
            <a:r>
              <a:rPr lang="zh-TW" altLang="en-US" sz="3600" dirty="0">
                <a:ea typeface="全真細隸書" panose="02010609000101010101" pitchFamily="49" charset="-120"/>
              </a:rPr>
              <a:t>成中文即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無能勝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。所以彌勒菩薩的姓名，譯成中文，就是</a:t>
            </a:r>
            <a:r>
              <a:rPr lang="zh-TW" altLang="en-US" sz="3600" dirty="0" smtClean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  慈無能勝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，意即天下中，沒有任何力量，比慈心更優勝，即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慈心是</a:t>
            </a:r>
            <a:r>
              <a:rPr lang="zh-TW" altLang="en-US" sz="3600" dirty="0">
                <a:ea typeface="全真細隸書" panose="02010609000101010101" pitchFamily="49" charset="-120"/>
              </a:rPr>
              <a:t>天下無敵的。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3330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慈心三昧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四、修行慈心，內心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安穩</a:t>
            </a:r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修行慈心，慈悲心自然流露</a:t>
            </a:r>
            <a:r>
              <a:rPr lang="zh-TW" altLang="en-US" sz="3600" dirty="0">
                <a:ea typeface="全真細隸書" panose="02010609000101010101" pitchFamily="49" charset="-120"/>
              </a:rPr>
              <a:t>，內心不起嗔恚，也不起嫉妒，所以內心安穩。</a:t>
            </a: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濟公老師曰</a:t>
            </a:r>
            <a:r>
              <a:rPr lang="zh-TW" altLang="en-US" sz="3600" dirty="0">
                <a:ea typeface="全真細隸書" panose="02010609000101010101" pitchFamily="49" charset="-120"/>
              </a:rPr>
              <a:t>：不要以為嫉妒心是一件小事， 因為嫉妒心可以令人失去理智，一切慈心失去。</a:t>
            </a: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實例：</a:t>
            </a:r>
            <a:r>
              <a:rPr lang="zh-TW" altLang="en-US" sz="3600" dirty="0">
                <a:ea typeface="全真細隸書" panose="02010609000101010101" pitchFamily="49" charset="-120"/>
              </a:rPr>
              <a:t>漢劉邦之妻呂后，因妒忌心，用最殘忍手段殺戚夫人，今天仍在阿鼻地獄受刑。</a:t>
            </a:r>
          </a:p>
        </p:txBody>
      </p:sp>
    </p:spTree>
    <p:extLst>
      <p:ext uri="{BB962C8B-B14F-4D97-AF65-F5344CB8AC3E}">
        <p14:creationId xmlns:p14="http://schemas.microsoft.com/office/powerpoint/2010/main" val="184910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慈心三昧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五、修行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慈心与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人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和諧</a:t>
            </a:r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能修持慈心三昧的人 可以得到內心平和安穩，</a:t>
            </a:r>
            <a:r>
              <a:rPr lang="zh-TW" altLang="en-US" sz="3600" dirty="0">
                <a:ea typeface="全真細隸書" panose="02010609000101010101" pitchFamily="49" charset="-120"/>
              </a:rPr>
              <a:t>沒有爭鬥不會製造戰爭 不會攪出人禍 ，不會有仇殺， 去到任何地方，都能時常與人和諧相處。</a:t>
            </a: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修慈心三昧的人，內心充滿慈愛，寬恕</a:t>
            </a:r>
            <a:r>
              <a:rPr lang="zh-TW" altLang="en-US" sz="3600" dirty="0">
                <a:ea typeface="全真細隸書" panose="02010609000101010101" pitchFamily="49" charset="-120"/>
              </a:rPr>
              <a:t>、體諒、 關懷 、忍讓、 退讓、不計較、不記仇、不報復， 因而可以感化惡人，與惡人和諧共處。</a:t>
            </a:r>
          </a:p>
        </p:txBody>
      </p:sp>
    </p:spTree>
    <p:extLst>
      <p:ext uri="{BB962C8B-B14F-4D97-AF65-F5344CB8AC3E}">
        <p14:creationId xmlns:p14="http://schemas.microsoft.com/office/powerpoint/2010/main" val="183985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慈心三昧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六、修行慈心的故事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pPr marL="36576" indent="0">
              <a:buNone/>
            </a:pP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昔日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寒山問拾得曰</a:t>
            </a:r>
            <a:r>
              <a:rPr lang="zh-TW" altLang="en-US" sz="3200" dirty="0">
                <a:ea typeface="全真細隸書" panose="02010609000101010101" pitchFamily="49" charset="-120"/>
              </a:rPr>
              <a:t>：世間謗我、欺我、辱我、笑我、輕我、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賤我</a:t>
            </a:r>
            <a:r>
              <a:rPr lang="zh-TW" altLang="en-US" sz="3200" dirty="0">
                <a:ea typeface="全真細隸書" panose="02010609000101010101" pitchFamily="49" charset="-120"/>
              </a:rPr>
              <a:t>、惡我、騙 我、如何處治乎？</a:t>
            </a: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拾得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云：</a:t>
            </a:r>
            <a:r>
              <a:rPr lang="zh-TW" altLang="en-US" sz="3200" dirty="0">
                <a:ea typeface="全真細隸書" panose="02010609000101010101" pitchFamily="49" charset="-120"/>
              </a:rPr>
              <a:t>只是忍他、讓他、由他、避他、耐他、敬他、不要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理他</a:t>
            </a:r>
            <a:r>
              <a:rPr lang="zh-TW" altLang="en-US" sz="3200" dirty="0">
                <a:ea typeface="全真細隸書" panose="02010609000101010101" pitchFamily="49" charset="-120"/>
              </a:rPr>
              <a:t>、再待幾年你且看他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寒山又問</a:t>
            </a:r>
            <a:r>
              <a:rPr lang="zh-TW" altLang="en-US" sz="3200" dirty="0">
                <a:ea typeface="全真細隸書" panose="02010609000101010101" pitchFamily="49" charset="-120"/>
              </a:rPr>
              <a:t>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細隸書" panose="02010609000101010101" pitchFamily="49" charset="-120"/>
              </a:rPr>
              <a:t>此外還有什麼處的秘訣，可以躲避別人惡意的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糾纏</a:t>
            </a:r>
            <a:r>
              <a:rPr lang="zh-TW" altLang="en-US" sz="3200" dirty="0">
                <a:ea typeface="全真細隸書" panose="02010609000101010101" pitchFamily="49" charset="-120"/>
              </a:rPr>
              <a:t>呢？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拾得就告訴他</a:t>
            </a:r>
            <a:r>
              <a:rPr lang="zh-TW" altLang="en-US" sz="3200" dirty="0">
                <a:ea typeface="全真細隸書" panose="02010609000101010101" pitchFamily="49" charset="-120"/>
              </a:rPr>
              <a:t>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細隸書" panose="02010609000101010101" pitchFamily="49" charset="-120"/>
              </a:rPr>
              <a:t>我曾經看過彌勒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菩薩偈</a:t>
            </a:r>
            <a:r>
              <a:rPr lang="zh-TW" altLang="en-US" sz="3200" dirty="0">
                <a:ea typeface="全真細隸書" panose="02010609000101010101" pitchFamily="49" charset="-120"/>
              </a:rPr>
              <a:t>，你且聽我念來，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偈子是這樣說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的：</a:t>
            </a:r>
            <a:endParaRPr lang="zh-TW" altLang="en-US" sz="32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endParaRPr lang="zh-TW" altLang="en-US" sz="3200" dirty="0"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076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慈心三昧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ea typeface="全真細隸書" panose="02010609000101010101" pitchFamily="49" charset="-120"/>
              </a:rPr>
              <a:t>老拙穿破襖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                        淡</a:t>
            </a:r>
            <a:r>
              <a:rPr lang="zh-TW" altLang="en-US" sz="3600" dirty="0">
                <a:ea typeface="全真細隸書" panose="02010609000101010101" pitchFamily="49" charset="-120"/>
              </a:rPr>
              <a:t>飯腹中飽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                  補</a:t>
            </a:r>
            <a:r>
              <a:rPr lang="zh-TW" altLang="en-US" sz="3600" dirty="0">
                <a:ea typeface="全真細隸書" panose="02010609000101010101" pitchFamily="49" charset="-120"/>
              </a:rPr>
              <a:t>破好遮寒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                 萬事</a:t>
            </a:r>
            <a:r>
              <a:rPr lang="zh-TW" altLang="en-US" sz="3600" dirty="0">
                <a:ea typeface="全真細隸書" panose="02010609000101010101" pitchFamily="49" charset="-120"/>
              </a:rPr>
              <a:t>隨緣了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                       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有人罵老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拙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，                  老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拙只說好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，                  有人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打老拙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，                    老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拙自睡倒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。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涕</a:t>
            </a:r>
            <a:r>
              <a:rPr lang="zh-TW" altLang="en-US" sz="3600" dirty="0">
                <a:ea typeface="全真細隸書" panose="02010609000101010101" pitchFamily="49" charset="-120"/>
              </a:rPr>
              <a:t>唾在面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上，                  隨</a:t>
            </a:r>
            <a:r>
              <a:rPr lang="zh-TW" altLang="en-US" sz="3600" dirty="0">
                <a:ea typeface="全真細隸書" panose="02010609000101010101" pitchFamily="49" charset="-120"/>
              </a:rPr>
              <a:t>他自乾了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                   我</a:t>
            </a:r>
            <a:r>
              <a:rPr lang="zh-TW" altLang="en-US" sz="3600" dirty="0">
                <a:ea typeface="全真細隸書" panose="02010609000101010101" pitchFamily="49" charset="-120"/>
              </a:rPr>
              <a:t>也省氣力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                    他</a:t>
            </a:r>
            <a:r>
              <a:rPr lang="zh-TW" altLang="en-US" sz="3600" dirty="0">
                <a:ea typeface="全真細隸書" panose="02010609000101010101" pitchFamily="49" charset="-120"/>
              </a:rPr>
              <a:t>也無煩惱。</a:t>
            </a:r>
          </a:p>
          <a:p>
            <a:endParaRPr lang="zh-TW" altLang="en-US" sz="3500" dirty="0"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8700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277</TotalTime>
  <Words>1428</Words>
  <Application>Microsoft Office PowerPoint</Application>
  <PresentationFormat>如螢幕大小 (16:9)</PresentationFormat>
  <Paragraphs>69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3" baseType="lpstr">
      <vt:lpstr>Franklin Gothic Book</vt:lpstr>
      <vt:lpstr>全真細隸書</vt:lpstr>
      <vt:lpstr>微軟正黑體</vt:lpstr>
      <vt:lpstr>Arial</vt:lpstr>
      <vt:lpstr>Wingdings 2</vt:lpstr>
      <vt:lpstr>科技</vt:lpstr>
      <vt:lpstr>慈心三昧     悟見講</vt:lpstr>
      <vt:lpstr>慈心三昧     悟見講</vt:lpstr>
      <vt:lpstr>慈心三昧     悟見講</vt:lpstr>
      <vt:lpstr>慈心三昧     悟見講</vt:lpstr>
      <vt:lpstr>慈心三昧     悟見講</vt:lpstr>
      <vt:lpstr>慈心三昧     悟見講</vt:lpstr>
      <vt:lpstr>慈心三昧     悟見講</vt:lpstr>
      <vt:lpstr>慈心三昧     悟見講</vt:lpstr>
      <vt:lpstr>慈心三昧     悟見講</vt:lpstr>
      <vt:lpstr>慈心三昧     悟見講</vt:lpstr>
      <vt:lpstr>慈心三昧     悟見講</vt:lpstr>
      <vt:lpstr>慈心三昧     悟見講</vt:lpstr>
      <vt:lpstr>慈心三昧     悟見講</vt:lpstr>
      <vt:lpstr>慈心三昧     悟見講</vt:lpstr>
      <vt:lpstr>慈心三昧     悟見講</vt:lpstr>
      <vt:lpstr>慈心三昧     悟見講</vt:lpstr>
      <vt:lpstr>慈心三昧   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90</cp:revision>
  <dcterms:created xsi:type="dcterms:W3CDTF">2014-02-15T05:50:45Z</dcterms:created>
  <dcterms:modified xsi:type="dcterms:W3CDTF">2016-04-15T04:37:55Z</dcterms:modified>
</cp:coreProperties>
</file>