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sldIdLst>
    <p:sldId id="333" r:id="rId2"/>
    <p:sldId id="346" r:id="rId3"/>
    <p:sldId id="345" r:id="rId4"/>
    <p:sldId id="344" r:id="rId5"/>
    <p:sldId id="343" r:id="rId6"/>
    <p:sldId id="342" r:id="rId7"/>
    <p:sldId id="341" r:id="rId8"/>
    <p:sldId id="340" r:id="rId9"/>
    <p:sldId id="339" r:id="rId10"/>
    <p:sldId id="338" r:id="rId11"/>
    <p:sldId id="337" r:id="rId12"/>
    <p:sldId id="336" r:id="rId13"/>
    <p:sldId id="335" r:id="rId14"/>
    <p:sldId id="351" r:id="rId15"/>
    <p:sldId id="350" r:id="rId16"/>
    <p:sldId id="349" r:id="rId17"/>
    <p:sldId id="348" r:id="rId18"/>
    <p:sldId id="347" r:id="rId19"/>
    <p:sldId id="334" r:id="rId20"/>
    <p:sldId id="356" r:id="rId21"/>
    <p:sldId id="355" r:id="rId22"/>
    <p:sldId id="332" r:id="rId23"/>
    <p:sldId id="331" r:id="rId24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59" autoAdjust="0"/>
    <p:restoredTop sz="92649" autoAdjust="0"/>
  </p:normalViewPr>
  <p:slideViewPr>
    <p:cSldViewPr>
      <p:cViewPr varScale="1">
        <p:scale>
          <a:sx n="69" d="100"/>
          <a:sy n="69" d="100"/>
        </p:scale>
        <p:origin x="749" y="2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1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1048602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1048603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55786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2019/11/21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&#24735;&#35211;&#20449;&#31665;myoktw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一、佛堂的意义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们常说：「修道三不离」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，不离经典，不离佛堂，不离前贤。其中一项就是不离佛堂，佛堂可分为二种：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一种是有形佛堂，一种是无形佛堂。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2456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而母灯之火是代表上帝圣灵真火，表示道脉要薪火相传故明师引真火 点开吾身之真明路乃唯一不二法门。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5471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两仪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灯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太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极，气也，妙有万物之母，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道生一，ㄧ生二，二生三，三生万物，其中参赞化育，运用万能，其体为理， 其用为神，神化阴阳，左阳右阴，左日右月，合而为明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乃体之用，代表一本散万殊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，亦象征明师承领天命，化导接引众生，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以师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尊老大人办普渡，ㄧ本散万殊；师母老大人办收圆，万殊复归ㄧ本也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8686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㈢八卦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炉</a:t>
            </a:r>
            <a:r>
              <a:rPr lang="zh-TW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TW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乾</a:t>
            </a:r>
            <a:r>
              <a:rPr lang="en-US" altLang="zh-CN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，坤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地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，坎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水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，离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火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，艮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山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，兑现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泽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，巽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风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，震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雷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八卦错综，代表万物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生生不息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之理，皇极象也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极生太极，生两仪，生四象，生八卦，万物因此绵绵而生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，故八卦炉代表一切万物均由老母化身出来，生生不息地承载无尽的妙用 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2623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上下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桌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桌为天，下桌为地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，天高地博，高明配天，博厚配地，因此上桌较高下桌减小，有象征效天法地，承上启下之意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5163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㈤佛像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白阳应运的仙佛为适当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，如：弥勒祖师，济公活佛，南海古佛，关圣帝君，吕法律主。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供佛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像之意义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：一则礼敬仙佛，二则指引众生借假修真，上体佛心，观效佛行，下照自身，体悟如来。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67922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㈥供茶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清，下浊，一阴一阳之谓道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，敬天地，礼神明，献上最至诚之心，母灯两旁，一置上清代表天，献明明上帝，一置下浊代表 地，献诸天天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其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余视佛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桌上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供奉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几尊仙佛，佛前各置一供茶。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2723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㈦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万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年青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象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征万年长青，大道永存，生机永在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㈧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檀香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盒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置檀香末，一置檀香木，请坛办道献香时用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㈨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供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果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诚敬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奉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献，礼敬仙佛，一列五盘象征五行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㈩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拜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垫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时，有众生归根复命之意义，礼敬老母，诸天仙佛，象征谦下，厚实之精神。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96228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十一）桌裙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庄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严道场，以仙佛为标竿，见贤思齐，自勉，立愿，存好心，说好话，做好事，多多积功累德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（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十二）鲜花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庄严道场，清香肃穆，人天欢喜，美妙圆满，朝气蓬勃，象征万物欣欣向荣，生生不息。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358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七、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佛堂早晚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要献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何要献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炷清香达九天─敬天地礼神明归依自性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香礼中的庄严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世界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整礼佛桌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─擦拭尘埃埃返照自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性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平香炉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─平心静气度己度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点佛灯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─点燃佛灯圆成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生命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CN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献敬茶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─茶分清浊诚敬奉献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7819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献香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─先献中香立其大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本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6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─礼敬诸佛折服我慢观相发心效法圣贤不忘根本感恩报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德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默念愿忏文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─忏悔业障清白灵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台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愿力─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慈光加被悉皆回向但愿众生得离苦不为自己求安乐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3736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有形佛堂：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是指我们所看到的建筑，装潢，以及佛堂内部的整齐，清洁，庄严的摆设，一个庄严的佛堂，是初入道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者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第一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个被摄受住的因素，也是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最深刻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的印象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能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引迷入悟，借假修真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，启发良知良能，反璞归真，恢复本性至善美德，这也是祖师，师尊，师母苦心穿过天道佛堂的摆放位置，指引我们修持心法，佛堂的 摆设究竟有没有殊胜呢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8244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八、为何要叩首礼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叩首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礼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借有形之叩首，体悟无形自性本体，感恩忏悔，诚心诚意，认真修办，恢复赤子之心，以道合一，与弥勒祖师同在。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21794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九、我们的自性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们的无形佛堂亦有母灯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玄关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，两仪灯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双眼</a:t>
            </a:r>
            <a:r>
              <a:rPr lang="en-US" altLang="zh-CN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所以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我们应时时回光反照我们的自性佛堂，以期能达天人合一。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192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、坛主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都有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愿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佛慈悲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：「能求道是有缘，能办道是有份，有缘有份就是根基深厚，能建立佛堂帮助上天普渡众生，更是有使命有愿力的人。」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9942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標題 1"/>
          <p:cNvSpPr>
            <a:spLocks noGrp="1"/>
          </p:cNvSpPr>
          <p:nvPr>
            <p:ph type="ctrTitle"/>
          </p:nvPr>
        </p:nvSpPr>
        <p:spPr>
          <a:xfrm>
            <a:off x="1043608" y="3376248"/>
            <a:ext cx="6120680" cy="1224136"/>
          </a:xfrm>
        </p:spPr>
        <p:txBody>
          <a:bodyPr>
            <a:normAutofit fontScale="90000"/>
          </a:bodyPr>
          <a:lstStyle/>
          <a:p>
            <a: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8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zh-TW" altLang="en-US" dirty="0"/>
          </a:p>
        </p:txBody>
      </p:sp>
      <p:sp>
        <p:nvSpPr>
          <p:cNvPr id="1048600" name="副標題 2"/>
          <p:cNvSpPr>
            <a:spLocks noGrp="1"/>
          </p:cNvSpPr>
          <p:nvPr>
            <p:ph type="subTitle" idx="1"/>
          </p:nvPr>
        </p:nvSpPr>
        <p:spPr>
          <a:xfrm>
            <a:off x="611560" y="267494"/>
            <a:ext cx="8136904" cy="4608512"/>
          </a:xfrm>
        </p:spPr>
        <p:txBody>
          <a:bodyPr>
            <a:noAutofit/>
          </a:bodyPr>
          <a:lstStyle/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悟見信箱  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  <a:hlinkClick r:id="rId3"/>
              </a:rPr>
              <a:t>myoktw@gmail.com</a:t>
            </a:r>
            <a:endParaRPr lang="en-US" altLang="zh-TW" sz="4000" dirty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微</a:t>
            </a:r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信</a:t>
            </a:r>
            <a:r>
              <a:rPr lang="en-US" altLang="zh-TW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ID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    </a:t>
            </a:r>
            <a:r>
              <a:rPr lang="en-US" altLang="zh-TW" sz="4000" dirty="0" err="1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</a:t>
            </a:r>
            <a:endParaRPr lang="en-US" altLang="zh-TW" sz="4000" dirty="0" smtClean="0">
              <a:solidFill>
                <a:srgbClr val="00B0F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天道文化網  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myoktw.com</a:t>
            </a:r>
          </a:p>
          <a:p>
            <a:pPr algn="l"/>
            <a:r>
              <a:rPr lang="zh-TW" altLang="en-US" sz="40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</a:t>
            </a:r>
            <a:r>
              <a:rPr lang="zh-TW" altLang="en-US" sz="40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講座</a:t>
            </a:r>
            <a:endParaRPr lang="en-US" altLang="zh-TW" sz="40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algn="l"/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國際站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y.myoktw.com</a:t>
            </a:r>
          </a:p>
          <a:p>
            <a:pPr algn="l"/>
            <a:r>
              <a:rPr lang="zh-TW" altLang="en-US" sz="40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大陸</a:t>
            </a:r>
            <a:r>
              <a:rPr lang="zh-TW" altLang="en-US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站 </a:t>
            </a:r>
            <a:r>
              <a:rPr lang="en-US" altLang="zh-TW" sz="4000" dirty="0" smtClean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u.myoktw.com</a:t>
            </a:r>
          </a:p>
        </p:txBody>
      </p:sp>
    </p:spTree>
    <p:extLst>
      <p:ext uri="{BB962C8B-B14F-4D97-AF65-F5344CB8AC3E}">
        <p14:creationId xmlns:p14="http://schemas.microsoft.com/office/powerpoint/2010/main" val="263173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无形佛堂：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乃指自性佛堂，常言「心静即是佛」，六祖坛经曰「不识本心，学法无益，若识自本心，见自本性，即名丈夫，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天人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师，佛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TW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自性佛堂，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乃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形佛堂。</a:t>
            </a:r>
            <a:b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57435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二、佛堂的种类</a:t>
            </a:r>
            <a:b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是尊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奉无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极老母的圣堂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，也是天命道统应运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普渡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众生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传授大道秘宝的场所，与后天神坛或庙宇有所不同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先天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佛堂有三盏灯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，透过天命明师指引我们一条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回天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的路。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16586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佛堂的种类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公共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是指大众的佛堂，或者形象直观像庙宇，是集众人的财力，人力，物力所建造的，供道亲开法会，办活动，求道，办道，渡 人，成全人所使用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家庭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佛堂：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道降火宅，白阳应运，道降庶民，道在家中修，是坛主私人之力所创立的佛堂，方便自己叩首礼拜，也可开班，求道，办道之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用。</a:t>
            </a:r>
            <a:endParaRPr lang="en-US" altLang="zh-CN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4648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三、佛堂的功能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</a:t>
            </a: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.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三曹普渡之据点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创造人间净土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建造苦海中的大法船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4.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行功了愿，福慧双修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5.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佛缘加厚，广结善缘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6.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佛力加持，有助修持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7.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早晚礼佛，生理健康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8.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仙佛护佑，遇难呈祥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9.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担当职，玄祖沾恩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10.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传承修道家风，创造弥勒家园。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5771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、开设佛堂的好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处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㈠可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早晚烧香，叩首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，礼拜老母，诸天仙佛，接受佛光普照，有收束身体之效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仙佛护庇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，邪魔远离，可逢凶化吉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求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道，办道，研究真理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，引渡众生恢复本性之光明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</a:t>
            </a:r>
            <a:r>
              <a:rPr lang="zh-TW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开佛堂条件：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除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全家求道外，并至少一人立清口愿。</a:t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077654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五、到佛堂应注意事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项</a:t>
            </a:r>
            <a:endParaRPr lang="en-US" altLang="zh-CN" sz="3600" dirty="0" smtClean="0">
              <a:solidFill>
                <a:srgbClr val="FFFF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穿着衣冠整齐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，不蓬头垢面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㈡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进佛堂先净手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，来参驾去辞驾，干道先，坤道后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㈢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保持肃静，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不谈是非，不可大声喧嚷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㈣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随时维护佛堂整齐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，清洁，不乱放置个人物品或垃圾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爱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护佛堂公物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，物品使用后必归原处，并节约用水用电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53493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CN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佛堂的摆设和意义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六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CN" altLang="en-US" sz="3600" dirty="0" smtClean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佛堂摆</a:t>
            </a:r>
            <a:r>
              <a:rPr lang="zh-CN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设及意义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</a:t>
            </a:r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灯</a:t>
            </a:r>
            <a:endParaRPr lang="en-US" altLang="zh-CN" sz="36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代表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无极，理也，真空，天地之始，道之体，万物之根，众生自性，灵性之门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36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无</a:t>
            </a:r>
            <a:r>
              <a:rPr lang="zh-CN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名天地之始，有名万物之母，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因无极有繁殖天，地，人，万物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之功能</a:t>
            </a:r>
            <a:r>
              <a:rPr lang="zh-CN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，是由无形而生有形，因有形而有名是为母，故称为无极（老母</a:t>
            </a:r>
            <a:r>
              <a:rPr lang="zh-CN" altLang="en-US" sz="36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en-US" altLang="zh-CN" sz="36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74064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2521</TotalTime>
  <Words>1603</Words>
  <Application>Microsoft Office PowerPoint</Application>
  <PresentationFormat>如螢幕大小 (16:9)</PresentationFormat>
  <Paragraphs>97</Paragraphs>
  <Slides>23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23</vt:i4>
      </vt:variant>
    </vt:vector>
  </HeadingPairs>
  <TitlesOfParts>
    <vt:vector size="31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佛堂的摆设和意义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資料庫 天道</cp:lastModifiedBy>
  <cp:revision>598</cp:revision>
  <dcterms:created xsi:type="dcterms:W3CDTF">2014-02-15T05:50:45Z</dcterms:created>
  <dcterms:modified xsi:type="dcterms:W3CDTF">2019-11-21T13:25:25Z</dcterms:modified>
  <cp:contentStatus/>
</cp:coreProperties>
</file>