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0" r:id="rId2"/>
    <p:sldId id="274" r:id="rId3"/>
    <p:sldId id="276" r:id="rId4"/>
    <p:sldId id="275" r:id="rId5"/>
    <p:sldId id="272" r:id="rId6"/>
    <p:sldId id="280" r:id="rId7"/>
    <p:sldId id="278" r:id="rId8"/>
    <p:sldId id="277" r:id="rId9"/>
    <p:sldId id="269" r:id="rId10"/>
    <p:sldId id="271" r:id="rId11"/>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悟見老兄" initials="悟見老兄" lastIdx="2" clrIdx="0">
    <p:extLst>
      <p:ext uri="{19B8F6BF-5375-455C-9EA6-DF929625EA0E}">
        <p15:presenceInfo xmlns:p15="http://schemas.microsoft.com/office/powerpoint/2012/main" userId="d3c841b5715e98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11" autoAdjust="0"/>
    <p:restoredTop sz="92649" autoAdjust="0"/>
  </p:normalViewPr>
  <p:slideViewPr>
    <p:cSldViewPr>
      <p:cViewPr varScale="1">
        <p:scale>
          <a:sx n="92" d="100"/>
          <a:sy n="92" d="100"/>
        </p:scale>
        <p:origin x="810"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6EFB7D30-6152-4307-A58E-046766A68531}" type="datetimeFigureOut">
              <a:rPr lang="zh-TW" altLang="en-US" smtClean="0"/>
              <a:t>2016/10/3</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2016/10/3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2016/10/3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2016/10/3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2016/10/3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7467600" cy="85725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2016/10/3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8229600" cy="85725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2016/10/3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740"/>
            <a:ext cx="7470648" cy="857250"/>
          </a:xfrm>
        </p:spPr>
        <p:txBody>
          <a:bodyPr anchor="ctr"/>
          <a:lstStyle>
            <a:lvl1pPr algn="l">
              <a:defRPr sz="4600"/>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2016/10/3</a:t>
            </a:fld>
            <a:endParaRPr lang="zh-TW" altLang="en-US"/>
          </a:p>
        </p:txBody>
      </p:sp>
      <p:sp>
        <p:nvSpPr>
          <p:cNvPr id="8" name="投影片編號版面配置區 7"/>
          <p:cNvSpPr>
            <a:spLocks noGrp="1"/>
          </p:cNvSpPr>
          <p:nvPr>
            <p:ph type="sldNum" sz="quarter" idx="11"/>
          </p:nvPr>
        </p:nvSpPr>
        <p:spPr/>
        <p:txBody>
          <a:bodyPr/>
          <a:lstStyle/>
          <a:p>
            <a:fld id="{6B625766-FFC0-46D1-927E-B5F464F61270}"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FB7D30-6152-4307-A58E-046766A68531}" type="datetimeFigureOut">
              <a:rPr lang="zh-TW" altLang="en-US" smtClean="0"/>
              <a:t>2016/10/3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2016/10/3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4816548"/>
            <a:ext cx="762000" cy="273844"/>
          </a:xfrm>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a:xfrm>
            <a:off x="457200" y="4816548"/>
            <a:ext cx="2133600" cy="273844"/>
          </a:xfrm>
        </p:spPr>
        <p:txBody>
          <a:bodyPr/>
          <a:lstStyle/>
          <a:p>
            <a:fld id="{6EFB7D30-6152-4307-A58E-046766A68531}" type="datetimeFigureOut">
              <a:rPr lang="zh-TW" altLang="en-US" smtClean="0"/>
              <a:t>2016/10/3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手繪多邊形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6EFB7D30-6152-4307-A58E-046766A68531}" type="datetimeFigureOut">
              <a:rPr lang="zh-TW" altLang="en-US" smtClean="0"/>
              <a:t>2016/10/3</a:t>
            </a:fld>
            <a:endParaRPr lang="zh-TW" altLang="en-US"/>
          </a:p>
        </p:txBody>
      </p:sp>
      <p:sp>
        <p:nvSpPr>
          <p:cNvPr id="22" name="頁尾版面配置區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625766-FFC0-46D1-927E-B5F464F61270}"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800" dirty="0" smtClean="0">
                <a:solidFill>
                  <a:srgbClr val="FF0000"/>
                </a:solidFill>
                <a:latin typeface="標楷體" panose="03000509000000000000" pitchFamily="65" charset="-120"/>
                <a:ea typeface="標楷體" panose="03000509000000000000" pitchFamily="65" charset="-120"/>
              </a:rPr>
              <a:t>關公沒吃素為何能成佛 </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fontScale="92500"/>
          </a:bodyPr>
          <a:lstStyle/>
          <a:p>
            <a:pPr marL="36576" indent="0">
              <a:buNone/>
            </a:pPr>
            <a:r>
              <a:rPr lang="zh-TW" altLang="en-US" sz="3900" dirty="0" smtClean="0">
                <a:solidFill>
                  <a:srgbClr val="FFFF00"/>
                </a:solidFill>
                <a:latin typeface="標楷體" panose="03000509000000000000" pitchFamily="65" charset="-120"/>
                <a:ea typeface="標楷體" panose="03000509000000000000" pitchFamily="65" charset="-120"/>
              </a:rPr>
              <a:t>一、成仙做佛的條件</a:t>
            </a:r>
            <a:endParaRPr lang="en-US" altLang="zh-TW" sz="3900" dirty="0" smtClean="0">
              <a:solidFill>
                <a:srgbClr val="FFFF00"/>
              </a:solidFill>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條件：</a:t>
            </a:r>
            <a:r>
              <a:rPr lang="zh-TW" altLang="en-US" sz="3600" dirty="0" smtClean="0">
                <a:latin typeface="標楷體" panose="03000509000000000000" pitchFamily="65" charset="-120"/>
                <a:ea typeface="標楷體" panose="03000509000000000000" pitchFamily="65" charset="-120"/>
              </a:rPr>
              <a:t>求道、吃素、功德。</a:t>
            </a:r>
            <a:endParaRPr lang="en-US" altLang="zh-TW" sz="3600" dirty="0" smtClean="0">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濟公老師說</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自古以來</a:t>
            </a:r>
            <a:r>
              <a:rPr lang="zh-TW" altLang="en-US" sz="3600" dirty="0">
                <a:solidFill>
                  <a:srgbClr val="FFC000"/>
                </a:solidFill>
                <a:latin typeface="標楷體" panose="03000509000000000000" pitchFamily="65" charset="-120"/>
                <a:ea typeface="標楷體" panose="03000509000000000000" pitchFamily="65" charset="-120"/>
              </a:rPr>
              <a:t>修道者眾</a:t>
            </a:r>
            <a:r>
              <a:rPr lang="zh-TW" altLang="en-US" sz="3600" dirty="0">
                <a:latin typeface="標楷體" panose="03000509000000000000" pitchFamily="65" charset="-120"/>
                <a:ea typeface="標楷體" panose="03000509000000000000" pitchFamily="65" charset="-120"/>
              </a:rPr>
              <a:t>，成仙證者稀，何故？皆因未逢真道而功不精也</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昔</a:t>
            </a:r>
            <a:r>
              <a:rPr lang="zh-TW" altLang="en-US" sz="3600" dirty="0">
                <a:solidFill>
                  <a:srgbClr val="FFC000"/>
                </a:solidFill>
                <a:latin typeface="標楷體" panose="03000509000000000000" pitchFamily="65" charset="-120"/>
                <a:ea typeface="標楷體" panose="03000509000000000000" pitchFamily="65" charset="-120"/>
              </a:rPr>
              <a:t>之修者</a:t>
            </a:r>
            <a:r>
              <a:rPr lang="zh-TW" altLang="en-US" sz="3600" dirty="0">
                <a:latin typeface="標楷體" panose="03000509000000000000" pitchFamily="65" charset="-120"/>
                <a:ea typeface="標楷體" panose="03000509000000000000" pitchFamily="65" charset="-120"/>
              </a:rPr>
              <a:t>每屬苦修苦練，拋家捨業、斬斷情慾，自修自悟，或千里訪師、萬里求訣，艱苦備嚐，必待功德俱足，至誠引感　上蒼，暗差仙佛指點方能遂志。</a:t>
            </a:r>
          </a:p>
          <a:p>
            <a:endParaRPr lang="en-US" altLang="zh-TW" sz="3200" dirty="0">
              <a:latin typeface="標楷體" panose="03000509000000000000" pitchFamily="65" charset="-120"/>
              <a:ea typeface="標楷體" panose="03000509000000000000" pitchFamily="65" charset="-120"/>
            </a:endParaRPr>
          </a:p>
          <a:p>
            <a:endParaRPr lang="en-US" altLang="zh-TW" sz="3200" dirty="0">
              <a:latin typeface="標楷體" panose="03000509000000000000" pitchFamily="65" charset="-120"/>
              <a:ea typeface="標楷體" panose="03000509000000000000" pitchFamily="65" charset="-120"/>
            </a:endParaRPr>
          </a:p>
          <a:p>
            <a:endParaRPr lang="en-US" altLang="zh-TW" sz="3200" dirty="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1353061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800" dirty="0" smtClean="0">
                <a:solidFill>
                  <a:srgbClr val="FF0000"/>
                </a:solidFill>
                <a:latin typeface="標楷體" panose="03000509000000000000" pitchFamily="65" charset="-120"/>
                <a:ea typeface="標楷體" panose="03000509000000000000" pitchFamily="65" charset="-120"/>
              </a:rPr>
              <a:t>關公沒吃素為何能成佛 </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lnSpcReduction="10000"/>
          </a:bodyPr>
          <a:lstStyle/>
          <a:p>
            <a:pPr marL="36576" indent="0">
              <a:buNone/>
            </a:pPr>
            <a:r>
              <a:rPr lang="zh-TW" altLang="en-US" sz="3200" dirty="0" smtClean="0">
                <a:solidFill>
                  <a:srgbClr val="FFFF00"/>
                </a:solidFill>
                <a:latin typeface="標楷體" panose="03000509000000000000" pitchFamily="65" charset="-120"/>
                <a:ea typeface="標楷體" panose="03000509000000000000" pitchFamily="65" charset="-120"/>
              </a:rPr>
              <a:t>八、關公具足功德而成仙</a:t>
            </a:r>
            <a:endParaRPr lang="en-US" altLang="zh-TW" sz="3200" dirty="0" smtClean="0">
              <a:solidFill>
                <a:srgbClr val="FFFF00"/>
              </a:solidFill>
              <a:latin typeface="標楷體" panose="03000509000000000000" pitchFamily="65" charset="-120"/>
              <a:ea typeface="標楷體" panose="03000509000000000000" pitchFamily="65" charset="-120"/>
            </a:endParaRPr>
          </a:p>
          <a:p>
            <a:r>
              <a:rPr lang="zh-TW" altLang="en-US" sz="3200" dirty="0" smtClean="0">
                <a:solidFill>
                  <a:srgbClr val="FFC000"/>
                </a:solidFill>
                <a:latin typeface="標楷體" panose="03000509000000000000" pitchFamily="65" charset="-120"/>
                <a:ea typeface="標楷體" panose="03000509000000000000" pitchFamily="65" charset="-120"/>
              </a:rPr>
              <a:t>關</a:t>
            </a:r>
            <a:r>
              <a:rPr lang="zh-TW" altLang="en-US" sz="3200" dirty="0">
                <a:solidFill>
                  <a:srgbClr val="FFC000"/>
                </a:solidFill>
                <a:latin typeface="標楷體" panose="03000509000000000000" pitchFamily="65" charset="-120"/>
                <a:ea typeface="標楷體" panose="03000509000000000000" pitchFamily="65" charset="-120"/>
              </a:rPr>
              <a:t>帝一生，</a:t>
            </a:r>
            <a:r>
              <a:rPr lang="zh-TW" altLang="en-US" sz="3200" dirty="0">
                <a:latin typeface="標楷體" panose="03000509000000000000" pitchFamily="65" charset="-120"/>
                <a:ea typeface="標楷體" panose="03000509000000000000" pitchFamily="65" charset="-120"/>
              </a:rPr>
              <a:t>秉忠肝義膽，堅心維持漢朝正統，並宏揚先聖人倫道德的原則，以身示範，雖萬死不辭，八德全修，乃能精忠萬古，由人道的極致入於神道，以至於聖域</a:t>
            </a:r>
            <a:r>
              <a:rPr lang="zh-TW" altLang="en-US" sz="3200" dirty="0" smtClean="0">
                <a:latin typeface="標楷體" panose="03000509000000000000" pitchFamily="65" charset="-120"/>
                <a:ea typeface="標楷體" panose="03000509000000000000" pitchFamily="65" charset="-120"/>
              </a:rPr>
              <a:t>。</a:t>
            </a:r>
            <a:endParaRPr lang="en-US" altLang="zh-TW" sz="3200" dirty="0" smtClean="0">
              <a:latin typeface="標楷體" panose="03000509000000000000" pitchFamily="65" charset="-120"/>
              <a:ea typeface="標楷體" panose="03000509000000000000" pitchFamily="65" charset="-120"/>
            </a:endParaRPr>
          </a:p>
          <a:p>
            <a:r>
              <a:rPr lang="zh-TW" altLang="en-US" sz="3200">
                <a:solidFill>
                  <a:srgbClr val="FFFF00"/>
                </a:solidFill>
                <a:latin typeface="標楷體" panose="03000509000000000000" pitchFamily="65" charset="-120"/>
                <a:ea typeface="標楷體" panose="03000509000000000000" pitchFamily="65" charset="-120"/>
              </a:rPr>
              <a:t>關聖帝君圓滿五常之德，而成仙</a:t>
            </a:r>
            <a:r>
              <a:rPr lang="zh-TW" altLang="en-US" sz="3200">
                <a:solidFill>
                  <a:srgbClr val="FFFF00"/>
                </a:solidFill>
                <a:latin typeface="標楷體" panose="03000509000000000000" pitchFamily="65" charset="-120"/>
                <a:ea typeface="標楷體" panose="03000509000000000000" pitchFamily="65" charset="-120"/>
              </a:rPr>
              <a:t>佛</a:t>
            </a:r>
            <a:r>
              <a:rPr lang="zh-TW" altLang="en-US" sz="3200" smtClean="0">
                <a:solidFill>
                  <a:srgbClr val="FFFF00"/>
                </a:solidFill>
                <a:latin typeface="標楷體" panose="03000509000000000000" pitchFamily="65" charset="-120"/>
                <a:ea typeface="標楷體" panose="03000509000000000000" pitchFamily="65" charset="-120"/>
              </a:rPr>
              <a:t>：</a:t>
            </a:r>
            <a:endParaRPr lang="en-US" altLang="zh-TW" sz="3200" dirty="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千里</a:t>
            </a:r>
            <a:r>
              <a:rPr lang="zh-TW" altLang="en-US" sz="3200" dirty="0">
                <a:latin typeface="標楷體" panose="03000509000000000000" pitchFamily="65" charset="-120"/>
                <a:ea typeface="標楷體" panose="03000509000000000000" pitchFamily="65" charset="-120"/>
              </a:rPr>
              <a:t>尋兄曰「仁」、</a:t>
            </a:r>
          </a:p>
          <a:p>
            <a:r>
              <a:rPr lang="zh-TW" altLang="en-US" sz="3200" dirty="0">
                <a:latin typeface="標楷體" panose="03000509000000000000" pitchFamily="65" charset="-120"/>
                <a:ea typeface="標楷體" panose="03000509000000000000" pitchFamily="65" charset="-120"/>
              </a:rPr>
              <a:t>華陽放曹曰「義」、</a:t>
            </a:r>
          </a:p>
          <a:p>
            <a:r>
              <a:rPr lang="zh-TW" altLang="en-US" sz="3200" dirty="0">
                <a:latin typeface="標楷體" panose="03000509000000000000" pitchFamily="65" charset="-120"/>
                <a:ea typeface="標楷體" panose="03000509000000000000" pitchFamily="65" charset="-120"/>
              </a:rPr>
              <a:t>秉燭達旦曰「禮」、</a:t>
            </a:r>
          </a:p>
          <a:p>
            <a:r>
              <a:rPr lang="zh-TW" altLang="en-US" sz="3200" dirty="0">
                <a:latin typeface="標楷體" panose="03000509000000000000" pitchFamily="65" charset="-120"/>
                <a:ea typeface="標楷體" panose="03000509000000000000" pitchFamily="65" charset="-120"/>
              </a:rPr>
              <a:t>水淹七軍曰「智」、</a:t>
            </a:r>
          </a:p>
          <a:p>
            <a:r>
              <a:rPr lang="zh-TW" altLang="en-US" sz="3200" dirty="0">
                <a:latin typeface="標楷體" panose="03000509000000000000" pitchFamily="65" charset="-120"/>
                <a:ea typeface="標楷體" panose="03000509000000000000" pitchFamily="65" charset="-120"/>
              </a:rPr>
              <a:t>單刀赴會曰「信」。</a:t>
            </a:r>
            <a:endParaRPr lang="en-US" altLang="zh-TW" sz="3200" dirty="0">
              <a:latin typeface="標楷體" panose="03000509000000000000" pitchFamily="65" charset="-120"/>
              <a:ea typeface="標楷體" panose="03000509000000000000" pitchFamily="65" charset="-120"/>
            </a:endParaRPr>
          </a:p>
          <a:p>
            <a:endParaRPr lang="en-US" altLang="zh-TW" sz="3200" dirty="0">
              <a:latin typeface="標楷體" panose="03000509000000000000" pitchFamily="65" charset="-120"/>
              <a:ea typeface="標楷體" panose="03000509000000000000" pitchFamily="65" charset="-120"/>
            </a:endParaRPr>
          </a:p>
          <a:p>
            <a:endParaRPr lang="en-US" altLang="zh-TW" sz="3200" dirty="0">
              <a:latin typeface="標楷體" panose="03000509000000000000" pitchFamily="65" charset="-120"/>
              <a:ea typeface="標楷體" panose="03000509000000000000" pitchFamily="65" charset="-120"/>
            </a:endParaRPr>
          </a:p>
          <a:p>
            <a:endParaRPr lang="en-US" altLang="zh-TW" sz="3200" dirty="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4268888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800" dirty="0" smtClean="0">
                <a:solidFill>
                  <a:srgbClr val="FF0000"/>
                </a:solidFill>
                <a:latin typeface="標楷體" panose="03000509000000000000" pitchFamily="65" charset="-120"/>
                <a:ea typeface="標楷體" panose="03000509000000000000" pitchFamily="65" charset="-120"/>
              </a:rPr>
              <a:t>關公沒吃素為何能成佛 </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lnSpcReduction="10000"/>
          </a:bodyPr>
          <a:lstStyle/>
          <a:p>
            <a:pPr marL="36576" indent="0">
              <a:buNone/>
            </a:pPr>
            <a:r>
              <a:rPr lang="zh-TW" altLang="en-US" sz="3200" dirty="0" smtClean="0">
                <a:solidFill>
                  <a:srgbClr val="FFFF00"/>
                </a:solidFill>
                <a:latin typeface="標楷體" panose="03000509000000000000" pitchFamily="65" charset="-120"/>
                <a:ea typeface="標楷體" panose="03000509000000000000" pitchFamily="65" charset="-120"/>
              </a:rPr>
              <a:t>二、成仙佛要求道</a:t>
            </a:r>
            <a:endParaRPr lang="en-US" altLang="zh-TW" sz="3200" dirty="0" smtClean="0">
              <a:solidFill>
                <a:srgbClr val="FFFF00"/>
              </a:solidFill>
              <a:latin typeface="標楷體" panose="03000509000000000000" pitchFamily="65" charset="-120"/>
              <a:ea typeface="標楷體" panose="03000509000000000000" pitchFamily="65" charset="-120"/>
            </a:endParaRPr>
          </a:p>
          <a:p>
            <a:r>
              <a:rPr lang="zh-TW" altLang="en-US" sz="3200" dirty="0" smtClean="0">
                <a:solidFill>
                  <a:srgbClr val="FFC000"/>
                </a:solidFill>
                <a:latin typeface="標楷體" panose="03000509000000000000" pitchFamily="65" charset="-120"/>
                <a:ea typeface="標楷體" panose="03000509000000000000" pitchFamily="65" charset="-120"/>
              </a:rPr>
              <a:t>老</a:t>
            </a:r>
            <a:r>
              <a:rPr lang="zh-TW" altLang="en-US" sz="3200" dirty="0">
                <a:solidFill>
                  <a:srgbClr val="FFC000"/>
                </a:solidFill>
                <a:latin typeface="標楷體" panose="03000509000000000000" pitchFamily="65" charset="-120"/>
                <a:ea typeface="標楷體" panose="03000509000000000000" pitchFamily="65" charset="-120"/>
              </a:rPr>
              <a:t>母說：</a:t>
            </a:r>
            <a:r>
              <a:rPr lang="zh-TW" altLang="en-US" sz="3200" dirty="0">
                <a:solidFill>
                  <a:srgbClr val="FFFF00"/>
                </a:solidFill>
                <a:latin typeface="標楷體" panose="03000509000000000000" pitchFamily="65" charset="-120"/>
                <a:ea typeface="標楷體" panose="03000509000000000000" pitchFamily="65" charset="-120"/>
              </a:rPr>
              <a:t>                        </a:t>
            </a:r>
            <a:r>
              <a:rPr lang="zh-TW" altLang="en-US" sz="3200" dirty="0">
                <a:latin typeface="標楷體" panose="03000509000000000000" pitchFamily="65" charset="-120"/>
                <a:ea typeface="標楷體" panose="03000509000000000000" pitchFamily="65" charset="-120"/>
              </a:rPr>
              <a:t>傳末後一著鮮天機玄妙 得一指開金鎖現出金身</a:t>
            </a:r>
          </a:p>
          <a:p>
            <a:r>
              <a:rPr lang="zh-TW" altLang="en-US" sz="3200" dirty="0">
                <a:solidFill>
                  <a:srgbClr val="FFC000"/>
                </a:solidFill>
                <a:latin typeface="標楷體" panose="03000509000000000000" pitchFamily="65" charset="-120"/>
                <a:ea typeface="標楷體" panose="03000509000000000000" pitchFamily="65" charset="-120"/>
              </a:rPr>
              <a:t>老母說：</a:t>
            </a:r>
            <a:r>
              <a:rPr lang="zh-TW" altLang="en-US" sz="3200" dirty="0">
                <a:solidFill>
                  <a:srgbClr val="FFFF00"/>
                </a:solidFill>
                <a:latin typeface="標楷體" panose="03000509000000000000" pitchFamily="65" charset="-120"/>
                <a:ea typeface="標楷體" panose="03000509000000000000" pitchFamily="65" charset="-120"/>
              </a:rPr>
              <a:t>                         </a:t>
            </a:r>
            <a:r>
              <a:rPr lang="zh-TW" altLang="en-US" sz="3200" dirty="0">
                <a:latin typeface="標楷體" panose="03000509000000000000" pitchFamily="65" charset="-120"/>
                <a:ea typeface="標楷體" panose="03000509000000000000" pitchFamily="65" charset="-120"/>
              </a:rPr>
              <a:t>得天道天榜上英名高掛地府中鉤了賬脫出苦輪朝聞道夕死可憑此一指指出來無價寶直返瑤林</a:t>
            </a:r>
            <a:endParaRPr lang="en-US" altLang="zh-TW" sz="3200" dirty="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上上乘一步超至簡至近</a:t>
            </a:r>
            <a:r>
              <a:rPr lang="zh-TW" altLang="en-US" sz="3200" dirty="0">
                <a:latin typeface="標楷體" panose="03000509000000000000" pitchFamily="65" charset="-120"/>
                <a:ea typeface="標楷體" panose="03000509000000000000" pitchFamily="65" charset="-120"/>
              </a:rPr>
              <a:t>脫凡體成聖體極樂長春並非是空口說真憑真證而且這假色身可證明分冬不挺夏不臭容顏端正</a:t>
            </a:r>
          </a:p>
          <a:p>
            <a:r>
              <a:rPr lang="zh-TW" altLang="en-US" sz="3200" dirty="0">
                <a:solidFill>
                  <a:srgbClr val="FFC000"/>
                </a:solidFill>
                <a:latin typeface="標楷體" panose="03000509000000000000" pitchFamily="65" charset="-120"/>
                <a:ea typeface="標楷體" panose="03000509000000000000" pitchFamily="65" charset="-120"/>
              </a:rPr>
              <a:t>此本是臭皮囊可證金身</a:t>
            </a:r>
            <a:r>
              <a:rPr lang="zh-TW" altLang="en-US" sz="3200" dirty="0">
                <a:latin typeface="標楷體" panose="03000509000000000000" pitchFamily="65" charset="-120"/>
                <a:ea typeface="標楷體" panose="03000509000000000000" pitchFamily="65" charset="-120"/>
              </a:rPr>
              <a:t>如不信命真靈來壇可證事事真件件實豈可虛云</a:t>
            </a:r>
          </a:p>
          <a:p>
            <a:endParaRPr lang="en-US" altLang="zh-TW" sz="3200" dirty="0">
              <a:latin typeface="標楷體" panose="03000509000000000000" pitchFamily="65" charset="-120"/>
              <a:ea typeface="標楷體" panose="03000509000000000000" pitchFamily="65" charset="-120"/>
            </a:endParaRPr>
          </a:p>
          <a:p>
            <a:endParaRPr lang="en-US" altLang="zh-TW" sz="3200" dirty="0">
              <a:latin typeface="標楷體" panose="03000509000000000000" pitchFamily="65" charset="-120"/>
              <a:ea typeface="標楷體" panose="03000509000000000000" pitchFamily="65" charset="-120"/>
            </a:endParaRPr>
          </a:p>
          <a:p>
            <a:endParaRPr lang="en-US" altLang="zh-TW" sz="3200" dirty="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3242321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800" dirty="0" smtClean="0">
                <a:solidFill>
                  <a:srgbClr val="FF0000"/>
                </a:solidFill>
                <a:latin typeface="標楷體" panose="03000509000000000000" pitchFamily="65" charset="-120"/>
                <a:ea typeface="標楷體" panose="03000509000000000000" pitchFamily="65" charset="-120"/>
              </a:rPr>
              <a:t>關公沒吃素為何能成佛 </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三</a:t>
            </a:r>
            <a:r>
              <a:rPr lang="zh-TW" altLang="en-US" sz="3600" dirty="0" smtClean="0">
                <a:solidFill>
                  <a:srgbClr val="FFFF00"/>
                </a:solidFill>
                <a:latin typeface="標楷體" panose="03000509000000000000" pitchFamily="65" charset="-120"/>
                <a:ea typeface="標楷體" panose="03000509000000000000" pitchFamily="65" charset="-120"/>
              </a:rPr>
              <a:t>、</a:t>
            </a:r>
            <a:r>
              <a:rPr lang="zh-TW" altLang="en-US" sz="3600" dirty="0">
                <a:solidFill>
                  <a:srgbClr val="FFFF00"/>
                </a:solidFill>
                <a:latin typeface="標楷體" panose="03000509000000000000" pitchFamily="65" charset="-120"/>
                <a:ea typeface="標楷體" panose="03000509000000000000" pitchFamily="65" charset="-120"/>
              </a:rPr>
              <a:t>古聖仙佛都求道</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伏羲氏皇帝</a:t>
            </a:r>
            <a:r>
              <a:rPr lang="zh-TW" altLang="en-US" sz="3600" dirty="0">
                <a:latin typeface="標楷體" panose="03000509000000000000" pitchFamily="65" charset="-120"/>
                <a:ea typeface="標楷體" panose="03000509000000000000" pitchFamily="65" charset="-120"/>
              </a:rPr>
              <a:t>曾經拜過二十三位師，最後拜明師鬱華子而求道。 </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軒轅黃帝</a:t>
            </a:r>
            <a:r>
              <a:rPr lang="zh-TW" altLang="en-US" sz="3600" dirty="0">
                <a:latin typeface="標楷體" panose="03000509000000000000" pitchFamily="65" charset="-120"/>
                <a:ea typeface="標楷體" panose="03000509000000000000" pitchFamily="65" charset="-120"/>
              </a:rPr>
              <a:t>曾經拜過七十二位師，最後拜明師廣成子而求道。</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太上老君</a:t>
            </a:r>
            <a:r>
              <a:rPr lang="zh-TW" altLang="en-US" sz="3600" dirty="0">
                <a:latin typeface="標楷體" panose="03000509000000000000" pitchFamily="65" charset="-120"/>
                <a:ea typeface="標楷體" panose="03000509000000000000" pitchFamily="65" charset="-120"/>
              </a:rPr>
              <a:t>曾經拜過八位師，最後拜明師鴻鈞子而求道。</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孔子</a:t>
            </a:r>
            <a:r>
              <a:rPr lang="zh-TW" altLang="en-US" sz="3600" dirty="0">
                <a:latin typeface="標楷體" panose="03000509000000000000" pitchFamily="65" charset="-120"/>
                <a:ea typeface="標楷體" panose="03000509000000000000" pitchFamily="65" charset="-120"/>
              </a:rPr>
              <a:t>曾經拜過六位師，最後拜明師老子而求道。</a:t>
            </a:r>
            <a:endParaRPr lang="en-US" altLang="zh-TW" sz="3600" dirty="0">
              <a:latin typeface="標楷體" panose="03000509000000000000" pitchFamily="65" charset="-120"/>
              <a:ea typeface="標楷體" panose="03000509000000000000" pitchFamily="65" charset="-120"/>
            </a:endParaRPr>
          </a:p>
          <a:p>
            <a:endParaRPr lang="en-US" altLang="zh-TW" sz="3200" dirty="0">
              <a:latin typeface="標楷體" panose="03000509000000000000" pitchFamily="65" charset="-120"/>
              <a:ea typeface="標楷體" panose="03000509000000000000" pitchFamily="65" charset="-120"/>
            </a:endParaRPr>
          </a:p>
          <a:p>
            <a:endParaRPr lang="en-US" altLang="zh-TW" sz="3200" dirty="0">
              <a:latin typeface="標楷體" panose="03000509000000000000" pitchFamily="65" charset="-120"/>
              <a:ea typeface="標楷體" panose="03000509000000000000" pitchFamily="65" charset="-120"/>
            </a:endParaRPr>
          </a:p>
          <a:p>
            <a:endParaRPr lang="en-US" altLang="zh-TW" sz="3200" dirty="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1644781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800" dirty="0" smtClean="0">
                <a:solidFill>
                  <a:srgbClr val="FF0000"/>
                </a:solidFill>
                <a:latin typeface="標楷體" panose="03000509000000000000" pitchFamily="65" charset="-120"/>
                <a:ea typeface="標楷體" panose="03000509000000000000" pitchFamily="65" charset="-120"/>
              </a:rPr>
              <a:t>關公沒吃素為何能成佛 </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a:bodyPr>
          <a:lstStyle/>
          <a:p>
            <a:r>
              <a:rPr lang="zh-TW" altLang="en-US" sz="3600" dirty="0">
                <a:solidFill>
                  <a:srgbClr val="FFC000"/>
                </a:solidFill>
                <a:latin typeface="標楷體" panose="03000509000000000000" pitchFamily="65" charset="-120"/>
                <a:ea typeface="標楷體" panose="03000509000000000000" pitchFamily="65" charset="-120"/>
              </a:rPr>
              <a:t>釋迦牟尼佛</a:t>
            </a:r>
            <a:r>
              <a:rPr lang="zh-TW" altLang="en-US" sz="3600" dirty="0">
                <a:latin typeface="標楷體" panose="03000509000000000000" pitchFamily="65" charset="-120"/>
                <a:ea typeface="標楷體" panose="03000509000000000000" pitchFamily="65" charset="-120"/>
              </a:rPr>
              <a:t>曾經拜過五位師，最後拜明師燃燈古佛而求道</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基督教教主：耶穌，</a:t>
            </a:r>
            <a:r>
              <a:rPr lang="zh-TW" altLang="en-US" sz="3600" dirty="0">
                <a:latin typeface="標楷體" panose="03000509000000000000" pitchFamily="65" charset="-120"/>
                <a:ea typeface="標楷體" panose="03000509000000000000" pitchFamily="65" charset="-120"/>
              </a:rPr>
              <a:t>拜明師施洗約翰而求道。</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回教教主：穆罕默德，</a:t>
            </a:r>
            <a:r>
              <a:rPr lang="zh-TW" altLang="en-US" sz="3600" dirty="0">
                <a:latin typeface="標楷體" panose="03000509000000000000" pitchFamily="65" charset="-120"/>
                <a:ea typeface="標楷體" panose="03000509000000000000" pitchFamily="65" charset="-120"/>
              </a:rPr>
              <a:t>在山中修行時，拜明師迦伯納而求道。</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考證歷代祖師，</a:t>
            </a:r>
            <a:r>
              <a:rPr lang="zh-TW" altLang="en-US" sz="3600" dirty="0">
                <a:latin typeface="標楷體" panose="03000509000000000000" pitchFamily="65" charset="-120"/>
                <a:ea typeface="標楷體" panose="03000509000000000000" pitchFamily="65" charset="-120"/>
              </a:rPr>
              <a:t>各個都有拜明師求道。</a:t>
            </a:r>
            <a:endParaRPr lang="en-US" altLang="zh-TW" sz="3600" dirty="0">
              <a:latin typeface="標楷體" panose="03000509000000000000" pitchFamily="65" charset="-120"/>
              <a:ea typeface="標楷體" panose="03000509000000000000" pitchFamily="65" charset="-120"/>
            </a:endParaRPr>
          </a:p>
          <a:p>
            <a:endParaRPr lang="en-US" altLang="zh-TW" sz="3200" dirty="0">
              <a:latin typeface="標楷體" panose="03000509000000000000" pitchFamily="65" charset="-120"/>
              <a:ea typeface="標楷體" panose="03000509000000000000" pitchFamily="65" charset="-120"/>
            </a:endParaRPr>
          </a:p>
          <a:p>
            <a:endParaRPr lang="en-US" altLang="zh-TW" sz="3200" dirty="0">
              <a:latin typeface="標楷體" panose="03000509000000000000" pitchFamily="65" charset="-120"/>
              <a:ea typeface="標楷體" panose="03000509000000000000" pitchFamily="65" charset="-120"/>
            </a:endParaRPr>
          </a:p>
          <a:p>
            <a:endParaRPr lang="en-US" altLang="zh-TW" sz="3200" dirty="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3930004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800" dirty="0" smtClean="0">
                <a:solidFill>
                  <a:srgbClr val="FF0000"/>
                </a:solidFill>
                <a:latin typeface="標楷體" panose="03000509000000000000" pitchFamily="65" charset="-120"/>
                <a:ea typeface="標楷體" panose="03000509000000000000" pitchFamily="65" charset="-120"/>
              </a:rPr>
              <a:t>關公沒吃素為何能成佛 </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fontScale="92500" lnSpcReduction="20000"/>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四、關公有求</a:t>
            </a:r>
            <a:r>
              <a:rPr lang="zh-TW" altLang="en-US" sz="3600" dirty="0">
                <a:solidFill>
                  <a:srgbClr val="FFFF00"/>
                </a:solidFill>
                <a:latin typeface="標楷體" panose="03000509000000000000" pitchFamily="65" charset="-120"/>
                <a:ea typeface="標楷體" panose="03000509000000000000" pitchFamily="65" charset="-120"/>
              </a:rPr>
              <a:t>道而成仙</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民間相傳，</a:t>
            </a:r>
            <a:r>
              <a:rPr lang="zh-TW" altLang="en-US" sz="3600" dirty="0">
                <a:latin typeface="標楷體" panose="03000509000000000000" pitchFamily="65" charset="-120"/>
                <a:ea typeface="標楷體" panose="03000509000000000000" pitchFamily="65" charset="-120"/>
              </a:rPr>
              <a:t>關公被當時東吳孫權設計所擄斬首後，英魂不散，飄盪至當陽玉泉山，遇見山中老僧普淨，普淨見關公心有不甘，英靈浮盪雲中大呼「還我頭來」，於是有心藉機開導，便向關公點化其中因果。</a:t>
            </a:r>
          </a:p>
          <a:p>
            <a:r>
              <a:rPr lang="zh-TW" altLang="en-US" sz="3600" dirty="0">
                <a:solidFill>
                  <a:srgbClr val="FFC000"/>
                </a:solidFill>
                <a:latin typeface="標楷體" panose="03000509000000000000" pitchFamily="65" charset="-120"/>
                <a:ea typeface="標楷體" panose="03000509000000000000" pitchFamily="65" charset="-120"/>
              </a:rPr>
              <a:t>普淨云：</a:t>
            </a:r>
            <a:r>
              <a:rPr lang="zh-TW" altLang="en-US" sz="3600" dirty="0">
                <a:latin typeface="標楷體" panose="03000509000000000000" pitchFamily="65" charset="-120"/>
                <a:ea typeface="標楷體" panose="03000509000000000000" pitchFamily="65" charset="-120"/>
              </a:rPr>
              <a:t>「將軍，昔非今是，一切休論，前因後果，早有定數。今將軍為呂蒙所害，大呼還我頭來，然而昔日顏良、文醜與五關六將之頭，又要向誰索取</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」關公聞言猶如當頭棒喝，大徹大悟向普淨叩謝而去。</a:t>
            </a:r>
            <a:endParaRPr lang="en-US" altLang="zh-TW" sz="3600" dirty="0"/>
          </a:p>
          <a:p>
            <a:endParaRPr lang="en-US" altLang="zh-TW" sz="2800" dirty="0"/>
          </a:p>
          <a:p>
            <a:endParaRPr lang="en-US" altLang="zh-TW" sz="3200" dirty="0">
              <a:latin typeface="標楷體" panose="03000509000000000000" pitchFamily="65" charset="-120"/>
              <a:ea typeface="標楷體" panose="03000509000000000000" pitchFamily="65" charset="-120"/>
            </a:endParaRPr>
          </a:p>
          <a:p>
            <a:endParaRPr lang="en-US" altLang="zh-TW" sz="3200" dirty="0">
              <a:latin typeface="標楷體" panose="03000509000000000000" pitchFamily="65" charset="-120"/>
              <a:ea typeface="標楷體" panose="03000509000000000000" pitchFamily="65" charset="-120"/>
            </a:endParaRPr>
          </a:p>
          <a:p>
            <a:endParaRPr lang="en-US" altLang="zh-TW" sz="3200" dirty="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965205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800" dirty="0" smtClean="0">
                <a:solidFill>
                  <a:srgbClr val="FF0000"/>
                </a:solidFill>
                <a:latin typeface="標楷體" panose="03000509000000000000" pitchFamily="65" charset="-120"/>
                <a:ea typeface="標楷體" panose="03000509000000000000" pitchFamily="65" charset="-120"/>
              </a:rPr>
              <a:t>關公沒吃素為何能成佛 </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五</a:t>
            </a:r>
            <a:r>
              <a:rPr lang="zh-TW" altLang="en-US" sz="3600" dirty="0">
                <a:solidFill>
                  <a:srgbClr val="FFFF00"/>
                </a:solidFill>
                <a:latin typeface="標楷體" panose="03000509000000000000" pitchFamily="65" charset="-120"/>
                <a:ea typeface="標楷體" panose="03000509000000000000" pitchFamily="65" charset="-120"/>
              </a:rPr>
              <a:t>、仙佛都是持齋的</a:t>
            </a:r>
            <a:endParaRPr lang="en-US" altLang="zh-TW" sz="3600" dirty="0">
              <a:solidFill>
                <a:srgbClr val="FFFF00"/>
              </a:solidFill>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我們都是佛</a:t>
            </a:r>
            <a:r>
              <a:rPr lang="zh-TW" altLang="en-US" sz="3600" dirty="0">
                <a:latin typeface="標楷體" panose="03000509000000000000" pitchFamily="65" charset="-120"/>
                <a:ea typeface="標楷體" panose="03000509000000000000" pitchFamily="65" charset="-120"/>
              </a:rPr>
              <a:t>：我們都是老母的分靈，都是原胎佛子。</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佛是大慈大悲的，</a:t>
            </a:r>
            <a:r>
              <a:rPr lang="zh-TW" altLang="en-US" sz="3600" dirty="0">
                <a:latin typeface="標楷體" panose="03000509000000000000" pitchFamily="65" charset="-120"/>
                <a:ea typeface="標楷體" panose="03000509000000000000" pitchFamily="65" charset="-120"/>
              </a:rPr>
              <a:t>不會去吃眾生肉的。</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涅盤經：</a:t>
            </a:r>
            <a:endParaRPr lang="en-US" altLang="zh-TW" sz="3600" dirty="0">
              <a:solidFill>
                <a:srgbClr val="FFC000"/>
              </a:solidFill>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云何如來不敢食肉？佛言：善男子，夫食肉者斷大悲種。</a:t>
            </a:r>
            <a:r>
              <a:rPr lang="zh-TW" altLang="en-US" sz="3600" b="1" dirty="0"/>
              <a:t>　　</a:t>
            </a:r>
            <a:r>
              <a:rPr lang="zh-TW" altLang="en-US" sz="3200" b="1" dirty="0"/>
              <a:t>　</a:t>
            </a:r>
            <a:endParaRPr lang="zh-TW" altLang="en-US" sz="3200" dirty="0">
              <a:ea typeface="全真細隸書" panose="02010609000101010101" pitchFamily="49" charset="-120"/>
            </a:endParaRPr>
          </a:p>
          <a:p>
            <a:endParaRPr lang="en-US" altLang="zh-TW" sz="3200" dirty="0">
              <a:latin typeface="標楷體" panose="03000509000000000000" pitchFamily="65" charset="-120"/>
              <a:ea typeface="標楷體" panose="03000509000000000000" pitchFamily="65" charset="-120"/>
            </a:endParaRPr>
          </a:p>
          <a:p>
            <a:endParaRPr lang="en-US" altLang="zh-TW" sz="3200" dirty="0">
              <a:latin typeface="標楷體" panose="03000509000000000000" pitchFamily="65" charset="-120"/>
              <a:ea typeface="標楷體" panose="03000509000000000000" pitchFamily="65" charset="-120"/>
            </a:endParaRPr>
          </a:p>
          <a:p>
            <a:endParaRPr lang="en-US" altLang="zh-TW" sz="3200" dirty="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1679678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800" dirty="0" smtClean="0">
                <a:solidFill>
                  <a:srgbClr val="FF0000"/>
                </a:solidFill>
                <a:latin typeface="標楷體" panose="03000509000000000000" pitchFamily="65" charset="-120"/>
                <a:ea typeface="標楷體" panose="03000509000000000000" pitchFamily="65" charset="-120"/>
              </a:rPr>
              <a:t>關公沒吃素為何能成佛 </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a:bodyPr>
          <a:lstStyle/>
          <a:p>
            <a:pPr marL="36576" indent="0">
              <a:buNone/>
            </a:pPr>
            <a:r>
              <a:rPr lang="zh-TW" altLang="en-US" sz="3600" dirty="0" smtClean="0">
                <a:solidFill>
                  <a:srgbClr val="FFFF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六、關公死後也持齋</a:t>
            </a:r>
            <a:endParaRPr lang="en-US" altLang="zh-TW" sz="3600" dirty="0" smtClean="0">
              <a:solidFill>
                <a:srgbClr val="FFFF0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r>
              <a:rPr lang="zh-TW" altLang="en-US" sz="3600" dirty="0" smtClean="0">
                <a:latin typeface="標楷體" panose="03000509000000000000" pitchFamily="65" charset="-120"/>
                <a:ea typeface="標楷體" panose="03000509000000000000" pitchFamily="65" charset="-120"/>
              </a:rPr>
              <a:t>玉</a:t>
            </a:r>
            <a:r>
              <a:rPr lang="zh-TW" altLang="en-US" sz="3600" dirty="0">
                <a:latin typeface="標楷體" panose="03000509000000000000" pitchFamily="65" charset="-120"/>
                <a:ea typeface="標楷體" panose="03000509000000000000" pitchFamily="65" charset="-120"/>
              </a:rPr>
              <a:t>皇大天尊關聖帝君警世文的啟示</a:t>
            </a:r>
            <a:endParaRPr lang="en-US" altLang="zh-TW" sz="3600" dirty="0">
              <a:latin typeface="標楷體" panose="03000509000000000000" pitchFamily="65" charset="-120"/>
              <a:ea typeface="標楷體" panose="03000509000000000000" pitchFamily="65" charset="-120"/>
            </a:endParaRPr>
          </a:p>
          <a:p>
            <a:r>
              <a:rPr lang="zh-TW" altLang="en-US" sz="36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科學理論將對證　           不信你們察分明　           日後世界將更新　                  盡留素食持齋人</a:t>
            </a:r>
            <a:endParaRPr lang="en-US" altLang="zh-TW" sz="36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r>
              <a:rPr lang="zh-TW" altLang="en-US" sz="36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一切五葷之食物　                齊齊掃盡根不生　                 非是為兄哄騙你　              科學長篇有證明</a:t>
            </a:r>
            <a:br>
              <a:rPr lang="zh-TW" altLang="en-US" sz="3600"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br>
            <a:r>
              <a:rPr lang="zh-TW" altLang="en-US" sz="3200" b="1" dirty="0"/>
              <a:t>　</a:t>
            </a:r>
            <a:endParaRPr lang="en-US" altLang="zh-TW" sz="3200" dirty="0">
              <a:latin typeface="標楷體" panose="03000509000000000000" pitchFamily="65" charset="-120"/>
              <a:ea typeface="標楷體" panose="03000509000000000000" pitchFamily="65" charset="-120"/>
            </a:endParaRPr>
          </a:p>
          <a:p>
            <a:endParaRPr lang="en-US" altLang="zh-TW" sz="3200" dirty="0">
              <a:latin typeface="標楷體" panose="03000509000000000000" pitchFamily="65" charset="-120"/>
              <a:ea typeface="標楷體" panose="03000509000000000000" pitchFamily="65" charset="-120"/>
            </a:endParaRPr>
          </a:p>
          <a:p>
            <a:endParaRPr lang="en-US" altLang="zh-TW" sz="3200" dirty="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1988569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800" dirty="0" smtClean="0">
                <a:solidFill>
                  <a:srgbClr val="FF0000"/>
                </a:solidFill>
                <a:latin typeface="標楷體" panose="03000509000000000000" pitchFamily="65" charset="-120"/>
                <a:ea typeface="標楷體" panose="03000509000000000000" pitchFamily="65" charset="-120"/>
              </a:rPr>
              <a:t>關公沒吃素為何能成佛 </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a:bodyPr>
          <a:lstStyle/>
          <a:p>
            <a:r>
              <a:rPr lang="zh-TW" altLang="en-US" sz="3600" dirty="0" smtClean="0">
                <a:latin typeface="標楷體" panose="03000509000000000000" pitchFamily="65" charset="-120"/>
                <a:ea typeface="標楷體" panose="03000509000000000000" pitchFamily="65" charset="-120"/>
              </a:rPr>
              <a:t>殺生</a:t>
            </a:r>
            <a:r>
              <a:rPr lang="zh-TW" altLang="en-US" sz="3600" dirty="0">
                <a:latin typeface="標楷體" panose="03000509000000000000" pitchFamily="65" charset="-120"/>
                <a:ea typeface="標楷體" panose="03000509000000000000" pitchFamily="65" charset="-120"/>
              </a:rPr>
              <a:t>害命空妄想 </a:t>
            </a:r>
            <a:r>
              <a:rPr lang="zh-TW" altLang="en-US" sz="3600" dirty="0" smtClean="0">
                <a:latin typeface="標楷體" panose="03000509000000000000" pitchFamily="65" charset="-120"/>
                <a:ea typeface="標楷體" panose="03000509000000000000" pitchFamily="65" charset="-120"/>
              </a:rPr>
              <a:t>   </a:t>
            </a:r>
            <a:r>
              <a:rPr lang="zh-TW" altLang="en-US" sz="3600" dirty="0">
                <a:latin typeface="標楷體" panose="03000509000000000000" pitchFamily="65" charset="-120"/>
                <a:ea typeface="標楷體" panose="03000509000000000000" pitchFamily="65" charset="-120"/>
              </a:rPr>
              <a:t>不信請看一日現　            任你身鐵口能辯　             身若汙穢齊掃完</a:t>
            </a:r>
            <a:endParaRPr lang="en-US" altLang="zh-TW" sz="3600" dirty="0">
              <a:latin typeface="標楷體" panose="03000509000000000000" pitchFamily="65" charset="-120"/>
              <a:ea typeface="標楷體" panose="03000509000000000000" pitchFamily="65" charset="-120"/>
            </a:endParaRPr>
          </a:p>
          <a:p>
            <a:r>
              <a:rPr lang="zh-TW" altLang="en-US" sz="3600" dirty="0">
                <a:latin typeface="標楷體" panose="03000509000000000000" pitchFamily="65" charset="-120"/>
                <a:ea typeface="標楷體" panose="03000509000000000000" pitchFamily="65" charset="-120"/>
              </a:rPr>
              <a:t>若無應驗吾失信　           願受皇母降職權　             天地變遷吾明然　              關某雖是武身漢</a:t>
            </a:r>
            <a:br>
              <a:rPr lang="zh-TW" altLang="en-US" sz="3600" dirty="0">
                <a:latin typeface="標楷體" panose="03000509000000000000" pitchFamily="65" charset="-120"/>
                <a:ea typeface="標楷體" panose="03000509000000000000" pitchFamily="65" charset="-120"/>
              </a:rPr>
            </a:br>
            <a:r>
              <a:rPr lang="zh-TW" altLang="en-US" sz="3600" dirty="0">
                <a:latin typeface="標楷體" panose="03000509000000000000" pitchFamily="65" charset="-120"/>
                <a:ea typeface="標楷體" panose="03000509000000000000" pitchFamily="65" charset="-120"/>
              </a:rPr>
              <a:t>也曾為眾淚不乾</a:t>
            </a:r>
          </a:p>
          <a:p>
            <a:endParaRPr lang="en-US" altLang="zh-TW" sz="3200" dirty="0">
              <a:latin typeface="標楷體" panose="03000509000000000000" pitchFamily="65" charset="-120"/>
              <a:ea typeface="標楷體" panose="03000509000000000000" pitchFamily="65" charset="-120"/>
            </a:endParaRPr>
          </a:p>
          <a:p>
            <a:endParaRPr lang="en-US" altLang="zh-TW" sz="3200" dirty="0">
              <a:latin typeface="標楷體" panose="03000509000000000000" pitchFamily="65" charset="-120"/>
              <a:ea typeface="標楷體" panose="03000509000000000000" pitchFamily="65" charset="-120"/>
            </a:endParaRPr>
          </a:p>
          <a:p>
            <a:endParaRPr lang="en-US" altLang="zh-TW" sz="3200" dirty="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1090618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800" dirty="0" smtClean="0">
                <a:solidFill>
                  <a:srgbClr val="FF0000"/>
                </a:solidFill>
                <a:latin typeface="標楷體" panose="03000509000000000000" pitchFamily="65" charset="-120"/>
                <a:ea typeface="標楷體" panose="03000509000000000000" pitchFamily="65" charset="-120"/>
              </a:rPr>
              <a:t>關公沒吃素為何能成佛 </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七、成仙要功德</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smtClean="0">
                <a:solidFill>
                  <a:srgbClr val="FFFF00"/>
                </a:solidFill>
                <a:latin typeface="標楷體" panose="03000509000000000000" pitchFamily="65" charset="-120"/>
                <a:ea typeface="標楷體" panose="03000509000000000000" pitchFamily="65" charset="-120"/>
              </a:rPr>
              <a:t>功德</a:t>
            </a:r>
            <a:r>
              <a:rPr lang="zh-TW" altLang="en-US" sz="3600" dirty="0">
                <a:latin typeface="標楷體" panose="03000509000000000000" pitchFamily="65" charset="-120"/>
                <a:ea typeface="標楷體" panose="03000509000000000000" pitchFamily="65" charset="-120"/>
              </a:rPr>
              <a:t>為成聖成賢之要件，有云：</a:t>
            </a:r>
            <a:r>
              <a:rPr lang="zh-TW" altLang="en-US"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天上無弗功德之神，人間無不忠孝之聖」。古今聖賢皆以利人立德為事，德立則冤孽可消。  業債不清，必召魔考。 故曰：</a:t>
            </a:r>
            <a:r>
              <a:rPr lang="zh-TW" altLang="en-US"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苟無至德，至道不凝焉</a:t>
            </a:r>
            <a:r>
              <a:rPr lang="zh-TW" altLang="en-US"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修道之人豈可只求獨善其身，而不兼善天下？故三施勤行，積沙成塔，何患功德之不圓滿？</a:t>
            </a:r>
          </a:p>
          <a:p>
            <a:endParaRPr lang="en-US" altLang="zh-TW" sz="3200" dirty="0">
              <a:latin typeface="標楷體" panose="03000509000000000000" pitchFamily="65" charset="-120"/>
              <a:ea typeface="標楷體" panose="03000509000000000000" pitchFamily="65" charset="-120"/>
            </a:endParaRPr>
          </a:p>
          <a:p>
            <a:endParaRPr lang="en-US" altLang="zh-TW" sz="3200" dirty="0">
              <a:latin typeface="標楷體" panose="03000509000000000000" pitchFamily="65" charset="-120"/>
              <a:ea typeface="標楷體" panose="03000509000000000000" pitchFamily="65" charset="-120"/>
            </a:endParaRPr>
          </a:p>
          <a:p>
            <a:endParaRPr lang="en-US" altLang="zh-TW" sz="3200" dirty="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1082297674"/>
      </p:ext>
    </p:extLst>
  </p:cSld>
  <p:clrMapOvr>
    <a:masterClrMapping/>
  </p:clrMapOvr>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2206</TotalTime>
  <Words>890</Words>
  <Application>Microsoft Office PowerPoint</Application>
  <PresentationFormat>如螢幕大小 (16:9)</PresentationFormat>
  <Paragraphs>213</Paragraphs>
  <Slides>10</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10</vt:i4>
      </vt:variant>
    </vt:vector>
  </HeadingPairs>
  <TitlesOfParts>
    <vt:vector size="17" baseType="lpstr">
      <vt:lpstr>Franklin Gothic Book</vt:lpstr>
      <vt:lpstr>全真細隸書</vt:lpstr>
      <vt:lpstr>微軟正黑體</vt:lpstr>
      <vt:lpstr>標楷體</vt:lpstr>
      <vt:lpstr>Arial</vt:lpstr>
      <vt:lpstr>Wingdings 2</vt:lpstr>
      <vt:lpstr>科技</vt:lpstr>
      <vt:lpstr>關公沒吃素為何能成佛               </vt:lpstr>
      <vt:lpstr>關公沒吃素為何能成佛               </vt:lpstr>
      <vt:lpstr>關公沒吃素為何能成佛               </vt:lpstr>
      <vt:lpstr>關公沒吃素為何能成佛               </vt:lpstr>
      <vt:lpstr>關公沒吃素為何能成佛               </vt:lpstr>
      <vt:lpstr>關公沒吃素為何能成佛               </vt:lpstr>
      <vt:lpstr>關公沒吃素為何能成佛               </vt:lpstr>
      <vt:lpstr>關公沒吃素為何能成佛               </vt:lpstr>
      <vt:lpstr>關公沒吃素為何能成佛               </vt:lpstr>
      <vt:lpstr>關公沒吃素為何能成佛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v345</dc:creator>
  <cp:lastModifiedBy>悟見老兄</cp:lastModifiedBy>
  <cp:revision>187</cp:revision>
  <dcterms:created xsi:type="dcterms:W3CDTF">2014-02-15T05:50:45Z</dcterms:created>
  <dcterms:modified xsi:type="dcterms:W3CDTF">2016-10-03T11:58:21Z</dcterms:modified>
</cp:coreProperties>
</file>