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8" r:id="rId2"/>
    <p:sldId id="296" r:id="rId3"/>
    <p:sldId id="309" r:id="rId4"/>
    <p:sldId id="307" r:id="rId5"/>
    <p:sldId id="308" r:id="rId6"/>
    <p:sldId id="306" r:id="rId7"/>
    <p:sldId id="305" r:id="rId8"/>
    <p:sldId id="304" r:id="rId9"/>
    <p:sldId id="302" r:id="rId10"/>
    <p:sldId id="301" r:id="rId11"/>
    <p:sldId id="299" r:id="rId12"/>
    <p:sldId id="300" r:id="rId13"/>
    <p:sldId id="339" r:id="rId14"/>
    <p:sldId id="340" r:id="rId15"/>
    <p:sldId id="344" r:id="rId16"/>
    <p:sldId id="347" r:id="rId17"/>
    <p:sldId id="348" r:id="rId18"/>
    <p:sldId id="343" r:id="rId19"/>
    <p:sldId id="345" r:id="rId20"/>
    <p:sldId id="346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一、路祖師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生平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路中一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祖師</a:t>
            </a:r>
            <a:r>
              <a:rPr lang="zh-TW" altLang="en-US" dirty="0" smtClean="0">
                <a:ea typeface="全真細隸書" panose="02010609000101010101" pitchFamily="49" charset="-120"/>
              </a:rPr>
              <a:t>為</a:t>
            </a:r>
            <a:r>
              <a:rPr lang="zh-TW" altLang="en-US" dirty="0">
                <a:ea typeface="全真細隸書" panose="02010609000101010101" pitchFamily="49" charset="-120"/>
              </a:rPr>
              <a:t>後東方第十七代祖師</a:t>
            </a:r>
            <a:r>
              <a:rPr lang="zh-TW" altLang="en-US" dirty="0" smtClean="0">
                <a:ea typeface="全真細隸書" panose="02010609000101010101" pitchFamily="49" charset="-120"/>
              </a:rPr>
              <a:t>，是彌勒</a:t>
            </a:r>
            <a:r>
              <a:rPr lang="zh-TW" altLang="en-US" dirty="0">
                <a:ea typeface="全真細隸書" panose="02010609000101010101" pitchFamily="49" charset="-120"/>
              </a:rPr>
              <a:t>古佛化身，生</a:t>
            </a:r>
            <a:r>
              <a:rPr lang="zh-TW" altLang="en-US" dirty="0" smtClean="0">
                <a:ea typeface="全真細隸書" panose="02010609000101010101" pitchFamily="49" charset="-120"/>
              </a:rPr>
              <a:t>於清</a:t>
            </a:r>
            <a:r>
              <a:rPr lang="zh-TW" altLang="en-US" dirty="0">
                <a:ea typeface="全真細隸書" panose="02010609000101010101" pitchFamily="49" charset="-120"/>
              </a:rPr>
              <a:t>道光</a:t>
            </a:r>
            <a:r>
              <a:rPr lang="zh-TW" altLang="en-US" dirty="0" smtClean="0">
                <a:ea typeface="全真細隸書" panose="02010609000101010101" pitchFamily="49" charset="-120"/>
              </a:rPr>
              <a:t>二十八年，</a:t>
            </a:r>
            <a:r>
              <a:rPr lang="zh-TW" altLang="en-US" dirty="0">
                <a:ea typeface="全真細隸書" panose="02010609000101010101" pitchFamily="49" charset="-120"/>
              </a:rPr>
              <a:t>自號無線痴</a:t>
            </a:r>
            <a:r>
              <a:rPr lang="zh-TW" altLang="en-US" dirty="0" smtClean="0">
                <a:ea typeface="全真細隸書" panose="02010609000101010101" pitchFamily="49" charset="-120"/>
              </a:rPr>
              <a:t>人。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幼年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喪父母</a:t>
            </a:r>
            <a:r>
              <a:rPr lang="zh-TW" altLang="en-US" dirty="0">
                <a:ea typeface="全真細隸書" panose="02010609000101010101" pitchFamily="49" charset="-120"/>
              </a:rPr>
              <a:t>，只有胞妹一</a:t>
            </a:r>
            <a:r>
              <a:rPr lang="zh-TW" altLang="en-US" dirty="0" smtClean="0">
                <a:ea typeface="全真細隸書" panose="02010609000101010101" pitchFamily="49" charset="-120"/>
              </a:rPr>
              <a:t>人，生活困苦。於清</a:t>
            </a:r>
            <a:r>
              <a:rPr lang="zh-TW" altLang="en-US" dirty="0">
                <a:ea typeface="全真細隸書" panose="02010609000101010101" pitchFamily="49" charset="-120"/>
              </a:rPr>
              <a:t>光緒</a:t>
            </a:r>
            <a:r>
              <a:rPr lang="zh-TW" altLang="en-US" dirty="0" smtClean="0">
                <a:ea typeface="全真細隸書" panose="02010609000101010101" pitchFamily="49" charset="-120"/>
              </a:rPr>
              <a:t>三十一年奉</a:t>
            </a:r>
            <a:r>
              <a:rPr lang="zh-TW" altLang="en-US" dirty="0">
                <a:ea typeface="全真細隸書" panose="02010609000101010101" pitchFamily="49" charset="-120"/>
              </a:rPr>
              <a:t>天命掌白陽天</a:t>
            </a:r>
            <a:r>
              <a:rPr lang="zh-TW" altLang="en-US" dirty="0" smtClean="0">
                <a:ea typeface="全真細隸書" panose="02010609000101010101" pitchFamily="49" charset="-120"/>
              </a:rPr>
              <a:t>盤。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於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民國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十四年二月初二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歸空</a:t>
            </a:r>
            <a:r>
              <a:rPr lang="zh-TW" altLang="en-US" dirty="0">
                <a:ea typeface="全真細隸書" panose="02010609000101010101" pitchFamily="49" charset="-120"/>
              </a:rPr>
              <a:t>，享年七十六</a:t>
            </a:r>
            <a:r>
              <a:rPr lang="zh-TW" altLang="en-US" dirty="0" smtClean="0">
                <a:ea typeface="全真細隸書" panose="02010609000101010101" pitchFamily="49" charset="-120"/>
              </a:rPr>
              <a:t>歲，一生未娶，老母封為金公祖師。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3518"/>
            <a:ext cx="261388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於是請示劉祖云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弟子</a:t>
            </a:r>
            <a:r>
              <a:rPr lang="zh-TW" altLang="en-US" dirty="0">
                <a:ea typeface="全真細隸書" panose="02010609000101010101" pitchFamily="49" charset="-120"/>
              </a:rPr>
              <a:t>無家可歸，請老母指示可以嗎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劉祖云</a:t>
            </a:r>
            <a:r>
              <a:rPr lang="zh-TW" altLang="en-US" dirty="0" smtClean="0">
                <a:ea typeface="全真細隸書" panose="02010609000101010101" pitchFamily="49" charset="-120"/>
              </a:rPr>
              <a:t>：可以。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遂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開壇請老母到壇云</a:t>
            </a:r>
            <a:r>
              <a:rPr lang="zh-TW" altLang="en-US" dirty="0" smtClean="0">
                <a:ea typeface="全真細隸書" panose="02010609000101010101" pitchFamily="49" charset="-120"/>
              </a:rPr>
              <a:t>：今</a:t>
            </a:r>
            <a:r>
              <a:rPr lang="zh-TW" altLang="en-US" dirty="0">
                <a:ea typeface="全真細隸書" panose="02010609000101010101" pitchFamily="49" charset="-120"/>
              </a:rPr>
              <a:t>三期末劫，大開普渡，一條路乾連滿山河大地，趁清水駕法船東魯立</a:t>
            </a:r>
            <a:r>
              <a:rPr lang="zh-TW" altLang="en-US" dirty="0" smtClean="0">
                <a:ea typeface="全真細隸書" panose="02010609000101010101" pitchFamily="49" charset="-120"/>
              </a:rPr>
              <a:t>基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路祖又問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孩兒</a:t>
            </a:r>
            <a:r>
              <a:rPr lang="zh-TW" altLang="en-US" dirty="0">
                <a:ea typeface="全真細隸書" panose="02010609000101010101" pitchFamily="49" charset="-120"/>
              </a:rPr>
              <a:t>往那裏去呢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老母又云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觀音</a:t>
            </a:r>
            <a:r>
              <a:rPr lang="zh-TW" altLang="en-US" dirty="0">
                <a:ea typeface="全真細隸書" panose="02010609000101010101" pitchFamily="49" charset="-120"/>
              </a:rPr>
              <a:t>庵內把身存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於是就起身下山，也不知往何處走，心想觀音庵乃是尼姑修道所在，我一男人怎麼可以安身呢？又想起山東濟寧家鄉，還有一位老妹妹，先前去投靠再說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9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不久趕到濟寧家鄉</a:t>
            </a:r>
            <a:r>
              <a:rPr lang="zh-TW" altLang="en-US" sz="3200" dirty="0">
                <a:ea typeface="全真細隸書" panose="02010609000101010101" pitchFamily="49" charset="-120"/>
              </a:rPr>
              <a:t>，尋問老妹妹的住家所在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，相見</a:t>
            </a:r>
            <a:r>
              <a:rPr lang="zh-TW" altLang="en-US" sz="3200" dirty="0">
                <a:ea typeface="全真細隸書" panose="02010609000101010101" pitchFamily="49" charset="-120"/>
              </a:rPr>
              <a:t>之下，這位老妹妹不承認有哥哥，因為多年不見以為哥哥當兵甚久，又無音信，可能早已死了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今天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忽然見面，所以不能相識。</a:t>
            </a:r>
            <a:r>
              <a:rPr lang="zh-TW" altLang="en-US" sz="3200" dirty="0">
                <a:ea typeface="全真細隸書" panose="02010609000101010101" pitchFamily="49" charset="-120"/>
              </a:rPr>
              <a:t>後來路祖敘說：幼時咱家窮困，兄妹在莊前撿菜葉等等情形，離別之情，老妹妹這才相認收留住下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全真細隸書" panose="02010609000101010101" pitchFamily="49" charset="-120"/>
              </a:rPr>
              <a:t>這時老妹妹已出嫁多年，生二子，妹夫姓陳，生性愚憨，家境也不甚好。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43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兄妹暢談修道辦道，普渡眾生之事</a:t>
            </a:r>
            <a:r>
              <a:rPr lang="zh-TW" altLang="en-US" sz="3600" dirty="0">
                <a:ea typeface="全真細隸書" panose="02010609000101010101" pitchFamily="49" charset="-120"/>
              </a:rPr>
              <a:t>，闡揚大道，開設佛堂，從此大道慢慢普展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後來</a:t>
            </a:r>
            <a:r>
              <a:rPr lang="zh-TW" altLang="en-US" sz="3600" dirty="0">
                <a:ea typeface="全真細隸書" panose="02010609000101010101" pitchFamily="49" charset="-120"/>
              </a:rPr>
              <a:t>老妹妹二子，均領命辦道：稱陳大老師，陳二老師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ea typeface="全真細隸書" panose="02010609000101010101" pitchFamily="49" charset="-120"/>
              </a:rPr>
              <a:t>祖至民國十四年歸空時，弟子約有數千人，大領袖有八位，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吾們師尊最小，後學也最少。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63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、祖師考道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從前修道，由祖師考驗，像丘長春屢受考而不退志。</a:t>
            </a:r>
            <a:r>
              <a:rPr lang="zh-TW" altLang="en-US" sz="3200" dirty="0">
                <a:ea typeface="全真細隸書" panose="02010609000101010101" pitchFamily="49" charset="-120"/>
              </a:rPr>
              <a:t>民國十四年，老祖師歸空前，因患</a:t>
            </a:r>
            <a:r>
              <a:rPr lang="en-US" altLang="zh-TW" sz="3200" dirty="0">
                <a:latin typeface="+mj-ea"/>
                <a:ea typeface="+mj-ea"/>
              </a:rPr>
              <a:t>『 </a:t>
            </a:r>
            <a:r>
              <a:rPr lang="zh-TW" altLang="en-US" sz="3200" dirty="0">
                <a:ea typeface="全真細隸書" panose="02010609000101010101" pitchFamily="49" charset="-120"/>
              </a:rPr>
              <a:t>噎食症 </a:t>
            </a:r>
            <a:r>
              <a:rPr lang="en-US" altLang="zh-TW" sz="3200" dirty="0">
                <a:latin typeface="+mj-ea"/>
                <a:ea typeface="+mj-ea"/>
              </a:rPr>
              <a:t>』</a:t>
            </a:r>
            <a:r>
              <a:rPr lang="zh-TW" altLang="en-US" sz="3200" dirty="0">
                <a:ea typeface="全真細隸書" panose="02010609000101010101" pitchFamily="49" charset="-120"/>
              </a:rPr>
              <a:t>。自揣使命未完，不久人世，道中徒眾參差不齊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，修道</a:t>
            </a:r>
            <a:r>
              <a:rPr lang="zh-TW" altLang="en-US" sz="3200" dirty="0">
                <a:ea typeface="全真細隸書" panose="02010609000101010101" pitchFamily="49" charset="-120"/>
              </a:rPr>
              <a:t>真假難分，何不趁此考驗徒眾。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召集大眾云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en-US" altLang="zh-TW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吾持戒修道數十年，</a:t>
            </a:r>
            <a:r>
              <a:rPr lang="zh-TW" altLang="en-US" sz="3200" dirty="0">
                <a:ea typeface="全真細隸書" panose="02010609000101010101" pitchFamily="49" charset="-120"/>
              </a:rPr>
              <a:t>一切順天理行事，如今落得患此絕症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，可見</a:t>
            </a:r>
            <a:r>
              <a:rPr lang="zh-TW" altLang="en-US" sz="3200" dirty="0">
                <a:ea typeface="全真細隸書" panose="02010609000101010101" pitchFamily="49" charset="-120"/>
              </a:rPr>
              <a:t>此道不真，今後大家自行取決前途，不必堅持修道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738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又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命司廚買豬肉數十斤，煮後分與徒眾共食。</a:t>
            </a:r>
            <a:r>
              <a:rPr lang="zh-TW" altLang="en-US" sz="3200" dirty="0">
                <a:ea typeface="全真細隸書" panose="02010609000101010101" pitchFamily="49" charset="-120"/>
              </a:rPr>
              <a:t>祖因</a:t>
            </a:r>
            <a:r>
              <a:rPr lang="en-US" altLang="zh-TW" sz="3200" dirty="0">
                <a:latin typeface="+mj-ea"/>
                <a:ea typeface="+mj-ea"/>
              </a:rPr>
              <a:t>『</a:t>
            </a:r>
            <a:r>
              <a:rPr lang="en-US" altLang="zh-TW" sz="3200" dirty="0">
                <a:ea typeface="全真細隸書" panose="02010609000101010101" pitchFamily="49" charset="-120"/>
              </a:rPr>
              <a:t> </a:t>
            </a:r>
            <a:r>
              <a:rPr lang="zh-TW" altLang="en-US" sz="3200" dirty="0">
                <a:ea typeface="全真細隸書" panose="02010609000101010101" pitchFamily="49" charset="-120"/>
              </a:rPr>
              <a:t>噎食 </a:t>
            </a:r>
            <a:r>
              <a:rPr lang="en-US" altLang="zh-TW" sz="3200" dirty="0">
                <a:latin typeface="+mj-ea"/>
                <a:ea typeface="+mj-ea"/>
              </a:rPr>
              <a:t>』</a:t>
            </a:r>
            <a:r>
              <a:rPr lang="zh-TW" altLang="en-US" sz="3200" dirty="0">
                <a:ea typeface="全真細隸書" panose="02010609000101010101" pitchFamily="49" charset="-120"/>
              </a:rPr>
              <a:t>，無法嚥下。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大眾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認道不清者，</a:t>
            </a:r>
            <a:r>
              <a:rPr lang="zh-TW" altLang="en-US" sz="3200" dirty="0">
                <a:ea typeface="全真細隸書" panose="02010609000101010101" pitchFamily="49" charset="-120"/>
              </a:rPr>
              <a:t>表示尊師重道，開齋破戒退道者不少。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唯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師尊</a:t>
            </a:r>
            <a:r>
              <a:rPr lang="zh-TW" altLang="en-US" sz="3200" dirty="0">
                <a:ea typeface="全真細隸書" panose="02010609000101010101" pitchFamily="49" charset="-120"/>
              </a:rPr>
              <a:t>在眾弟子中年紀最小，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悟知祖師考道，不動聲色，</a:t>
            </a:r>
            <a:r>
              <a:rPr lang="zh-TW" altLang="en-US" sz="3200" dirty="0">
                <a:ea typeface="全真細隸書" panose="02010609000101010101" pitchFamily="49" charset="-120"/>
              </a:rPr>
              <a:t>潔身守道，經此一番道考，才分出真假。</a:t>
            </a:r>
          </a:p>
          <a:p>
            <a:r>
              <a:rPr lang="zh-TW" altLang="en-US" sz="3200" dirty="0" smtClean="0"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200" dirty="0">
                <a:ea typeface="全真細隸書" panose="02010609000101010101" pitchFamily="49" charset="-120"/>
              </a:rPr>
              <a:t>自古修道，多由師考，民國二十七年後，才由天考，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此天地為鼎爐之由來</a:t>
            </a:r>
            <a:r>
              <a:rPr lang="zh-TW" altLang="en-US" sz="3200" dirty="0">
                <a:ea typeface="全真細隸書" panose="02010609000101010101" pitchFamily="49" charset="-120"/>
              </a:rPr>
              <a:t>。 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698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七、祖師歸空後之道考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ea typeface="全真細隸書" panose="02010609000101010101" pitchFamily="49" charset="-120"/>
              </a:rPr>
              <a:t>祖歸天後，道盤無人承接，各領袖請示老祖師，道盤應由何人承接？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祖師到壇云：</a:t>
            </a:r>
            <a:r>
              <a:rPr lang="en-US" altLang="zh-TW" sz="3600" dirty="0">
                <a:solidFill>
                  <a:srgbClr val="FFC000"/>
                </a:solidFill>
                <a:latin typeface="+mj-ea"/>
                <a:ea typeface="+mj-ea"/>
              </a:rPr>
              <a:t>『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待等三百日後，自有消息對爾聞。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』</a:t>
            </a:r>
          </a:p>
          <a:p>
            <a:r>
              <a:rPr lang="en-US" altLang="zh-TW" sz="3600" dirty="0" smtClean="0">
                <a:latin typeface="+mj-ea"/>
                <a:ea typeface="+mj-ea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未到三個月之時，各領袖自以為功高德重，修道多年，均有一點貪心， 遂請示老母問：道盤何人承接， 老母一怒之下遂云：</a:t>
            </a:r>
            <a:r>
              <a:rPr lang="en-US" altLang="zh-TW" sz="3600" dirty="0">
                <a:latin typeface="+mj-ea"/>
                <a:ea typeface="+mj-ea"/>
              </a:rPr>
              <a:t>『 </a:t>
            </a:r>
            <a:r>
              <a:rPr lang="zh-TW" altLang="en-US" sz="3600" dirty="0">
                <a:ea typeface="全真細隸書" panose="02010609000101010101" pitchFamily="49" charset="-120"/>
              </a:rPr>
              <a:t>你們各有天命。</a:t>
            </a:r>
            <a:r>
              <a:rPr lang="en-US" altLang="zh-TW" sz="3600" dirty="0" smtClean="0">
                <a:latin typeface="+mj-ea"/>
                <a:ea typeface="+mj-ea"/>
              </a:rPr>
              <a:t>』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1732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大家未悟透，天命明師自古均是一、二人承擔，</a:t>
            </a:r>
            <a:r>
              <a:rPr lang="zh-TW" altLang="en-US" sz="3600" dirty="0">
                <a:ea typeface="全真細隸書" panose="02010609000101010101" pitchFamily="49" charset="-120"/>
              </a:rPr>
              <a:t>那有均有天命之理？ 因此大家各辦各事，惟有吾們師尊遵祖師之命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至百日以後， 老母有命云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en-US" altLang="zh-TW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由老姑奶奶</a:t>
            </a:r>
            <a:r>
              <a:rPr lang="zh-TW" altLang="en-US" sz="3600" dirty="0">
                <a:latin typeface="+mj-ea"/>
                <a:ea typeface="+mj-ea"/>
              </a:rPr>
              <a:t>（ </a:t>
            </a:r>
            <a:r>
              <a:rPr lang="zh-TW" altLang="en-US" sz="3600" dirty="0">
                <a:ea typeface="全真細隸書" panose="02010609000101010101" pitchFamily="49" charset="-120"/>
              </a:rPr>
              <a:t>即祖師老妹妹 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代理天命十二年。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en-US" altLang="zh-TW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後因天時緊急，縮短時間</a:t>
            </a:r>
            <a:r>
              <a:rPr lang="zh-TW" altLang="en-US" sz="3600" dirty="0">
                <a:ea typeface="全真細隸書" panose="02010609000101010101" pitchFamily="49" charset="-120"/>
              </a:rPr>
              <a:t>，上天有意，以陰陽合曆計算改為六年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555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在這六年之中，老師辦事最多，均呈報老姑奶奶</a:t>
            </a:r>
            <a:r>
              <a:rPr lang="zh-TW" altLang="en-US" sz="3600" dirty="0">
                <a:ea typeface="全真細隸書" panose="02010609000101010101" pitchFamily="49" charset="-120"/>
              </a:rPr>
              <a:t>，其餘各領袖各自當家， 各辦各事，有的去世，有的無事可辦，此或為天命！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民國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十九年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 庚午 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在八卦爐中─皇母敕令弓長子系同領天命</a:t>
            </a:r>
            <a:r>
              <a:rPr lang="zh-TW" altLang="en-US" sz="3600" dirty="0">
                <a:ea typeface="全真細隸書" panose="02010609000101010101" pitchFamily="49" charset="-120"/>
              </a:rPr>
              <a:t>， 結為夫婦之名，二人承命為十八代祖，又稱白陽二祖， 執掌道盤，普渡三曹，繼續辦理末後一著也。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8101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、老祖師顯化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老</a:t>
            </a:r>
            <a:r>
              <a:rPr lang="zh-TW" altLang="en-US" sz="3600" dirty="0">
                <a:ea typeface="全真細隸書" panose="02010609000101010101" pitchFamily="49" charset="-120"/>
              </a:rPr>
              <a:t>祖師歸空後一年，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民國十五年三月初三日，借山西楊春齡竅，來山東濟寧道場顯化</a:t>
            </a:r>
            <a:r>
              <a:rPr lang="zh-TW" altLang="en-US" sz="3600" dirty="0">
                <a:ea typeface="全真細隸書" panose="02010609000101010101" pitchFamily="49" charset="-120"/>
              </a:rPr>
              <a:t>。當時大家都部相信，經過竅手詳述祖師過去事蹟，大家想如不是祖師借竅來臨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這個陌生人</a:t>
            </a:r>
            <a:r>
              <a:rPr lang="zh-TW" altLang="en-US" sz="3600" dirty="0">
                <a:latin typeface="+mj-ea"/>
                <a:ea typeface="+mj-ea"/>
              </a:rPr>
              <a:t>（ </a:t>
            </a:r>
            <a:r>
              <a:rPr lang="zh-TW" altLang="en-US" sz="3600" dirty="0">
                <a:ea typeface="全真細隸書" panose="02010609000101010101" pitchFamily="49" charset="-120"/>
              </a:rPr>
              <a:t>楊春齡 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怎知道祖師過去事蹟？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524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19721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眾叩跪迎接，當起立時</a:t>
            </a:r>
            <a:r>
              <a:rPr lang="zh-TW" altLang="en-US" sz="3600" dirty="0">
                <a:ea typeface="全真細隸書" panose="02010609000101010101" pitchFamily="49" charset="-120"/>
              </a:rPr>
              <a:t>，不見祖師蹤影，正往四處張望之際，只聽見正堂那邊發出聲音：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en-US" altLang="zh-TW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我在這裡。</a:t>
            </a:r>
            <a:r>
              <a:rPr lang="en-US" altLang="zh-TW" sz="3600" dirty="0" smtClean="0">
                <a:latin typeface="+mj-ea"/>
                <a:ea typeface="+mj-ea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經過一百天顯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化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沒有退竅 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，口吐 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en-US" altLang="zh-TW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金公妙典 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細隸書" panose="02010609000101010101" pitchFamily="49" charset="-120"/>
              </a:rPr>
              <a:t>，又說 </a:t>
            </a:r>
            <a:r>
              <a:rPr lang="en-US" altLang="zh-TW" sz="3600" dirty="0">
                <a:latin typeface="+mj-ea"/>
                <a:ea typeface="+mj-ea"/>
              </a:rPr>
              <a:t>『 </a:t>
            </a:r>
            <a:r>
              <a:rPr lang="zh-TW" altLang="en-US" sz="3600" dirty="0">
                <a:ea typeface="全真細隸書" panose="02010609000101010101" pitchFamily="49" charset="-120"/>
              </a:rPr>
              <a:t>彌勒真經 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細隸書" panose="02010609000101010101" pitchFamily="49" charset="-120"/>
              </a:rPr>
              <a:t>傳世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在一百天之內，顯化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多多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33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二、老祖師求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9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老母拖夢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3200" dirty="0">
                <a:ea typeface="全真細隸書" panose="02010609000101010101" pitchFamily="49" charset="-120"/>
              </a:rPr>
              <a:t>應該辦你的事去，速往山東青州訪求清虛老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祖，</a:t>
            </a:r>
            <a:r>
              <a:rPr lang="zh-TW" altLang="en-US" sz="3200" dirty="0">
                <a:ea typeface="全真細隸書" panose="02010609000101010101" pitchFamily="49" charset="-120"/>
              </a:rPr>
              <a:t>於彼處求道，不可貪戀紅塵之事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隔日，祖遂辭去職務</a:t>
            </a:r>
            <a:r>
              <a:rPr lang="zh-TW" altLang="en-US" sz="3200" dirty="0">
                <a:ea typeface="全真細隸書" panose="02010609000101010101" pitchFamily="49" charset="-120"/>
              </a:rPr>
              <a:t>，收拾行李，將多年積蓄所得紋銀壹百兩帶在身邊，起程南行，沿路住店，夜間夢中均有神人指引前行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一天夜間夢中又云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：明日</a:t>
            </a:r>
            <a:r>
              <a:rPr lang="zh-TW" altLang="en-US" sz="3200" dirty="0">
                <a:ea typeface="全真細隸書" panose="02010609000101010101" pitchFamily="49" charset="-120"/>
              </a:rPr>
              <a:t>去某某山拜訪明師求道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劉祖這夜間亦夢神人指點云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明日</a:t>
            </a:r>
            <a:r>
              <a:rPr lang="zh-TW" altLang="en-US" sz="3200" dirty="0">
                <a:ea typeface="全真細隸書" panose="02010609000101010101" pitchFamily="49" charset="-120"/>
              </a:rPr>
              <a:t>早晨有大賢上岸，你可往山前迎接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、後記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古有金雞三唱之說，</a:t>
            </a:r>
            <a:r>
              <a:rPr lang="zh-TW" altLang="en-US" sz="3600" dirty="0">
                <a:ea typeface="全真細隸書" panose="02010609000101010101" pitchFamily="49" charset="-120"/>
              </a:rPr>
              <a:t>乃指祖師現身說法，除借楊春齡外，又借杜玉昆顯化，將來還有一次，老祖師會再來說法。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民國二十八年八月</a:t>
            </a:r>
            <a:r>
              <a:rPr lang="zh-TW" altLang="en-US" sz="3600" dirty="0">
                <a:ea typeface="全真細隸書" panose="02010609000101010101" pitchFamily="49" charset="-120"/>
              </a:rPr>
              <a:t>，在天津明德壇練壇，有觀空聖母到壇找胡道長說話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知老姑奶奶是觀音大士分靈降世。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7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醒來才知是夢。劉祖早起即往山前，</a:t>
            </a:r>
            <a:r>
              <a:rPr lang="zh-TW" altLang="en-US" sz="3200" dirty="0">
                <a:ea typeface="全真細隸書" panose="02010609000101010101" pitchFamily="49" charset="-120"/>
              </a:rPr>
              <a:t>觀望之際，見一又矮又胖，頭代大圈氈帽，身穿破短襖，背一行李之人前來。劉祖看見此人，並無出奇之處，心想神人所示就是此人嗎？心中尚在猶疑之際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祖已至面前</a:t>
            </a:r>
            <a:r>
              <a:rPr lang="zh-TW" altLang="en-US" sz="3200" dirty="0">
                <a:ea typeface="全真細隸書" panose="02010609000101010101" pitchFamily="49" charset="-120"/>
              </a:rPr>
              <a:t>，就問劉祖說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：此處</a:t>
            </a:r>
            <a:r>
              <a:rPr lang="zh-TW" altLang="en-US" sz="3200" dirty="0">
                <a:ea typeface="全真細隸書" panose="02010609000101010101" pitchFamily="49" charset="-120"/>
              </a:rPr>
              <a:t>有求道的地方嗎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：你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也要求道？</a:t>
            </a:r>
            <a:r>
              <a:rPr lang="zh-TW" altLang="en-US" sz="3200" dirty="0">
                <a:ea typeface="全真細隸書" panose="02010609000101010101" pitchFamily="49" charset="-120"/>
              </a:rPr>
              <a:t>可是求道須要一百兩銀子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54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一百兩</a:t>
            </a:r>
            <a:r>
              <a:rPr lang="zh-TW" altLang="en-US" sz="3200" dirty="0">
                <a:ea typeface="全真細隸書" panose="02010609000101010101" pitchFamily="49" charset="-120"/>
              </a:rPr>
              <a:t>就一百兩，我要求道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祖聽他誠意要求道</a:t>
            </a:r>
            <a:r>
              <a:rPr lang="zh-TW" altLang="en-US" sz="3200" dirty="0">
                <a:ea typeface="全真細隸書" panose="02010609000101010101" pitchFamily="49" charset="-120"/>
              </a:rPr>
              <a:t>，就說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：你</a:t>
            </a:r>
            <a:r>
              <a:rPr lang="zh-TW" altLang="en-US" sz="3200" dirty="0">
                <a:ea typeface="全真細隸書" panose="02010609000101010101" pitchFamily="49" charset="-120"/>
              </a:rPr>
              <a:t>就跟我來吧！我就是傳道的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遂領他上山，</a:t>
            </a:r>
            <a:r>
              <a:rPr lang="zh-TW" altLang="en-US" sz="3200" dirty="0">
                <a:ea typeface="全真細隸書" panose="02010609000101010101" pitchFamily="49" charset="-120"/>
              </a:rPr>
              <a:t>至佛堂中，路祖打開行李，取出一百兩紋銀雙手交與劉祖。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劉祖心想：本來我說一百兩銀子才可以求道，不過是無意之中一句戲言，</a:t>
            </a:r>
            <a:r>
              <a:rPr lang="zh-TW" altLang="en-US" sz="3200" dirty="0">
                <a:ea typeface="全真細隸書" panose="02010609000101010101" pitchFamily="49" charset="-120"/>
              </a:rPr>
              <a:t>沒想到他真有一百兩，心中過意不去。於是就預備香供，指點大道，求道完畢。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7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三、老祖師之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修行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已經傳給你了！你可以回去了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</a:t>
            </a:r>
            <a:r>
              <a:rPr lang="zh-TW" altLang="en-US" sz="3600" dirty="0">
                <a:ea typeface="全真細隸書" panose="02010609000101010101" pitchFamily="49" charset="-120"/>
              </a:rPr>
              <a:t>當兵多年，存百兩紋銀，均交與老師，我無家可歸，我就跟老師修道了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劉祖一聽，這可沒有辦法</a:t>
            </a:r>
            <a:r>
              <a:rPr lang="zh-TW" altLang="en-US" sz="3600" dirty="0">
                <a:ea typeface="全真細隸書" panose="02010609000101010101" pitchFamily="49" charset="-120"/>
              </a:rPr>
              <a:t>，收了人家一百兩銀子，不能不留他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2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劉祖又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問說：</a:t>
            </a:r>
            <a:r>
              <a:rPr lang="zh-TW" altLang="en-US" sz="3600" dirty="0">
                <a:ea typeface="全真細隸書" panose="02010609000101010101" pitchFamily="49" charset="-120"/>
              </a:rPr>
              <a:t>你會作什麼？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600" dirty="0">
                <a:ea typeface="全真細隸書" panose="02010609000101010101" pitchFamily="49" charset="-120"/>
              </a:rPr>
              <a:t>：我不識字，只能做粗工。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劉祖說：</a:t>
            </a:r>
            <a:r>
              <a:rPr lang="zh-TW" altLang="en-US" sz="3600" dirty="0">
                <a:ea typeface="全真細隸書" panose="02010609000101010101" pitchFamily="49" charset="-120"/>
              </a:rPr>
              <a:t>那你就打柴挑水好了。路祖領受一切，就在劉府上修道做苦差事。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有學識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的都上堂研究性理心法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，路</a:t>
            </a:r>
            <a:r>
              <a:rPr lang="zh-TW" altLang="en-US" sz="3600" dirty="0">
                <a:ea typeface="全真細隸書" panose="02010609000101010101" pitchFamily="49" charset="-120"/>
              </a:rPr>
              <a:t>祖每天打柴作飯，苦修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多年。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64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四、老祖師承繼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天命</a:t>
            </a:r>
            <a:endParaRPr lang="zh-TW" altLang="en-US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有一日，劉祖請示老母</a:t>
            </a:r>
            <a:r>
              <a:rPr lang="zh-TW" altLang="en-US" dirty="0">
                <a:ea typeface="全真細隸書" panose="02010609000101010101" pitchFamily="49" charset="-120"/>
              </a:rPr>
              <a:t>將來道務由何人接續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老母訓曰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大</a:t>
            </a:r>
            <a:r>
              <a:rPr lang="zh-TW" altLang="en-US" dirty="0">
                <a:ea typeface="全真細隸書" panose="02010609000101010101" pitchFamily="49" charset="-120"/>
              </a:rPr>
              <a:t>賢就在眼前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清虛祖問</a:t>
            </a:r>
            <a:r>
              <a:rPr lang="zh-TW" altLang="en-US" dirty="0" smtClean="0">
                <a:ea typeface="全真細隸書" panose="02010609000101010101" pitchFamily="49" charset="-120"/>
              </a:rPr>
              <a:t>：此</a:t>
            </a:r>
            <a:r>
              <a:rPr lang="zh-TW" altLang="en-US" dirty="0">
                <a:ea typeface="全真細隸書" panose="02010609000101010101" pitchFamily="49" charset="-120"/>
              </a:rPr>
              <a:t>人是誰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訓曰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若</a:t>
            </a:r>
            <a:r>
              <a:rPr lang="zh-TW" altLang="en-US" dirty="0">
                <a:ea typeface="全真細隸書" panose="02010609000101010101" pitchFamily="49" charset="-120"/>
              </a:rPr>
              <a:t>問彌勒在那裏？曲江池內觀仔細，頭戴羊絨帽，身披俗家衣，張口吐真語，常將仁義施，瞪眼雙分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中</a:t>
            </a:r>
            <a:r>
              <a:rPr lang="zh-TW" altLang="en-US" dirty="0">
                <a:ea typeface="全真細隸書" panose="02010609000101010101" pitchFamily="49" charset="-120"/>
              </a:rPr>
              <a:t>間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dirty="0">
                <a:ea typeface="全真細隸書" panose="02010609000101010101" pitchFamily="49" charset="-120"/>
              </a:rPr>
              <a:t>點機，日月合明鑑，人工手中提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清虛祖當初悟不出來</a:t>
            </a:r>
            <a:r>
              <a:rPr lang="zh-TW" altLang="en-US" dirty="0">
                <a:ea typeface="全真細隸書" panose="02010609000101010101" pitchFamily="49" charset="-120"/>
              </a:rPr>
              <a:t>，遂又問曰</a:t>
            </a:r>
            <a:r>
              <a:rPr lang="zh-TW" altLang="en-US" dirty="0" smtClean="0">
                <a:ea typeface="全真細隸書" panose="02010609000101010101" pitchFamily="49" charset="-120"/>
              </a:rPr>
              <a:t>：此</a:t>
            </a:r>
            <a:r>
              <a:rPr lang="zh-TW" altLang="en-US" dirty="0">
                <a:ea typeface="全真細隸書" panose="02010609000101010101" pitchFamily="49" charset="-120"/>
              </a:rPr>
              <a:t>人是誰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母訓又曰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時</a:t>
            </a:r>
            <a:r>
              <a:rPr lang="zh-TW" altLang="en-US" dirty="0">
                <a:ea typeface="全真細隸書" panose="02010609000101010101" pitchFamily="49" charset="-120"/>
              </a:rPr>
              <a:t>還未至，難對爾提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劉祖暗想此人是誰呢？</a:t>
            </a:r>
            <a:r>
              <a:rPr lang="zh-TW" altLang="en-US" dirty="0">
                <a:ea typeface="全真細隸書" panose="02010609000101010101" pitchFamily="49" charset="-120"/>
              </a:rPr>
              <a:t>忽然心有所悟，遂叫眾徒洗手燒香，在佛前叫每一個人將手伸開按位察看，手心中有何異樣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祖看完眾徒手掌並無有</a:t>
            </a:r>
            <a:r>
              <a:rPr lang="en-US" altLang="zh-TW" dirty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合仝</a:t>
            </a:r>
            <a:r>
              <a:rPr lang="en-US" altLang="zh-TW" dirty="0">
                <a:solidFill>
                  <a:srgbClr val="FFC000"/>
                </a:solidFill>
                <a:latin typeface="+mj-ea"/>
                <a:ea typeface="+mj-ea"/>
              </a:rPr>
              <a:t>』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二字</a:t>
            </a:r>
            <a:r>
              <a:rPr lang="zh-TW" altLang="en-US" dirty="0">
                <a:ea typeface="全真細隸書" panose="02010609000101010101" pitchFamily="49" charset="-120"/>
              </a:rPr>
              <a:t>，正在呆想之際，路祖在廚房中將手洗好，飛跑來到佛堂舉手，讓劉祖察看說：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弟子手中有沒有乾淨？</a:t>
            </a:r>
            <a:r>
              <a:rPr lang="en-US" altLang="zh-TW" dirty="0">
                <a:latin typeface="+mj-ea"/>
                <a:ea typeface="+mj-ea"/>
              </a:rPr>
              <a:t>』</a:t>
            </a: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劉祖發現路祖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手中有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合仝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二字，</a:t>
            </a:r>
            <a:r>
              <a:rPr lang="zh-TW" altLang="en-US" dirty="0" smtClean="0">
                <a:ea typeface="全真細隸書" panose="02010609000101010101" pitchFamily="49" charset="-120"/>
              </a:rPr>
              <a:t>隔年</a:t>
            </a:r>
            <a:r>
              <a:rPr lang="zh-TW" altLang="en-US" sz="3200" dirty="0">
                <a:ea typeface="全真細隸書" panose="02010609000101010101" pitchFamily="49" charset="-120"/>
              </a:rPr>
              <a:t>清光緒三十一年三月十五日</a:t>
            </a:r>
            <a:r>
              <a:rPr lang="zh-TW" altLang="en-US" dirty="0" smtClean="0">
                <a:ea typeface="全真細隸書" panose="02010609000101010101" pitchFamily="49" charset="-120"/>
              </a:rPr>
              <a:t>就將天命託付給路祖，</a:t>
            </a:r>
            <a:r>
              <a:rPr lang="zh-TW" altLang="en-US" sz="2800" dirty="0" smtClean="0">
                <a:ea typeface="全真細隸書" panose="02010609000101010101" pitchFamily="49" charset="-120"/>
              </a:rPr>
              <a:t>掌</a:t>
            </a:r>
            <a:r>
              <a:rPr lang="zh-TW" altLang="en-US" sz="2800" dirty="0">
                <a:ea typeface="全真細隸書" panose="02010609000101010101" pitchFamily="49" charset="-120"/>
              </a:rPr>
              <a:t>白陽天</a:t>
            </a:r>
            <a:r>
              <a:rPr lang="zh-TW" altLang="en-US" sz="2800" dirty="0" smtClean="0">
                <a:ea typeface="全真細隸書" panose="02010609000101010101" pitchFamily="49" charset="-120"/>
              </a:rPr>
              <a:t>盤。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en-US" altLang="zh-TW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55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祖師略傳  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五、老祖師之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開道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過了一段時期，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劉祖對大家說：</a:t>
            </a:r>
            <a:r>
              <a:rPr lang="en-US" altLang="zh-TW" sz="3200" dirty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吾年事已老</a:t>
            </a:r>
            <a:r>
              <a:rPr lang="zh-TW" altLang="en-US" sz="3200" dirty="0">
                <a:ea typeface="全真細隸書" panose="02010609000101010101" pitchFamily="49" charset="-120"/>
              </a:rPr>
              <a:t>，道運已衰，環境如此，吾也無法維持，你們各領天命，各奔前程下山去吧！</a:t>
            </a:r>
            <a:r>
              <a:rPr lang="en-US" altLang="zh-TW" sz="3200" dirty="0" smtClean="0">
                <a:latin typeface="+mj-ea"/>
                <a:ea typeface="+mj-ea"/>
              </a:rPr>
              <a:t>』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大家一聽，看情形也無法挽回</a:t>
            </a:r>
            <a:r>
              <a:rPr lang="zh-TW" altLang="en-US" sz="3200" dirty="0">
                <a:ea typeface="全真細隸書" panose="02010609000101010101" pitchFamily="49" charset="-120"/>
              </a:rPr>
              <a:t>，遂各自收拾行李，也有回家的，也有開創道務的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惟有路祖心中難過</a:t>
            </a:r>
            <a:r>
              <a:rPr lang="zh-TW" altLang="en-US" sz="3200" dirty="0">
                <a:ea typeface="全真細隸書" panose="02010609000101010101" pitchFamily="49" charset="-120"/>
              </a:rPr>
              <a:t>，因別人都有家庭，唯有自己離開家鄉多年，父母早亡，信息全無，前途茫茫，往那地方去呢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47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515</TotalTime>
  <Words>2003</Words>
  <Application>Microsoft Office PowerPoint</Application>
  <PresentationFormat>如螢幕大小 (16:9)</PresentationFormat>
  <Paragraphs>88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Franklin Gothic Book</vt:lpstr>
      <vt:lpstr>全真細隸書</vt:lpstr>
      <vt:lpstr>微軟正黑體</vt:lpstr>
      <vt:lpstr>Arial</vt:lpstr>
      <vt:lpstr>Wingdings 2</vt:lpstr>
      <vt:lpstr>科技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  <vt:lpstr>祖師略傳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132</cp:revision>
  <dcterms:created xsi:type="dcterms:W3CDTF">2014-02-15T05:50:45Z</dcterms:created>
  <dcterms:modified xsi:type="dcterms:W3CDTF">2016-05-14T05:15:39Z</dcterms:modified>
</cp:coreProperties>
</file>