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330" r:id="rId2"/>
    <p:sldId id="332" r:id="rId3"/>
    <p:sldId id="342" r:id="rId4"/>
    <p:sldId id="341" r:id="rId5"/>
    <p:sldId id="340" r:id="rId6"/>
    <p:sldId id="339" r:id="rId7"/>
    <p:sldId id="338" r:id="rId8"/>
    <p:sldId id="335" r:id="rId9"/>
    <p:sldId id="337" r:id="rId10"/>
    <p:sldId id="336" r:id="rId11"/>
    <p:sldId id="331" r:id="rId12"/>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2649" autoAdjust="0"/>
  </p:normalViewPr>
  <p:slideViewPr>
    <p:cSldViewPr>
      <p:cViewPr varScale="1">
        <p:scale>
          <a:sx n="69" d="100"/>
          <a:sy n="69" d="100"/>
        </p:scale>
        <p:origin x="749" y="2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2019/4/10</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投影片圖像版面配置區 1"/>
          <p:cNvSpPr>
            <a:spLocks noGrp="1" noRot="1" noChangeAspect="1"/>
          </p:cNvSpPr>
          <p:nvPr>
            <p:ph type="sldImg"/>
          </p:nvPr>
        </p:nvSpPr>
        <p:spPr/>
      </p:sp>
      <p:sp>
        <p:nvSpPr>
          <p:cNvPr id="1048602" name="備忘稿版面配置區 2"/>
          <p:cNvSpPr>
            <a:spLocks noGrp="1"/>
          </p:cNvSpPr>
          <p:nvPr>
            <p:ph type="body" idx="1"/>
          </p:nvPr>
        </p:nvSpPr>
        <p:spPr/>
        <p:txBody>
          <a:bodyPr/>
          <a:lstStyle/>
          <a:p>
            <a:endParaRPr lang="zh-TW" altLang="en-US" dirty="0"/>
          </a:p>
        </p:txBody>
      </p:sp>
      <p:sp>
        <p:nvSpPr>
          <p:cNvPr id="1048603" name="投影片編號版面配置區 3"/>
          <p:cNvSpPr>
            <a:spLocks noGrp="1"/>
          </p:cNvSpPr>
          <p:nvPr>
            <p:ph type="sldNum" sz="quarter" idx="10"/>
          </p:nvPr>
        </p:nvSpPr>
        <p:spPr/>
        <p:txBody>
          <a:bodyPr/>
          <a:lstStyle/>
          <a:p>
            <a:fld id="{FDB9DD47-EA54-43B7-9BF6-A09CA48C28D4}" type="slidenum">
              <a:rPr lang="zh-TW" altLang="en-US" smtClean="0"/>
              <a:t>11</a:t>
            </a:fld>
            <a:endParaRPr lang="zh-TW" altLang="en-US"/>
          </a:p>
        </p:txBody>
      </p:sp>
    </p:spTree>
    <p:extLst>
      <p:ext uri="{BB962C8B-B14F-4D97-AF65-F5344CB8AC3E}">
        <p14:creationId xmlns:p14="http://schemas.microsoft.com/office/powerpoint/2010/main" val="1055786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2019/4/10</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2019/4/10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2019/4/10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2019/4/10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2019/4/10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2019/4/10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2019/4/10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2019/4/10</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2019/4/10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2019/4/10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2019/4/10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2019/4/10</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mailto:&#24735;&#35211;&#20449;&#31665;myoktw@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4000" dirty="0" smtClean="0">
                <a:solidFill>
                  <a:srgbClr val="FF0000"/>
                </a:solidFill>
                <a:latin typeface="標楷體" panose="03000509000000000000" pitchFamily="65" charset="-120"/>
                <a:ea typeface="標楷體" panose="03000509000000000000" pitchFamily="65" charset="-120"/>
              </a:rPr>
              <a:t>人生真諦  </a:t>
            </a:r>
            <a:r>
              <a:rPr lang="zh-TW" altLang="en-US" sz="3600" dirty="0" smtClean="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一、</a:t>
            </a:r>
            <a:r>
              <a:rPr lang="zh-TW" altLang="en-US" sz="3600" dirty="0" smtClean="0">
                <a:solidFill>
                  <a:srgbClr val="FFFF00"/>
                </a:solidFill>
                <a:latin typeface="標楷體" panose="03000509000000000000" pitchFamily="65" charset="-120"/>
                <a:ea typeface="標楷體" panose="03000509000000000000" pitchFamily="65" charset="-120"/>
              </a:rPr>
              <a:t>生死</a:t>
            </a:r>
            <a:r>
              <a:rPr lang="zh-TW" altLang="en-US" sz="3600" dirty="0">
                <a:solidFill>
                  <a:srgbClr val="FFFF00"/>
                </a:solidFill>
                <a:latin typeface="標楷體" panose="03000509000000000000" pitchFamily="65" charset="-120"/>
                <a:ea typeface="標楷體" panose="03000509000000000000" pitchFamily="65" charset="-120"/>
              </a:rPr>
              <a:t>事</a:t>
            </a:r>
            <a:r>
              <a:rPr lang="zh-TW" altLang="en-US" sz="3600" dirty="0" smtClean="0">
                <a:solidFill>
                  <a:srgbClr val="FFFF00"/>
                </a:solidFill>
                <a:latin typeface="標楷體" panose="03000509000000000000" pitchFamily="65" charset="-120"/>
                <a:ea typeface="標楷體" panose="03000509000000000000" pitchFamily="65" charset="-120"/>
              </a:rPr>
              <a:t>大</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五祖弘忍</a:t>
            </a:r>
            <a:r>
              <a:rPr lang="zh-TW" altLang="en-US" sz="3600" dirty="0" smtClean="0">
                <a:solidFill>
                  <a:srgbClr val="FFC000"/>
                </a:solidFill>
                <a:latin typeface="標楷體" panose="03000509000000000000" pitchFamily="65" charset="-120"/>
                <a:ea typeface="標楷體" panose="03000509000000000000" pitchFamily="65" charset="-120"/>
              </a:rPr>
              <a:t>大師說</a:t>
            </a:r>
            <a:endParaRPr lang="en-US" altLang="zh-TW" sz="3600" dirty="0" smtClean="0">
              <a:solidFill>
                <a:srgbClr val="FFC0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世人</a:t>
            </a:r>
            <a:r>
              <a:rPr lang="zh-TW" altLang="en-US" sz="3600" dirty="0">
                <a:latin typeface="標楷體" panose="03000509000000000000" pitchFamily="65" charset="-120"/>
                <a:ea typeface="標楷體" panose="03000509000000000000" pitchFamily="65" charset="-120"/>
              </a:rPr>
              <a:t>生死事大。汝等終日只求福田。不求出離生死苦海。自性若迷。福何可救</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莊子</a:t>
            </a:r>
            <a:r>
              <a:rPr lang="zh-TW" altLang="en-US" sz="3600" dirty="0" smtClean="0">
                <a:solidFill>
                  <a:srgbClr val="FFC000"/>
                </a:solidFill>
                <a:latin typeface="標楷體" panose="03000509000000000000" pitchFamily="65" charset="-120"/>
                <a:ea typeface="標楷體" panose="03000509000000000000" pitchFamily="65" charset="-120"/>
              </a:rPr>
              <a:t>曰</a:t>
            </a:r>
            <a:r>
              <a:rPr lang="en-US" altLang="zh-TW" sz="3600" dirty="0">
                <a:solidFill>
                  <a:srgbClr val="FFC000"/>
                </a:solidFill>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              我本不欲生，         忽而生在世，                我本不欲死，                   忽而死期至</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56399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4000" dirty="0" smtClean="0">
                <a:solidFill>
                  <a:srgbClr val="FF0000"/>
                </a:solidFill>
                <a:latin typeface="標楷體" panose="03000509000000000000" pitchFamily="65" charset="-120"/>
                <a:ea typeface="標楷體" panose="03000509000000000000" pitchFamily="65" charset="-120"/>
              </a:rPr>
              <a:t>人生真諦  </a:t>
            </a:r>
            <a:r>
              <a:rPr lang="zh-TW" altLang="en-US" sz="3600" dirty="0" smtClean="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fontScale="92500" lnSpcReduction="10000"/>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五、為</a:t>
            </a:r>
            <a:r>
              <a:rPr lang="zh-TW" altLang="en-US" sz="3600" dirty="0">
                <a:solidFill>
                  <a:srgbClr val="FFFF00"/>
                </a:solidFill>
                <a:latin typeface="標楷體" panose="03000509000000000000" pitchFamily="65" charset="-120"/>
                <a:ea typeface="標楷體" panose="03000509000000000000" pitchFamily="65" charset="-120"/>
              </a:rPr>
              <a:t>善</a:t>
            </a:r>
            <a:r>
              <a:rPr lang="zh-TW" altLang="en-US" sz="3600" dirty="0" smtClean="0">
                <a:solidFill>
                  <a:srgbClr val="FFFF00"/>
                </a:solidFill>
                <a:latin typeface="標楷體" panose="03000509000000000000" pitchFamily="65" charset="-120"/>
                <a:ea typeface="標楷體" panose="03000509000000000000" pitchFamily="65" charset="-120"/>
              </a:rPr>
              <a:t>助人做活佛</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a:t>
            </a:r>
            <a:endParaRPr lang="en-US" altLang="zh-TW" sz="3600" dirty="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修道</a:t>
            </a:r>
            <a:r>
              <a:rPr lang="zh-TW" altLang="en-US" sz="3600" dirty="0">
                <a:solidFill>
                  <a:srgbClr val="FFC000"/>
                </a:solidFill>
                <a:latin typeface="標楷體" panose="03000509000000000000" pitchFamily="65" charset="-120"/>
                <a:ea typeface="標楷體" panose="03000509000000000000" pitchFamily="65" charset="-120"/>
              </a:rPr>
              <a:t>人應該</a:t>
            </a:r>
            <a:r>
              <a:rPr lang="zh-TW" altLang="en-US" sz="3600" dirty="0">
                <a:latin typeface="標楷體" panose="03000509000000000000" pitchFamily="65" charset="-120"/>
                <a:ea typeface="標楷體" panose="03000509000000000000" pitchFamily="65" charset="-120"/>
              </a:rPr>
              <a:t>                            有力者疾以助人                    有財者勉以濟人                  有道者勤以教人                    有德者誠以化人</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所以人生最快樂</a:t>
            </a:r>
            <a:r>
              <a:rPr lang="zh-TW" altLang="en-US" sz="3600" dirty="0">
                <a:latin typeface="標楷體" panose="03000509000000000000" pitchFamily="65" charset="-120"/>
                <a:ea typeface="標楷體" panose="03000509000000000000" pitchFamily="65" charset="-120"/>
              </a:rPr>
              <a:t>的就是為善助人、精神充實</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solidFill>
                <a:srgbClr val="FFC000"/>
              </a:solidFill>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今後</a:t>
            </a:r>
            <a:r>
              <a:rPr lang="zh-TW" altLang="en-US" sz="3600" dirty="0">
                <a:solidFill>
                  <a:srgbClr val="FFC000"/>
                </a:solidFill>
                <a:latin typeface="標楷體" panose="03000509000000000000" pitchFamily="65" charset="-120"/>
                <a:ea typeface="標楷體" panose="03000509000000000000" pitchFamily="65" charset="-120"/>
              </a:rPr>
              <a:t>你們要拒邪不入，</a:t>
            </a:r>
            <a:r>
              <a:rPr lang="zh-TW" altLang="en-US" sz="3600" dirty="0">
                <a:latin typeface="標楷體" panose="03000509000000000000" pitchFamily="65" charset="-120"/>
                <a:ea typeface="標楷體" panose="03000509000000000000" pitchFamily="65" charset="-120"/>
              </a:rPr>
              <a:t>不要拒理不入，要與魔為敵</a:t>
            </a:r>
            <a:r>
              <a:rPr lang="zh-TW" altLang="en-US" sz="3600" dirty="0" smtClean="0">
                <a:latin typeface="標楷體" panose="03000509000000000000" pitchFamily="65" charset="-120"/>
                <a:ea typeface="標楷體" panose="03000509000000000000" pitchFamily="65" charset="-120"/>
              </a:rPr>
              <a:t>，不要</a:t>
            </a:r>
            <a:r>
              <a:rPr lang="zh-TW" altLang="en-US" sz="3600" dirty="0">
                <a:latin typeface="標楷體" panose="03000509000000000000" pitchFamily="65" charset="-120"/>
                <a:ea typeface="標楷體" panose="03000509000000000000" pitchFamily="65" charset="-120"/>
              </a:rPr>
              <a:t>以</a:t>
            </a:r>
            <a:r>
              <a:rPr lang="zh-TW" altLang="en-US" sz="3600" dirty="0" smtClean="0">
                <a:latin typeface="標楷體" panose="03000509000000000000" pitchFamily="65" charset="-120"/>
                <a:ea typeface="標楷體" panose="03000509000000000000" pitchFamily="65" charset="-120"/>
              </a:rPr>
              <a:t>人為敵</a:t>
            </a:r>
            <a:r>
              <a:rPr lang="zh-TW" altLang="en-US" sz="3600" dirty="0">
                <a:latin typeface="標楷體" panose="03000509000000000000" pitchFamily="65" charset="-120"/>
                <a:ea typeface="標楷體" panose="03000509000000000000" pitchFamily="65" charset="-120"/>
              </a:rPr>
              <a:t> </a:t>
            </a:r>
          </a:p>
          <a:p>
            <a:r>
              <a:rPr lang="zh-TW" altLang="en-US" sz="3600" dirty="0">
                <a:solidFill>
                  <a:srgbClr val="FFC000"/>
                </a:solidFill>
                <a:latin typeface="標楷體" panose="03000509000000000000" pitchFamily="65" charset="-120"/>
                <a:ea typeface="標楷體" panose="03000509000000000000" pitchFamily="65" charset="-120"/>
              </a:rPr>
              <a:t>為師但願你們</a:t>
            </a:r>
            <a:r>
              <a:rPr lang="zh-TW" altLang="en-US" sz="3600" dirty="0">
                <a:latin typeface="標楷體" panose="03000509000000000000" pitchFamily="65" charset="-120"/>
                <a:ea typeface="標楷體" panose="03000509000000000000" pitchFamily="65" charset="-120"/>
              </a:rPr>
              <a:t>「真心修道，真心辦道」，這樣才不會辜負天恩師德。</a:t>
            </a:r>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57395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標題 1"/>
          <p:cNvSpPr>
            <a:spLocks noGrp="1"/>
          </p:cNvSpPr>
          <p:nvPr>
            <p:ph type="ctrTitle"/>
          </p:nvPr>
        </p:nvSpPr>
        <p:spPr>
          <a:xfrm>
            <a:off x="1043608" y="3376248"/>
            <a:ext cx="6120680" cy="1224136"/>
          </a:xfrm>
        </p:spPr>
        <p:txBody>
          <a:bodyPr>
            <a:normAutofit fontScale="90000"/>
          </a:bodyPr>
          <a:lstStyle/>
          <a:p>
            <a:r>
              <a:rPr lang="zh-TW" altLang="en-US" sz="4800" dirty="0">
                <a:solidFill>
                  <a:srgbClr val="FFFF00"/>
                </a:solidFill>
                <a:latin typeface="標楷體" panose="03000509000000000000" pitchFamily="65" charset="-120"/>
                <a:ea typeface="標楷體" panose="03000509000000000000" pitchFamily="65" charset="-120"/>
              </a:rPr>
              <a:t/>
            </a:r>
            <a:br>
              <a:rPr lang="zh-TW" altLang="en-US" sz="4800" dirty="0">
                <a:solidFill>
                  <a:srgbClr val="FFFF00"/>
                </a:solidFill>
                <a:latin typeface="標楷體" panose="03000509000000000000" pitchFamily="65" charset="-120"/>
                <a:ea typeface="標楷體" panose="03000509000000000000" pitchFamily="65" charset="-120"/>
              </a:rPr>
            </a:br>
            <a:endParaRPr lang="zh-TW" altLang="en-US" dirty="0"/>
          </a:p>
        </p:txBody>
      </p:sp>
      <p:sp>
        <p:nvSpPr>
          <p:cNvPr id="1048600" name="副標題 2"/>
          <p:cNvSpPr>
            <a:spLocks noGrp="1"/>
          </p:cNvSpPr>
          <p:nvPr>
            <p:ph type="subTitle" idx="1"/>
          </p:nvPr>
        </p:nvSpPr>
        <p:spPr>
          <a:xfrm>
            <a:off x="611560" y="267494"/>
            <a:ext cx="8136904" cy="4608512"/>
          </a:xfrm>
        </p:spPr>
        <p:txBody>
          <a:bodyPr>
            <a:noAutofit/>
          </a:bodyPr>
          <a:lstStyle/>
          <a:p>
            <a:pPr algn="l"/>
            <a:r>
              <a:rPr lang="zh-TW" altLang="en-US" sz="4000" dirty="0" smtClean="0">
                <a:solidFill>
                  <a:srgbClr val="FFFF00"/>
                </a:solidFill>
                <a:latin typeface="標楷體" panose="03000509000000000000" pitchFamily="65" charset="-120"/>
                <a:ea typeface="標楷體" panose="03000509000000000000" pitchFamily="65" charset="-120"/>
                <a:hlinkClick r:id="rId3"/>
              </a:rPr>
              <a:t>悟見信箱     </a:t>
            </a:r>
            <a:r>
              <a:rPr lang="en-US" altLang="zh-TW" sz="4000" dirty="0" smtClean="0">
                <a:solidFill>
                  <a:srgbClr val="00B0F0"/>
                </a:solidFill>
                <a:latin typeface="標楷體" panose="03000509000000000000" pitchFamily="65" charset="-120"/>
                <a:ea typeface="標楷體" panose="03000509000000000000" pitchFamily="65" charset="-120"/>
                <a:hlinkClick r:id="rId3"/>
              </a:rPr>
              <a:t>myoktw@gmail.com</a:t>
            </a:r>
            <a:endParaRPr lang="en-US" altLang="zh-TW" sz="4000" dirty="0">
              <a:solidFill>
                <a:srgbClr val="00B0F0"/>
              </a:solidFill>
              <a:latin typeface="標楷體" panose="03000509000000000000" pitchFamily="65" charset="-120"/>
              <a:ea typeface="標楷體" panose="03000509000000000000" pitchFamily="65" charset="-120"/>
            </a:endParaRPr>
          </a:p>
          <a:p>
            <a:pPr algn="l"/>
            <a:r>
              <a:rPr lang="zh-TW" altLang="en-US" sz="4000" dirty="0" smtClean="0">
                <a:solidFill>
                  <a:srgbClr val="FFFF00"/>
                </a:solidFill>
                <a:latin typeface="標楷體" panose="03000509000000000000" pitchFamily="65" charset="-120"/>
                <a:ea typeface="標楷體" panose="03000509000000000000" pitchFamily="65" charset="-120"/>
              </a:rPr>
              <a:t>微</a:t>
            </a:r>
            <a:r>
              <a:rPr lang="zh-TW" altLang="en-US" sz="4000" dirty="0">
                <a:solidFill>
                  <a:srgbClr val="FFFF00"/>
                </a:solidFill>
                <a:latin typeface="標楷體" panose="03000509000000000000" pitchFamily="65" charset="-120"/>
                <a:ea typeface="標楷體" panose="03000509000000000000" pitchFamily="65" charset="-120"/>
              </a:rPr>
              <a:t>信</a:t>
            </a:r>
            <a:r>
              <a:rPr lang="en-US" altLang="zh-TW" sz="4000" dirty="0" smtClean="0">
                <a:solidFill>
                  <a:srgbClr val="FFFF00"/>
                </a:solidFill>
                <a:latin typeface="標楷體" panose="03000509000000000000" pitchFamily="65" charset="-120"/>
                <a:ea typeface="標楷體" panose="03000509000000000000" pitchFamily="65" charset="-120"/>
              </a:rPr>
              <a:t> ID</a:t>
            </a:r>
            <a:r>
              <a:rPr lang="zh-TW" altLang="en-US" sz="4000" dirty="0" smtClean="0">
                <a:solidFill>
                  <a:srgbClr val="FFFF00"/>
                </a:solidFill>
                <a:latin typeface="標楷體" panose="03000509000000000000" pitchFamily="65" charset="-120"/>
                <a:ea typeface="標楷體" panose="03000509000000000000" pitchFamily="65" charset="-120"/>
              </a:rPr>
              <a:t>      </a:t>
            </a:r>
            <a:r>
              <a:rPr lang="en-US" altLang="zh-TW" sz="4000" dirty="0" err="1" smtClean="0">
                <a:solidFill>
                  <a:srgbClr val="00B0F0"/>
                </a:solidFill>
                <a:latin typeface="標楷體" panose="03000509000000000000" pitchFamily="65" charset="-120"/>
                <a:ea typeface="標楷體" panose="03000509000000000000" pitchFamily="65" charset="-120"/>
              </a:rPr>
              <a:t>myoktw</a:t>
            </a:r>
            <a:endParaRPr lang="en-US" altLang="zh-TW" sz="4000" dirty="0" smtClean="0">
              <a:solidFill>
                <a:srgbClr val="00B0F0"/>
              </a:solidFill>
              <a:latin typeface="標楷體" panose="03000509000000000000" pitchFamily="65" charset="-120"/>
              <a:ea typeface="標楷體" panose="03000509000000000000" pitchFamily="65" charset="-120"/>
            </a:endParaRPr>
          </a:p>
          <a:p>
            <a:pPr algn="l"/>
            <a:r>
              <a:rPr lang="zh-TW" altLang="en-US" sz="4000" dirty="0" smtClean="0">
                <a:solidFill>
                  <a:srgbClr val="FFFF00"/>
                </a:solidFill>
                <a:latin typeface="標楷體" panose="03000509000000000000" pitchFamily="65" charset="-120"/>
                <a:ea typeface="標楷體" panose="03000509000000000000" pitchFamily="65" charset="-120"/>
              </a:rPr>
              <a:t>天道文化網   </a:t>
            </a:r>
            <a:r>
              <a:rPr lang="en-US" altLang="zh-TW" sz="4000" dirty="0" smtClean="0">
                <a:solidFill>
                  <a:srgbClr val="00B0F0"/>
                </a:solidFill>
                <a:latin typeface="標楷體" panose="03000509000000000000" pitchFamily="65" charset="-120"/>
                <a:ea typeface="標楷體" panose="03000509000000000000" pitchFamily="65" charset="-120"/>
              </a:rPr>
              <a:t>myoktw.com</a:t>
            </a:r>
          </a:p>
          <a:p>
            <a:pPr algn="l"/>
            <a:r>
              <a:rPr lang="zh-TW" altLang="en-US" sz="4000" dirty="0">
                <a:solidFill>
                  <a:srgbClr val="FFFF00"/>
                </a:solidFill>
                <a:latin typeface="標楷體" panose="03000509000000000000" pitchFamily="65" charset="-120"/>
                <a:ea typeface="標楷體" panose="03000509000000000000" pitchFamily="65" charset="-120"/>
              </a:rPr>
              <a:t>天道</a:t>
            </a:r>
            <a:r>
              <a:rPr lang="zh-TW" altLang="en-US" sz="4000" dirty="0" smtClean="0">
                <a:solidFill>
                  <a:srgbClr val="FFFF00"/>
                </a:solidFill>
                <a:latin typeface="標楷體" panose="03000509000000000000" pitchFamily="65" charset="-120"/>
                <a:ea typeface="標楷體" panose="03000509000000000000" pitchFamily="65" charset="-120"/>
              </a:rPr>
              <a:t>講座</a:t>
            </a:r>
            <a:endParaRPr lang="en-US" altLang="zh-TW" sz="4000" dirty="0" smtClean="0">
              <a:solidFill>
                <a:srgbClr val="FFFF00"/>
              </a:solidFill>
              <a:latin typeface="標楷體" panose="03000509000000000000" pitchFamily="65" charset="-120"/>
              <a:ea typeface="標楷體" panose="03000509000000000000" pitchFamily="65" charset="-120"/>
            </a:endParaRPr>
          </a:p>
          <a:p>
            <a:pPr algn="l"/>
            <a:r>
              <a:rPr lang="zh-TW" altLang="en-US" sz="4000" dirty="0" smtClean="0">
                <a:solidFill>
                  <a:srgbClr val="00B0F0"/>
                </a:solidFill>
                <a:latin typeface="標楷體" panose="03000509000000000000" pitchFamily="65" charset="-120"/>
                <a:ea typeface="標楷體" panose="03000509000000000000" pitchFamily="65" charset="-120"/>
              </a:rPr>
              <a:t>國際站 </a:t>
            </a:r>
            <a:r>
              <a:rPr lang="en-US" altLang="zh-TW" sz="4000" dirty="0" smtClean="0">
                <a:solidFill>
                  <a:srgbClr val="00B0F0"/>
                </a:solidFill>
                <a:latin typeface="標楷體" panose="03000509000000000000" pitchFamily="65" charset="-120"/>
                <a:ea typeface="標楷體" panose="03000509000000000000" pitchFamily="65" charset="-120"/>
              </a:rPr>
              <a:t>y.myoktw.com</a:t>
            </a:r>
            <a:endParaRPr lang="en-US" altLang="zh-TW" sz="4800" dirty="0" smtClean="0">
              <a:solidFill>
                <a:srgbClr val="00B0F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631738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4000" dirty="0" smtClean="0">
                <a:solidFill>
                  <a:srgbClr val="FF0000"/>
                </a:solidFill>
                <a:latin typeface="標楷體" panose="03000509000000000000" pitchFamily="65" charset="-120"/>
                <a:ea typeface="標楷體" panose="03000509000000000000" pitchFamily="65" charset="-120"/>
              </a:rPr>
              <a:t>人生真諦  </a:t>
            </a:r>
            <a:r>
              <a:rPr lang="zh-TW" altLang="en-US" sz="3600" dirty="0" smtClean="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fontScale="92500" lnSpcReduction="10000"/>
          </a:bodyPr>
          <a:lstStyle/>
          <a:p>
            <a:r>
              <a:rPr lang="zh-TW" altLang="en-US" sz="3600" dirty="0">
                <a:solidFill>
                  <a:srgbClr val="FFFF00"/>
                </a:solidFill>
                <a:latin typeface="標楷體" panose="03000509000000000000" pitchFamily="65" charset="-120"/>
                <a:ea typeface="標楷體" panose="03000509000000000000" pitchFamily="65" charset="-120"/>
              </a:rPr>
              <a:t>順治皇帝出家詩                      </a:t>
            </a:r>
            <a:r>
              <a:rPr lang="zh-TW" altLang="en-US" sz="3600" dirty="0">
                <a:latin typeface="標楷體" panose="03000509000000000000" pitchFamily="65" charset="-120"/>
                <a:ea typeface="標楷體" panose="03000509000000000000" pitchFamily="65" charset="-120"/>
              </a:rPr>
              <a:t>來時糊塗去時迷，                空在人間走一回，    生我之前誰是我， </a:t>
            </a:r>
            <a:r>
              <a:rPr lang="zh-TW" altLang="en-US" sz="3600" dirty="0" smtClean="0">
                <a:latin typeface="標楷體" panose="03000509000000000000" pitchFamily="65" charset="-120"/>
                <a:ea typeface="標楷體" panose="03000509000000000000" pitchFamily="65" charset="-120"/>
              </a:rPr>
              <a:t>        生</a:t>
            </a:r>
            <a:r>
              <a:rPr lang="zh-TW" altLang="en-US" sz="3600" dirty="0">
                <a:latin typeface="標楷體" panose="03000509000000000000" pitchFamily="65" charset="-120"/>
                <a:ea typeface="標楷體" panose="03000509000000000000" pitchFamily="65" charset="-120"/>
              </a:rPr>
              <a:t>我之後我是誰， </a:t>
            </a:r>
            <a:r>
              <a:rPr lang="zh-TW" altLang="en-US" sz="3600" dirty="0" smtClean="0">
                <a:latin typeface="標楷體" panose="03000509000000000000" pitchFamily="65" charset="-120"/>
                <a:ea typeface="標楷體" panose="03000509000000000000" pitchFamily="65" charset="-120"/>
              </a:rPr>
              <a:t>               </a:t>
            </a:r>
            <a:r>
              <a:rPr lang="zh-TW" altLang="en-US" sz="3600" dirty="0" smtClean="0">
                <a:solidFill>
                  <a:srgbClr val="FFC000"/>
                </a:solidFill>
                <a:latin typeface="標楷體" panose="03000509000000000000" pitchFamily="65" charset="-120"/>
                <a:ea typeface="標楷體" panose="03000509000000000000" pitchFamily="65" charset="-120"/>
              </a:rPr>
              <a:t>長大</a:t>
            </a:r>
            <a:r>
              <a:rPr lang="zh-TW" altLang="en-US" sz="3600" dirty="0">
                <a:solidFill>
                  <a:srgbClr val="FFC000"/>
                </a:solidFill>
                <a:latin typeface="標楷體" panose="03000509000000000000" pitchFamily="65" charset="-120"/>
                <a:ea typeface="標楷體" panose="03000509000000000000" pitchFamily="65" charset="-120"/>
              </a:rPr>
              <a:t>成人方知我， </a:t>
            </a:r>
            <a:r>
              <a:rPr lang="zh-TW" altLang="en-US" sz="3600" dirty="0" smtClean="0">
                <a:solidFill>
                  <a:srgbClr val="FFC000"/>
                </a:solidFill>
                <a:latin typeface="標楷體" panose="03000509000000000000" pitchFamily="65" charset="-120"/>
                <a:ea typeface="標楷體" panose="03000509000000000000" pitchFamily="65" charset="-120"/>
              </a:rPr>
              <a:t>        合眼</a:t>
            </a:r>
            <a:r>
              <a:rPr lang="zh-TW" altLang="en-US" sz="3600" dirty="0">
                <a:solidFill>
                  <a:srgbClr val="FFC000"/>
                </a:solidFill>
                <a:latin typeface="標楷體" panose="03000509000000000000" pitchFamily="65" charset="-120"/>
                <a:ea typeface="標楷體" panose="03000509000000000000" pitchFamily="65" charset="-120"/>
              </a:rPr>
              <a:t>矇矓又是誰， </a:t>
            </a:r>
            <a:r>
              <a:rPr lang="zh-TW" altLang="en-US" sz="3600" dirty="0" smtClean="0">
                <a:solidFill>
                  <a:srgbClr val="FFC000"/>
                </a:solidFill>
                <a:latin typeface="標楷體" panose="03000509000000000000" pitchFamily="65" charset="-120"/>
                <a:ea typeface="標楷體" panose="03000509000000000000" pitchFamily="65" charset="-120"/>
              </a:rPr>
              <a:t>          不如</a:t>
            </a:r>
            <a:r>
              <a:rPr lang="zh-TW" altLang="en-US" sz="3600" dirty="0">
                <a:solidFill>
                  <a:srgbClr val="FFC000"/>
                </a:solidFill>
                <a:latin typeface="標楷體" panose="03000509000000000000" pitchFamily="65" charset="-120"/>
                <a:ea typeface="標楷體" panose="03000509000000000000" pitchFamily="65" charset="-120"/>
              </a:rPr>
              <a:t>不來亦不去， </a:t>
            </a:r>
            <a:r>
              <a:rPr lang="zh-TW" altLang="en-US" sz="3600" dirty="0" smtClean="0">
                <a:solidFill>
                  <a:srgbClr val="FFC000"/>
                </a:solidFill>
                <a:latin typeface="標楷體" panose="03000509000000000000" pitchFamily="65" charset="-120"/>
                <a:ea typeface="標楷體" panose="03000509000000000000" pitchFamily="65" charset="-120"/>
              </a:rPr>
              <a:t>   亦</a:t>
            </a:r>
            <a:r>
              <a:rPr lang="zh-TW" altLang="en-US" sz="3600" dirty="0">
                <a:solidFill>
                  <a:srgbClr val="FFC000"/>
                </a:solidFill>
                <a:latin typeface="標楷體" panose="03000509000000000000" pitchFamily="65" charset="-120"/>
                <a:ea typeface="標楷體" panose="03000509000000000000" pitchFamily="65" charset="-120"/>
              </a:rPr>
              <a:t>無煩惱亦無悲</a:t>
            </a:r>
            <a:r>
              <a:rPr lang="zh-TW" altLang="en-US" sz="3600" dirty="0" smtClean="0">
                <a:solidFill>
                  <a:srgbClr val="FFC000"/>
                </a:solidFill>
                <a:latin typeface="標楷體" panose="03000509000000000000" pitchFamily="65" charset="-120"/>
                <a:ea typeface="標楷體" panose="03000509000000000000" pitchFamily="65" charset="-120"/>
              </a:rPr>
              <a:t>。</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solidFill>
                  <a:srgbClr val="FFFF00"/>
                </a:solidFill>
                <a:latin typeface="標楷體" panose="03000509000000000000" pitchFamily="65" charset="-120"/>
                <a:ea typeface="標楷體" panose="03000509000000000000" pitchFamily="65" charset="-120"/>
              </a:rPr>
              <a:t>亞</a:t>
            </a:r>
            <a:r>
              <a:rPr lang="zh-TW" altLang="en-US" sz="3600" dirty="0">
                <a:solidFill>
                  <a:srgbClr val="FFFF00"/>
                </a:solidFill>
                <a:latin typeface="標楷體" panose="03000509000000000000" pitchFamily="65" charset="-120"/>
                <a:ea typeface="標楷體" panose="03000509000000000000" pitchFamily="65" charset="-120"/>
              </a:rPr>
              <a:t>力山</a:t>
            </a:r>
            <a:r>
              <a:rPr lang="zh-TW" altLang="en-US" sz="3600" dirty="0" smtClean="0">
                <a:solidFill>
                  <a:srgbClr val="FFFF00"/>
                </a:solidFill>
                <a:latin typeface="標楷體" panose="03000509000000000000" pitchFamily="65" charset="-120"/>
                <a:ea typeface="標楷體" panose="03000509000000000000" pitchFamily="65" charset="-120"/>
              </a:rPr>
              <a:t>大帝的無奈</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亞</a:t>
            </a:r>
            <a:r>
              <a:rPr lang="zh-TW" altLang="en-US" sz="3600" dirty="0">
                <a:solidFill>
                  <a:srgbClr val="FFC000"/>
                </a:solidFill>
                <a:latin typeface="標楷體" panose="03000509000000000000" pitchFamily="65" charset="-120"/>
                <a:ea typeface="標楷體" panose="03000509000000000000" pitchFamily="65" charset="-120"/>
              </a:rPr>
              <a:t>力</a:t>
            </a:r>
            <a:r>
              <a:rPr lang="zh-TW" altLang="en-US" sz="3600" dirty="0" smtClean="0">
                <a:solidFill>
                  <a:srgbClr val="FFC000"/>
                </a:solidFill>
                <a:latin typeface="標楷體" panose="03000509000000000000" pitchFamily="65" charset="-120"/>
                <a:ea typeface="標楷體" panose="03000509000000000000" pitchFamily="65" charset="-120"/>
              </a:rPr>
              <a:t>山大大帝，</a:t>
            </a:r>
            <a:endParaRPr lang="en-US" altLang="zh-TW" sz="3600" dirty="0" smtClean="0">
              <a:solidFill>
                <a:srgbClr val="FFC0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臨死</a:t>
            </a:r>
            <a:r>
              <a:rPr lang="zh-TW" altLang="en-US" sz="3600" dirty="0">
                <a:latin typeface="標楷體" panose="03000509000000000000" pitchFamily="65" charset="-120"/>
                <a:ea typeface="標楷體" panose="03000509000000000000" pitchFamily="65" charset="-120"/>
              </a:rPr>
              <a:t>之前吩咐侍從，將棺材打兩個洞，讓兩隻手伸出來，表示他雖位在萬人之上，亦是空手而去</a:t>
            </a:r>
            <a:r>
              <a:rPr lang="zh-TW" altLang="en-US" sz="3600" dirty="0" smtClean="0">
                <a:latin typeface="標楷體" panose="03000509000000000000" pitchFamily="65" charset="-120"/>
                <a:ea typeface="標楷體" panose="03000509000000000000" pitchFamily="65" charset="-120"/>
              </a:rPr>
              <a:t>。</a:t>
            </a:r>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273824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4000" dirty="0" smtClean="0">
                <a:solidFill>
                  <a:srgbClr val="FF0000"/>
                </a:solidFill>
                <a:latin typeface="標楷體" panose="03000509000000000000" pitchFamily="65" charset="-120"/>
                <a:ea typeface="標楷體" panose="03000509000000000000" pitchFamily="65" charset="-120"/>
              </a:rPr>
              <a:t>人生真諦  </a:t>
            </a:r>
            <a:r>
              <a:rPr lang="zh-TW" altLang="en-US" sz="3600" dirty="0" smtClean="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二、人生八大苦</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⑴生</a:t>
            </a:r>
            <a:r>
              <a:rPr lang="zh-TW" altLang="en-US" sz="3600" dirty="0">
                <a:solidFill>
                  <a:srgbClr val="FFC000"/>
                </a:solidFill>
                <a:latin typeface="標楷體" panose="03000509000000000000" pitchFamily="65" charset="-120"/>
                <a:ea typeface="標楷體" panose="03000509000000000000" pitchFamily="65" charset="-120"/>
              </a:rPr>
              <a:t>苦</a:t>
            </a:r>
            <a:r>
              <a:rPr lang="zh-TW" altLang="en-US" sz="3600" dirty="0">
                <a:latin typeface="標楷體" panose="03000509000000000000" pitchFamily="65" charset="-120"/>
                <a:ea typeface="標楷體" panose="03000509000000000000" pitchFamily="65" charset="-120"/>
              </a:rPr>
              <a:t>：為生活勞苦奔波。</a:t>
            </a:r>
            <a:endParaRPr lang="en-US" altLang="zh-TW" sz="3600" dirty="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張良的感嘆：做人</a:t>
            </a:r>
            <a:r>
              <a:rPr lang="zh-TW" altLang="en-US" sz="3600" dirty="0">
                <a:solidFill>
                  <a:srgbClr val="FFC000"/>
                </a:solidFill>
                <a:latin typeface="標楷體" panose="03000509000000000000" pitchFamily="65" charset="-120"/>
                <a:ea typeface="標楷體" panose="03000509000000000000" pitchFamily="65" charset="-120"/>
              </a:rPr>
              <a:t>難         </a:t>
            </a:r>
            <a:r>
              <a:rPr lang="zh-TW" altLang="en-US" sz="3600" dirty="0">
                <a:latin typeface="標楷體" panose="03000509000000000000" pitchFamily="65" charset="-120"/>
                <a:ea typeface="標楷體" panose="03000509000000000000" pitchFamily="65" charset="-120"/>
              </a:rPr>
              <a:t>多言人嫌少言癡， 惡被人厭善被欺。 富遭嫉妒貧遭賤</a:t>
            </a:r>
            <a:r>
              <a:rPr lang="zh-TW" altLang="en-US" sz="3600" dirty="0" smtClean="0">
                <a:latin typeface="標楷體" panose="03000509000000000000" pitchFamily="65" charset="-120"/>
                <a:ea typeface="標楷體" panose="03000509000000000000" pitchFamily="65" charset="-120"/>
              </a:rPr>
              <a:t>，     算</a:t>
            </a:r>
            <a:r>
              <a:rPr lang="zh-TW" altLang="en-US" sz="3600" dirty="0">
                <a:latin typeface="標楷體" panose="03000509000000000000" pitchFamily="65" charset="-120"/>
                <a:ea typeface="標楷體" panose="03000509000000000000" pitchFamily="65" charset="-120"/>
              </a:rPr>
              <a:t>來自然合天機。             </a:t>
            </a:r>
            <a:r>
              <a:rPr lang="zh-TW" altLang="en-US" sz="3600" dirty="0">
                <a:solidFill>
                  <a:srgbClr val="FFC000"/>
                </a:solidFill>
                <a:latin typeface="標楷體" panose="03000509000000000000" pitchFamily="65" charset="-120"/>
                <a:ea typeface="標楷體" panose="03000509000000000000" pitchFamily="65" charset="-120"/>
              </a:rPr>
              <a:t>青山不管人間事，                 綠水何能洗是非？             子房收拾安身處，                搖頭擺手說</a:t>
            </a:r>
            <a:r>
              <a:rPr lang="zh-TW" altLang="en-US" sz="3600" dirty="0" smtClean="0">
                <a:solidFill>
                  <a:srgbClr val="FFC000"/>
                </a:solidFill>
                <a:latin typeface="標楷體" panose="03000509000000000000" pitchFamily="65" charset="-120"/>
                <a:ea typeface="標楷體" panose="03000509000000000000" pitchFamily="65" charset="-120"/>
              </a:rPr>
              <a:t>不知。</a:t>
            </a:r>
            <a:endParaRPr lang="zh-TW" altLang="en-US" sz="3600" dirty="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86791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4000" dirty="0" smtClean="0">
                <a:solidFill>
                  <a:srgbClr val="FF0000"/>
                </a:solidFill>
                <a:latin typeface="標楷體" panose="03000509000000000000" pitchFamily="65" charset="-120"/>
                <a:ea typeface="標楷體" panose="03000509000000000000" pitchFamily="65" charset="-120"/>
              </a:rPr>
              <a:t>人生真諦  </a:t>
            </a:r>
            <a:r>
              <a:rPr lang="zh-TW" altLang="en-US" sz="3600" dirty="0" smtClean="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r>
              <a:rPr lang="zh-TW" altLang="en-US" sz="3600" dirty="0">
                <a:solidFill>
                  <a:srgbClr val="FFC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詩曰            </a:t>
            </a:r>
            <a:endParaRPr lang="en-US" altLang="zh-TW" sz="3600" dirty="0">
              <a:solidFill>
                <a:srgbClr val="FFC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人生難免八大苦                 生不得息費心思　 終日奔馳為利祿                  為誰辛苦為誰</a:t>
            </a:r>
            <a:r>
              <a:rPr lang="zh-TW" altLang="en-US" sz="3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儲</a:t>
            </a:r>
            <a:endParaRPr lang="en-US" altLang="zh-TW" sz="3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sz="3600" dirty="0" smtClean="0">
                <a:solidFill>
                  <a:srgbClr val="FFFF00"/>
                </a:solidFill>
                <a:latin typeface="標楷體" panose="03000509000000000000" pitchFamily="65" charset="-120"/>
                <a:ea typeface="標楷體" panose="03000509000000000000" pitchFamily="65" charset="-120"/>
              </a:rPr>
              <a:t>⑵老</a:t>
            </a:r>
            <a:r>
              <a:rPr lang="zh-TW" altLang="en-US" sz="3600" dirty="0">
                <a:solidFill>
                  <a:srgbClr val="FFFF00"/>
                </a:solidFill>
                <a:latin typeface="標楷體" panose="03000509000000000000" pitchFamily="65" charset="-120"/>
                <a:ea typeface="標楷體" panose="03000509000000000000" pitchFamily="65" charset="-120"/>
              </a:rPr>
              <a:t>苦</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詩曰                               </a:t>
            </a:r>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人老氣衰智力失  </a:t>
            </a:r>
            <a:r>
              <a:rPr lang="zh-TW" altLang="en-US" sz="3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守門</a:t>
            </a:r>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看戶若孤獨　</a:t>
            </a:r>
            <a:r>
              <a:rPr lang="zh-TW" altLang="en-US" sz="3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兩</a:t>
            </a:r>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鬢如霜骸骨瘦  </a:t>
            </a:r>
            <a:r>
              <a:rPr lang="zh-TW" altLang="en-US" sz="3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一家</a:t>
            </a:r>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之事難作主</a:t>
            </a:r>
            <a:endParaRPr lang="en-US" altLang="zh-TW"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endPar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91186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4000" dirty="0" smtClean="0">
                <a:solidFill>
                  <a:srgbClr val="FF0000"/>
                </a:solidFill>
                <a:latin typeface="標楷體" panose="03000509000000000000" pitchFamily="65" charset="-120"/>
                <a:ea typeface="標楷體" panose="03000509000000000000" pitchFamily="65" charset="-120"/>
              </a:rPr>
              <a:t>人生真諦  </a:t>
            </a:r>
            <a:r>
              <a:rPr lang="zh-TW" altLang="en-US" sz="3600" dirty="0" smtClean="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r>
              <a:rPr lang="zh-TW" altLang="en-US" sz="3600" dirty="0" smtClean="0">
                <a:solidFill>
                  <a:srgbClr val="FFFF00"/>
                </a:solidFill>
                <a:latin typeface="標楷體" panose="03000509000000000000" pitchFamily="65" charset="-120"/>
                <a:ea typeface="標楷體" panose="03000509000000000000" pitchFamily="65" charset="-120"/>
              </a:rPr>
              <a:t>⑶病</a:t>
            </a:r>
            <a:r>
              <a:rPr lang="zh-TW" altLang="en-US" sz="3600" dirty="0">
                <a:solidFill>
                  <a:srgbClr val="FFFF00"/>
                </a:solidFill>
                <a:latin typeface="標楷體" panose="03000509000000000000" pitchFamily="65" charset="-120"/>
                <a:ea typeface="標楷體" panose="03000509000000000000" pitchFamily="65" charset="-120"/>
              </a:rPr>
              <a:t>苦 </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詩曰                            </a:t>
            </a:r>
            <a:r>
              <a:rPr lang="zh-TW" altLang="en-US" sz="3600" dirty="0">
                <a:latin typeface="標楷體" panose="03000509000000000000" pitchFamily="65" charset="-120"/>
                <a:ea typeface="標楷體" panose="03000509000000000000" pitchFamily="65" charset="-120"/>
              </a:rPr>
              <a:t>疾病世間那個無  </a:t>
            </a:r>
            <a:r>
              <a:rPr lang="zh-TW" altLang="en-US" sz="3600" dirty="0" smtClean="0">
                <a:latin typeface="標楷體" panose="03000509000000000000" pitchFamily="65" charset="-120"/>
                <a:ea typeface="標楷體" panose="03000509000000000000" pitchFamily="65" charset="-120"/>
              </a:rPr>
              <a:t>       四大</a:t>
            </a:r>
            <a:r>
              <a:rPr lang="zh-TW" altLang="en-US" sz="3600" dirty="0">
                <a:latin typeface="標楷體" panose="03000509000000000000" pitchFamily="65" charset="-120"/>
                <a:ea typeface="標楷體" panose="03000509000000000000" pitchFamily="65" charset="-120"/>
              </a:rPr>
              <a:t>假相如色圖　</a:t>
            </a:r>
            <a:r>
              <a:rPr lang="zh-TW" altLang="en-US" sz="3600" dirty="0" smtClean="0">
                <a:latin typeface="標楷體" panose="03000509000000000000" pitchFamily="65" charset="-120"/>
                <a:ea typeface="標楷體" panose="03000509000000000000" pitchFamily="65" charset="-120"/>
              </a:rPr>
              <a:t>       有朝一日</a:t>
            </a:r>
            <a:r>
              <a:rPr lang="zh-TW" altLang="en-US" sz="3600" dirty="0">
                <a:latin typeface="標楷體" panose="03000509000000000000" pitchFamily="65" charset="-120"/>
                <a:ea typeface="標楷體" panose="03000509000000000000" pitchFamily="65" charset="-120"/>
              </a:rPr>
              <a:t>遭風雨  </a:t>
            </a:r>
            <a:r>
              <a:rPr lang="zh-TW" altLang="en-US" sz="3600" dirty="0" smtClean="0">
                <a:latin typeface="標楷體" panose="03000509000000000000" pitchFamily="65" charset="-120"/>
                <a:ea typeface="標楷體" panose="03000509000000000000" pitchFamily="65" charset="-120"/>
              </a:rPr>
              <a:t>    青</a:t>
            </a:r>
            <a:r>
              <a:rPr lang="zh-TW" altLang="en-US" sz="3600" dirty="0">
                <a:latin typeface="標楷體" panose="03000509000000000000" pitchFamily="65" charset="-120"/>
                <a:ea typeface="標楷體" panose="03000509000000000000" pitchFamily="65" charset="-120"/>
              </a:rPr>
              <a:t>紅赤白盡</a:t>
            </a:r>
            <a:r>
              <a:rPr lang="zh-TW" altLang="en-US" sz="3600" dirty="0" smtClean="0">
                <a:latin typeface="標楷體" panose="03000509000000000000" pitchFamily="65" charset="-120"/>
                <a:ea typeface="標楷體" panose="03000509000000000000" pitchFamily="65" charset="-120"/>
              </a:rPr>
              <a:t>模糊</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FF00"/>
                </a:solidFill>
                <a:latin typeface="標楷體" panose="03000509000000000000" pitchFamily="65" charset="-120"/>
                <a:ea typeface="標楷體" panose="03000509000000000000" pitchFamily="65" charset="-120"/>
              </a:rPr>
              <a:t>⑷死苦</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詩</a:t>
            </a:r>
            <a:r>
              <a:rPr lang="zh-TW" altLang="en-US" sz="3600" dirty="0">
                <a:solidFill>
                  <a:srgbClr val="FFC000"/>
                </a:solidFill>
                <a:latin typeface="標楷體" panose="03000509000000000000" pitchFamily="65" charset="-120"/>
                <a:ea typeface="標楷體" panose="03000509000000000000" pitchFamily="65" charset="-120"/>
              </a:rPr>
              <a:t>曰</a:t>
            </a:r>
            <a:endParaRPr lang="en-US" altLang="zh-TW" sz="3600" dirty="0">
              <a:solidFill>
                <a:srgbClr val="FFC000"/>
              </a:solidFill>
              <a:latin typeface="標楷體" panose="03000509000000000000" pitchFamily="65" charset="-120"/>
              <a:ea typeface="標楷體" panose="03000509000000000000" pitchFamily="65" charset="-120"/>
            </a:endParaRPr>
          </a:p>
          <a:p>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人死人懼如猛虎    嬌妻愛子啼哭哭　</a:t>
            </a:r>
            <a:r>
              <a:rPr lang="zh-TW" altLang="en-US" sz="3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骷髏</a:t>
            </a:r>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拋在荒郊外  </a:t>
            </a:r>
            <a:r>
              <a:rPr lang="zh-TW" altLang="en-US" sz="3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幽靈</a:t>
            </a:r>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受罪有誰知</a:t>
            </a:r>
            <a:endParaRPr lang="en-US" altLang="zh-TW"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endParaRPr lang="en-US" altLang="zh-TW" sz="3600" dirty="0" smtClean="0">
              <a:latin typeface="標楷體" panose="03000509000000000000" pitchFamily="65" charset="-120"/>
              <a:ea typeface="標楷體" panose="03000509000000000000" pitchFamily="65" charset="-120"/>
            </a:endParaRPr>
          </a:p>
          <a:p>
            <a:endParaRPr lang="en-US" altLang="zh-TW" sz="3600" dirty="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06838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4000" dirty="0" smtClean="0">
                <a:solidFill>
                  <a:srgbClr val="FF0000"/>
                </a:solidFill>
                <a:latin typeface="標楷體" panose="03000509000000000000" pitchFamily="65" charset="-120"/>
                <a:ea typeface="標楷體" panose="03000509000000000000" pitchFamily="65" charset="-120"/>
              </a:rPr>
              <a:t>人生真諦  </a:t>
            </a:r>
            <a:r>
              <a:rPr lang="zh-TW" altLang="en-US" sz="3600" dirty="0" smtClean="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r>
              <a:rPr lang="zh-TW" altLang="en-US" sz="3600" dirty="0" smtClean="0">
                <a:solidFill>
                  <a:srgbClr val="FFFF00"/>
                </a:solidFill>
                <a:latin typeface="標楷體" panose="03000509000000000000" pitchFamily="65" charset="-120"/>
                <a:ea typeface="標楷體" panose="03000509000000000000" pitchFamily="65" charset="-120"/>
              </a:rPr>
              <a:t>⑸求</a:t>
            </a:r>
            <a:r>
              <a:rPr lang="zh-TW" altLang="en-US" sz="3600" dirty="0">
                <a:solidFill>
                  <a:srgbClr val="FFFF00"/>
                </a:solidFill>
                <a:latin typeface="標楷體" panose="03000509000000000000" pitchFamily="65" charset="-120"/>
                <a:ea typeface="標楷體" panose="03000509000000000000" pitchFamily="65" charset="-120"/>
              </a:rPr>
              <a:t>不得</a:t>
            </a:r>
            <a:r>
              <a:rPr lang="zh-TW" altLang="en-US" sz="3600" dirty="0" smtClean="0">
                <a:solidFill>
                  <a:srgbClr val="FFFF00"/>
                </a:solidFill>
                <a:latin typeface="標楷體" panose="03000509000000000000" pitchFamily="65" charset="-120"/>
                <a:ea typeface="標楷體" panose="03000509000000000000" pitchFamily="65" charset="-120"/>
              </a:rPr>
              <a:t>苦</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solidFill>
                  <a:srgbClr val="FFC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詩</a:t>
            </a:r>
            <a:r>
              <a:rPr lang="zh-TW" altLang="en-US" sz="3600" dirty="0">
                <a:solidFill>
                  <a:srgbClr val="FFC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曰</a:t>
            </a:r>
            <a:endParaRPr lang="en-US" altLang="zh-TW" sz="3600" dirty="0">
              <a:solidFill>
                <a:srgbClr val="FFC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求不得苦心如癡  </a:t>
            </a:r>
            <a:r>
              <a:rPr lang="zh-TW" altLang="en-US" sz="3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心不在焉</a:t>
            </a:r>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神若失　</a:t>
            </a:r>
            <a:r>
              <a:rPr lang="zh-TW" altLang="en-US" sz="3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並非</a:t>
            </a:r>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上天不作美  </a:t>
            </a:r>
            <a:r>
              <a:rPr lang="zh-TW" altLang="en-US" sz="3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心中</a:t>
            </a:r>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所欲命中無</a:t>
            </a:r>
            <a:endParaRPr lang="en-US" altLang="zh-TW" sz="3600" dirty="0">
              <a:solidFill>
                <a:srgbClr val="FFC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sz="3600" dirty="0" smtClean="0">
                <a:solidFill>
                  <a:srgbClr val="FFFF00"/>
                </a:solidFill>
                <a:latin typeface="標楷體" panose="03000509000000000000" pitchFamily="65" charset="-120"/>
                <a:ea typeface="標楷體" panose="03000509000000000000" pitchFamily="65" charset="-120"/>
              </a:rPr>
              <a:t>⑹愛</a:t>
            </a:r>
            <a:r>
              <a:rPr lang="zh-TW" altLang="en-US" sz="3600" dirty="0">
                <a:solidFill>
                  <a:srgbClr val="FFFF00"/>
                </a:solidFill>
                <a:latin typeface="標楷體" panose="03000509000000000000" pitchFamily="65" charset="-120"/>
                <a:ea typeface="標楷體" panose="03000509000000000000" pitchFamily="65" charset="-120"/>
              </a:rPr>
              <a:t>別離苦</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詩曰</a:t>
            </a:r>
            <a:endParaRPr lang="en-US" altLang="zh-TW" sz="3600" dirty="0">
              <a:solidFill>
                <a:srgbClr val="FFC0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生離異地相懸苦  </a:t>
            </a:r>
            <a:r>
              <a:rPr lang="zh-TW" altLang="en-US" sz="3600" dirty="0" smtClean="0">
                <a:latin typeface="標楷體" panose="03000509000000000000" pitchFamily="65" charset="-120"/>
                <a:ea typeface="標楷體" panose="03000509000000000000" pitchFamily="65" charset="-120"/>
              </a:rPr>
              <a:t> 死別</a:t>
            </a:r>
            <a:r>
              <a:rPr lang="zh-TW" altLang="en-US" sz="3600" dirty="0">
                <a:latin typeface="標楷體" panose="03000509000000000000" pitchFamily="65" charset="-120"/>
                <a:ea typeface="標楷體" panose="03000509000000000000" pitchFamily="65" charset="-120"/>
              </a:rPr>
              <a:t>猶如碎肝腑　</a:t>
            </a:r>
            <a:r>
              <a:rPr lang="zh-TW" altLang="en-US" sz="3600" dirty="0" smtClean="0">
                <a:latin typeface="標楷體" panose="03000509000000000000" pitchFamily="65" charset="-120"/>
                <a:ea typeface="標楷體" panose="03000509000000000000" pitchFamily="65" charset="-120"/>
              </a:rPr>
              <a:t> 多少</a:t>
            </a:r>
            <a:r>
              <a:rPr lang="zh-TW" altLang="en-US" sz="3600" dirty="0">
                <a:latin typeface="標楷體" panose="03000509000000000000" pitchFamily="65" charset="-120"/>
                <a:ea typeface="標楷體" panose="03000509000000000000" pitchFamily="65" charset="-120"/>
              </a:rPr>
              <a:t>柔情多少淚  </a:t>
            </a:r>
            <a:r>
              <a:rPr lang="zh-TW" altLang="en-US" sz="3600" dirty="0" smtClean="0">
                <a:latin typeface="標楷體" panose="03000509000000000000" pitchFamily="65" charset="-120"/>
                <a:ea typeface="標楷體" panose="03000509000000000000" pitchFamily="65" charset="-120"/>
              </a:rPr>
              <a:t> 無情</a:t>
            </a:r>
            <a:r>
              <a:rPr lang="zh-TW" altLang="en-US" sz="3600" dirty="0">
                <a:latin typeface="標楷體" panose="03000509000000000000" pitchFamily="65" charset="-120"/>
                <a:ea typeface="標楷體" panose="03000509000000000000" pitchFamily="65" charset="-120"/>
              </a:rPr>
              <a:t>無欲樂</a:t>
            </a:r>
            <a:r>
              <a:rPr lang="zh-TW" altLang="en-US" sz="3600" dirty="0" smtClean="0">
                <a:latin typeface="標楷體" panose="03000509000000000000" pitchFamily="65" charset="-120"/>
                <a:ea typeface="標楷體" panose="03000509000000000000" pitchFamily="65" charset="-120"/>
              </a:rPr>
              <a:t>自如</a:t>
            </a:r>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55565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4000" dirty="0" smtClean="0">
                <a:solidFill>
                  <a:srgbClr val="FF0000"/>
                </a:solidFill>
                <a:latin typeface="標楷體" panose="03000509000000000000" pitchFamily="65" charset="-120"/>
                <a:ea typeface="標楷體" panose="03000509000000000000" pitchFamily="65" charset="-120"/>
              </a:rPr>
              <a:t>人生真諦  </a:t>
            </a:r>
            <a:r>
              <a:rPr lang="zh-TW" altLang="en-US" sz="3600" dirty="0" smtClean="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lnSpcReduction="10000"/>
          </a:bodyPr>
          <a:lstStyle/>
          <a:p>
            <a:r>
              <a:rPr lang="zh-TW" altLang="en-US" sz="3600" dirty="0" smtClean="0">
                <a:solidFill>
                  <a:srgbClr val="FFFF00"/>
                </a:solidFill>
                <a:latin typeface="標楷體" panose="03000509000000000000" pitchFamily="65" charset="-120"/>
                <a:ea typeface="標楷體" panose="03000509000000000000" pitchFamily="65" charset="-120"/>
              </a:rPr>
              <a:t>⑺怨</a:t>
            </a:r>
            <a:r>
              <a:rPr lang="zh-TW" altLang="en-US" sz="3600" dirty="0">
                <a:solidFill>
                  <a:srgbClr val="FFFF00"/>
                </a:solidFill>
                <a:latin typeface="標楷體" panose="03000509000000000000" pitchFamily="65" charset="-120"/>
                <a:ea typeface="標楷體" panose="03000509000000000000" pitchFamily="65" charset="-120"/>
              </a:rPr>
              <a:t>憎會苦</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詩曰</a:t>
            </a:r>
            <a:endParaRPr lang="en-US" altLang="zh-TW" sz="3600" dirty="0">
              <a:solidFill>
                <a:srgbClr val="FFC0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怨憎相會苦特殊  </a:t>
            </a:r>
            <a:r>
              <a:rPr lang="zh-TW" altLang="en-US" sz="3600" dirty="0" smtClean="0">
                <a:latin typeface="標楷體" panose="03000509000000000000" pitchFamily="65" charset="-120"/>
                <a:ea typeface="標楷體" panose="03000509000000000000" pitchFamily="65" charset="-120"/>
              </a:rPr>
              <a:t>     冤家</a:t>
            </a:r>
            <a:r>
              <a:rPr lang="zh-TW" altLang="en-US" sz="3600" dirty="0">
                <a:latin typeface="標楷體" panose="03000509000000000000" pitchFamily="65" charset="-120"/>
                <a:ea typeface="標楷體" panose="03000509000000000000" pitchFamily="65" charset="-120"/>
              </a:rPr>
              <a:t>夫婦最痛苦　</a:t>
            </a:r>
            <a:r>
              <a:rPr lang="zh-TW" altLang="en-US" sz="3600" dirty="0" smtClean="0">
                <a:latin typeface="標楷體" panose="03000509000000000000" pitchFamily="65" charset="-120"/>
                <a:ea typeface="標楷體" panose="03000509000000000000" pitchFamily="65" charset="-120"/>
              </a:rPr>
              <a:t>   雙方</a:t>
            </a:r>
            <a:r>
              <a:rPr lang="zh-TW" altLang="en-US" sz="3600" dirty="0">
                <a:latin typeface="標楷體" panose="03000509000000000000" pitchFamily="65" charset="-120"/>
                <a:ea typeface="標楷體" panose="03000509000000000000" pitchFamily="65" charset="-120"/>
              </a:rPr>
              <a:t>專找不是處  </a:t>
            </a:r>
            <a:r>
              <a:rPr lang="zh-TW" altLang="en-US" sz="3600" dirty="0" smtClean="0">
                <a:latin typeface="標楷體" panose="03000509000000000000" pitchFamily="65" charset="-120"/>
                <a:ea typeface="標楷體" panose="03000509000000000000" pitchFamily="65" charset="-120"/>
              </a:rPr>
              <a:t>   朝</a:t>
            </a:r>
            <a:r>
              <a:rPr lang="zh-TW" altLang="en-US" sz="3600" dirty="0">
                <a:latin typeface="標楷體" panose="03000509000000000000" pitchFamily="65" charset="-120"/>
                <a:ea typeface="標楷體" panose="03000509000000000000" pitchFamily="65" charset="-120"/>
              </a:rPr>
              <a:t>暮吵鬧動</a:t>
            </a:r>
            <a:r>
              <a:rPr lang="zh-TW" altLang="en-US" sz="3600" dirty="0" smtClean="0">
                <a:latin typeface="標楷體" panose="03000509000000000000" pitchFamily="65" charset="-120"/>
                <a:ea typeface="標楷體" panose="03000509000000000000" pitchFamily="65" charset="-120"/>
              </a:rPr>
              <a:t>文武</a:t>
            </a:r>
            <a:endParaRPr lang="en-US" altLang="zh-TW" sz="3600" dirty="0" smtClean="0">
              <a:latin typeface="標楷體" panose="03000509000000000000" pitchFamily="65" charset="-120"/>
              <a:ea typeface="標楷體" panose="03000509000000000000" pitchFamily="65" charset="-120"/>
            </a:endParaRPr>
          </a:p>
          <a:p>
            <a:r>
              <a:rPr lang="zh-TW" altLang="en-US" sz="3600" b="1" dirty="0" smtClean="0">
                <a:solidFill>
                  <a:srgbClr val="FFFF00"/>
                </a:solidFill>
                <a:latin typeface="標楷體" panose="03000509000000000000" pitchFamily="65" charset="-120"/>
                <a:ea typeface="標楷體" panose="03000509000000000000" pitchFamily="65" charset="-120"/>
              </a:rPr>
              <a:t>⑻五</a:t>
            </a:r>
            <a:r>
              <a:rPr lang="zh-TW" altLang="en-US" sz="3600" b="1" dirty="0">
                <a:solidFill>
                  <a:srgbClr val="FFFF00"/>
                </a:solidFill>
                <a:latin typeface="標楷體" panose="03000509000000000000" pitchFamily="65" charset="-120"/>
                <a:ea typeface="標楷體" panose="03000509000000000000" pitchFamily="65" charset="-120"/>
              </a:rPr>
              <a:t>陰盛苦</a:t>
            </a:r>
            <a:r>
              <a:rPr lang="zh-TW" altLang="en-US" sz="3600" b="1" dirty="0" smtClean="0">
                <a:solidFill>
                  <a:srgbClr val="FFC000"/>
                </a:solidFill>
                <a:latin typeface="標楷體" panose="03000509000000000000" pitchFamily="65" charset="-120"/>
                <a:ea typeface="標楷體" panose="03000509000000000000" pitchFamily="65" charset="-120"/>
              </a:rPr>
              <a:t>：</a:t>
            </a:r>
            <a:r>
              <a:rPr lang="zh-TW" altLang="en-US" sz="3600" b="1" dirty="0" smtClean="0">
                <a:latin typeface="標楷體" panose="03000509000000000000" pitchFamily="65" charset="-120"/>
                <a:ea typeface="標楷體" panose="03000509000000000000" pitchFamily="65" charset="-120"/>
              </a:rPr>
              <a:t>五</a:t>
            </a:r>
            <a:r>
              <a:rPr lang="zh-TW" altLang="en-US" sz="3600" b="1" dirty="0">
                <a:latin typeface="標楷體" panose="03000509000000000000" pitchFamily="65" charset="-120"/>
                <a:ea typeface="標楷體" panose="03000509000000000000" pitchFamily="65" charset="-120"/>
              </a:rPr>
              <a:t>陰就是色、受、想、行、識。</a:t>
            </a:r>
            <a:endParaRPr lang="en-US" altLang="zh-TW" sz="3600" b="1" dirty="0">
              <a:latin typeface="標楷體" panose="03000509000000000000" pitchFamily="65" charset="-120"/>
              <a:ea typeface="標楷體" panose="03000509000000000000" pitchFamily="65" charset="-120"/>
            </a:endParaRPr>
          </a:p>
          <a:p>
            <a:r>
              <a:rPr lang="zh-TW" altLang="en-US" sz="3600" b="1" dirty="0">
                <a:solidFill>
                  <a:srgbClr val="FFC000"/>
                </a:solidFill>
                <a:latin typeface="標楷體" panose="03000509000000000000" pitchFamily="65" charset="-120"/>
                <a:ea typeface="標楷體" panose="03000509000000000000" pitchFamily="65" charset="-120"/>
              </a:rPr>
              <a:t>詩曰</a:t>
            </a:r>
            <a:endParaRPr lang="en-US" altLang="zh-TW" sz="3600" b="1" dirty="0">
              <a:solidFill>
                <a:srgbClr val="FFC0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五蘊盛苦因貪圖  </a:t>
            </a:r>
            <a:r>
              <a:rPr lang="zh-TW" altLang="en-US" sz="3600" dirty="0" smtClean="0">
                <a:latin typeface="標楷體" panose="03000509000000000000" pitchFamily="65" charset="-120"/>
                <a:ea typeface="標楷體" panose="03000509000000000000" pitchFamily="65" charset="-120"/>
              </a:rPr>
              <a:t>  食</a:t>
            </a:r>
            <a:r>
              <a:rPr lang="zh-TW" altLang="en-US" sz="3600" dirty="0">
                <a:latin typeface="標楷體" panose="03000509000000000000" pitchFamily="65" charset="-120"/>
                <a:ea typeface="標楷體" panose="03000509000000000000" pitchFamily="65" charset="-120"/>
              </a:rPr>
              <a:t>珍衣錦尚不足           放縱情欲無止境  </a:t>
            </a:r>
            <a:r>
              <a:rPr lang="zh-TW" altLang="en-US" sz="3600" dirty="0" smtClean="0">
                <a:latin typeface="標楷體" panose="03000509000000000000" pitchFamily="65" charset="-120"/>
                <a:ea typeface="標楷體" panose="03000509000000000000" pitchFamily="65" charset="-120"/>
              </a:rPr>
              <a:t>   精</a:t>
            </a:r>
            <a:r>
              <a:rPr lang="zh-TW" altLang="en-US" sz="3600" dirty="0">
                <a:latin typeface="標楷體" panose="03000509000000000000" pitchFamily="65" charset="-120"/>
                <a:ea typeface="標楷體" panose="03000509000000000000" pitchFamily="65" charset="-120"/>
              </a:rPr>
              <a:t>氣神盡入三途</a:t>
            </a:r>
          </a:p>
          <a:p>
            <a:endParaRPr lang="zh-TW" altLang="en-US" sz="3600" dirty="0">
              <a:solidFill>
                <a:srgbClr val="FFC000"/>
              </a:solidFill>
              <a:ea typeface="全真顏體" pitchFamily="49" charset="-120"/>
            </a:endParaRPr>
          </a:p>
          <a:p>
            <a:endParaRPr lang="zh-TW" altLang="en-US" sz="3600" dirty="0">
              <a:solidFill>
                <a:srgbClr val="FFC000"/>
              </a:solidFill>
              <a:latin typeface="標楷體" panose="03000509000000000000" pitchFamily="65" charset="-120"/>
              <a:ea typeface="標楷體" panose="03000509000000000000" pitchFamily="65" charset="-120"/>
            </a:endParaRP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88499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4000" dirty="0" smtClean="0">
                <a:solidFill>
                  <a:srgbClr val="FF0000"/>
                </a:solidFill>
                <a:latin typeface="標楷體" panose="03000509000000000000" pitchFamily="65" charset="-120"/>
                <a:ea typeface="標楷體" panose="03000509000000000000" pitchFamily="65" charset="-120"/>
              </a:rPr>
              <a:t>人生真諦  </a:t>
            </a:r>
            <a:r>
              <a:rPr lang="zh-TW" altLang="en-US" sz="3600" dirty="0" smtClean="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fontScale="92500"/>
          </a:bodyPr>
          <a:lstStyle/>
          <a:p>
            <a:pPr marL="36576" indent="0">
              <a:buNone/>
            </a:pPr>
            <a:r>
              <a:rPr lang="zh-TW" altLang="en-US" sz="4000" dirty="0" smtClean="0">
                <a:solidFill>
                  <a:srgbClr val="FFFF00"/>
                </a:solidFill>
                <a:latin typeface="標楷體" panose="03000509000000000000" pitchFamily="65" charset="-120"/>
                <a:ea typeface="標楷體" panose="03000509000000000000" pitchFamily="65" charset="-120"/>
              </a:rPr>
              <a:t>三、</a:t>
            </a:r>
            <a:r>
              <a:rPr lang="zh-TW" altLang="en-US" sz="4000" dirty="0">
                <a:solidFill>
                  <a:srgbClr val="FFFF00"/>
                </a:solidFill>
                <a:latin typeface="標楷體" panose="03000509000000000000" pitchFamily="65" charset="-120"/>
                <a:ea typeface="標楷體" panose="03000509000000000000" pitchFamily="65" charset="-120"/>
              </a:rPr>
              <a:t>人生最無奈的事</a:t>
            </a:r>
          </a:p>
          <a:p>
            <a:r>
              <a:rPr lang="zh-TW" altLang="en-US" sz="3600" dirty="0">
                <a:latin typeface="標楷體" panose="03000509000000000000" pitchFamily="65" charset="-120"/>
                <a:ea typeface="標楷體" panose="03000509000000000000" pitchFamily="65" charset="-120"/>
              </a:rPr>
              <a:t>濟公老師說</a:t>
            </a:r>
          </a:p>
          <a:p>
            <a:r>
              <a:rPr lang="zh-TW" altLang="en-US" sz="3600" dirty="0">
                <a:solidFill>
                  <a:srgbClr val="FFC000"/>
                </a:solidFill>
                <a:latin typeface="標楷體" panose="03000509000000000000" pitchFamily="65" charset="-120"/>
                <a:ea typeface="標楷體" panose="03000509000000000000" pitchFamily="65" charset="-120"/>
              </a:rPr>
              <a:t>就是求不得苦</a:t>
            </a:r>
            <a:r>
              <a:rPr lang="zh-TW" altLang="en-US" sz="3600" dirty="0">
                <a:latin typeface="標楷體" panose="03000509000000000000" pitchFamily="65" charset="-120"/>
                <a:ea typeface="標楷體" panose="03000509000000000000" pitchFamily="65" charset="-120"/>
              </a:rPr>
              <a:t>，愛別離苦、怨憎會苦，但彼此又必須遇在一起。</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疾病、飢寒、</a:t>
            </a:r>
            <a:r>
              <a:rPr lang="zh-TW" altLang="en-US" sz="3600" dirty="0">
                <a:latin typeface="標楷體" panose="03000509000000000000" pitchFamily="65" charset="-120"/>
                <a:ea typeface="標楷體" panose="03000509000000000000" pitchFamily="65" charset="-120"/>
              </a:rPr>
              <a:t>為三餐而奔波，為名利而勞碌，為家累而牽掛，這是人生最無奈的事情。 </a:t>
            </a:r>
          </a:p>
          <a:p>
            <a:r>
              <a:rPr lang="zh-TW" altLang="en-US" sz="3600" dirty="0">
                <a:solidFill>
                  <a:srgbClr val="FFC000"/>
                </a:solidFill>
                <a:latin typeface="標楷體" panose="03000509000000000000" pitchFamily="65" charset="-120"/>
                <a:ea typeface="標楷體" panose="03000509000000000000" pitchFamily="65" charset="-120"/>
              </a:rPr>
              <a:t>在你們人生中</a:t>
            </a:r>
            <a:r>
              <a:rPr lang="zh-TW" altLang="en-US" sz="3600" dirty="0">
                <a:latin typeface="標楷體" panose="03000509000000000000" pitchFamily="65" charset="-120"/>
                <a:ea typeface="標楷體" panose="03000509000000000000" pitchFamily="65" charset="-120"/>
              </a:rPr>
              <a:t>是否都有看到這些呢？ </a:t>
            </a:r>
          </a:p>
          <a:p>
            <a:r>
              <a:rPr lang="zh-TW" altLang="en-US" sz="3600" dirty="0">
                <a:solidFill>
                  <a:srgbClr val="FFC000"/>
                </a:solidFill>
                <a:latin typeface="標楷體" panose="03000509000000000000" pitchFamily="65" charset="-120"/>
                <a:ea typeface="標楷體" panose="03000509000000000000" pitchFamily="65" charset="-120"/>
              </a:rPr>
              <a:t>所以這是世間的常情，</a:t>
            </a:r>
            <a:r>
              <a:rPr lang="zh-TW" altLang="en-US" sz="3600" dirty="0">
                <a:latin typeface="標楷體" panose="03000509000000000000" pitchFamily="65" charset="-120"/>
                <a:ea typeface="標楷體" panose="03000509000000000000" pitchFamily="65" charset="-120"/>
              </a:rPr>
              <a:t>人生的定律，但又不得不去面對事實的困難。</a:t>
            </a:r>
            <a:endParaRPr lang="zh-TW" altLang="en-US" sz="3600" dirty="0"/>
          </a:p>
        </p:txBody>
      </p:sp>
    </p:spTree>
    <p:extLst>
      <p:ext uri="{BB962C8B-B14F-4D97-AF65-F5344CB8AC3E}">
        <p14:creationId xmlns:p14="http://schemas.microsoft.com/office/powerpoint/2010/main" val="2695409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4000" dirty="0" smtClean="0">
                <a:solidFill>
                  <a:srgbClr val="FF0000"/>
                </a:solidFill>
                <a:latin typeface="標楷體" panose="03000509000000000000" pitchFamily="65" charset="-120"/>
                <a:ea typeface="標楷體" panose="03000509000000000000" pitchFamily="65" charset="-120"/>
              </a:rPr>
              <a:t>人生真諦  </a:t>
            </a:r>
            <a:r>
              <a:rPr lang="zh-TW" altLang="en-US" sz="3600" dirty="0" smtClean="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四</a:t>
            </a:r>
            <a:r>
              <a:rPr lang="zh-TW" altLang="en-US" sz="3600" dirty="0" smtClean="0">
                <a:solidFill>
                  <a:srgbClr val="FFFF00"/>
                </a:solidFill>
                <a:latin typeface="標楷體" panose="03000509000000000000" pitchFamily="65" charset="-120"/>
                <a:ea typeface="標楷體" panose="03000509000000000000" pitchFamily="65" charset="-120"/>
              </a:rPr>
              <a:t>、邁向成佛的人生</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第一</a:t>
            </a:r>
            <a:r>
              <a:rPr lang="zh-TW" altLang="en-US" sz="3600" dirty="0">
                <a:latin typeface="標楷體" panose="03000509000000000000" pitchFamily="65" charset="-120"/>
                <a:ea typeface="標楷體" panose="03000509000000000000" pitchFamily="65" charset="-120"/>
              </a:rPr>
              <a:t>類遺臭萬年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第二類無聲無息</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第三類被立銅像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第四類被裝</a:t>
            </a:r>
            <a:r>
              <a:rPr lang="zh-TW" altLang="en-US" sz="3600" dirty="0" smtClean="0">
                <a:latin typeface="標楷體" panose="03000509000000000000" pitchFamily="65" charset="-120"/>
                <a:ea typeface="標楷體" panose="03000509000000000000" pitchFamily="65" charset="-120"/>
              </a:rPr>
              <a:t>金身</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濟公</a:t>
            </a:r>
            <a:r>
              <a:rPr lang="zh-TW" altLang="en-US" sz="3600" dirty="0">
                <a:solidFill>
                  <a:srgbClr val="FFC000"/>
                </a:solidFill>
                <a:latin typeface="標楷體" panose="03000509000000000000" pitchFamily="65" charset="-120"/>
                <a:ea typeface="標楷體" panose="03000509000000000000" pitchFamily="65" charset="-120"/>
              </a:rPr>
              <a:t>老師說</a:t>
            </a:r>
            <a:endParaRPr lang="en-US" altLang="zh-TW" sz="3600" dirty="0">
              <a:solidFill>
                <a:srgbClr val="FFC000"/>
              </a:solidFill>
              <a:latin typeface="標楷體" panose="03000509000000000000" pitchFamily="65" charset="-120"/>
              <a:ea typeface="標楷體" panose="03000509000000000000" pitchFamily="65" charset="-120"/>
            </a:endParaRPr>
          </a:p>
          <a:p>
            <a:r>
              <a:rPr lang="zh-TW" altLang="en-US" sz="3300" dirty="0">
                <a:latin typeface="標楷體" panose="03000509000000000000" pitchFamily="65" charset="-120"/>
                <a:ea typeface="標楷體" panose="03000509000000000000" pitchFamily="65" charset="-120"/>
              </a:rPr>
              <a:t>對人生要有無常的覺醒對物質要有淡薄的看法對真理要有追求的熱誠對眾生要有服務的犧牲對自己要有嚴格的修</a:t>
            </a:r>
            <a:r>
              <a:rPr lang="zh-TW" altLang="en-US" sz="3300" dirty="0" smtClean="0">
                <a:latin typeface="標楷體" panose="03000509000000000000" pitchFamily="65" charset="-120"/>
                <a:ea typeface="標楷體" panose="03000509000000000000" pitchFamily="65" charset="-120"/>
              </a:rPr>
              <a:t>持對</a:t>
            </a:r>
            <a:r>
              <a:rPr lang="zh-TW" altLang="en-US" sz="3300" dirty="0">
                <a:latin typeface="標楷體" panose="03000509000000000000" pitchFamily="65" charset="-120"/>
                <a:ea typeface="標楷體" panose="03000509000000000000" pitchFamily="65" charset="-120"/>
              </a:rPr>
              <a:t>同修要有平等的</a:t>
            </a:r>
            <a:r>
              <a:rPr lang="zh-TW" altLang="en-US" sz="3300" dirty="0" smtClean="0">
                <a:latin typeface="標楷體" panose="03000509000000000000" pitchFamily="65" charset="-120"/>
                <a:ea typeface="標楷體" panose="03000509000000000000" pitchFamily="65" charset="-120"/>
              </a:rPr>
              <a:t>觀念</a:t>
            </a:r>
            <a:endParaRPr lang="en-US" altLang="zh-TW" sz="33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98568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2438</TotalTime>
  <Words>505</Words>
  <Application>Microsoft Office PowerPoint</Application>
  <PresentationFormat>如螢幕大小 (16:9)</PresentationFormat>
  <Paragraphs>66</Paragraphs>
  <Slides>11</Slides>
  <Notes>1</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11</vt:i4>
      </vt:variant>
    </vt:vector>
  </HeadingPairs>
  <TitlesOfParts>
    <vt:vector size="20" baseType="lpstr">
      <vt:lpstr>全真顏體</vt:lpstr>
      <vt:lpstr>微軟正黑體</vt:lpstr>
      <vt:lpstr>新細明體</vt:lpstr>
      <vt:lpstr>標楷體</vt:lpstr>
      <vt:lpstr>Arial</vt:lpstr>
      <vt:lpstr>Calibri</vt:lpstr>
      <vt:lpstr>Franklin Gothic Book</vt:lpstr>
      <vt:lpstr>Wingdings 2</vt:lpstr>
      <vt:lpstr>科技</vt:lpstr>
      <vt:lpstr>人生真諦  悟見講</vt:lpstr>
      <vt:lpstr>人生真諦  悟見講</vt:lpstr>
      <vt:lpstr>人生真諦  悟見講</vt:lpstr>
      <vt:lpstr>人生真諦  悟見講</vt:lpstr>
      <vt:lpstr>人生真諦  悟見講</vt:lpstr>
      <vt:lpstr>人生真諦  悟見講</vt:lpstr>
      <vt:lpstr>人生真諦  悟見講</vt:lpstr>
      <vt:lpstr>人生真諦  悟見講</vt:lpstr>
      <vt:lpstr>人生真諦  悟見講</vt:lpstr>
      <vt:lpstr>人生真諦  悟見講</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資料庫 天道</cp:lastModifiedBy>
  <cp:revision>518</cp:revision>
  <dcterms:created xsi:type="dcterms:W3CDTF">2014-02-15T05:50:45Z</dcterms:created>
  <dcterms:modified xsi:type="dcterms:W3CDTF">2019-04-10T06:43:27Z</dcterms:modified>
  <cp:contentStatus/>
</cp:coreProperties>
</file>