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82" r:id="rId3"/>
    <p:sldId id="283" r:id="rId4"/>
    <p:sldId id="272" r:id="rId5"/>
    <p:sldId id="279" r:id="rId6"/>
    <p:sldId id="281" r:id="rId7"/>
    <p:sldId id="280" r:id="rId8"/>
    <p:sldId id="27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人生真諦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1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王漢宗顏楷體繁" pitchFamily="2" charset="-120"/>
                <a:ea typeface="王漢宗顏楷體繁" pitchFamily="2" charset="-120"/>
              </a:rPr>
              <a:t>生死事大，</a:t>
            </a:r>
            <a:r>
              <a:rPr lang="zh-TW" altLang="en-US" sz="3600" dirty="0" smtClean="0">
                <a:solidFill>
                  <a:srgbClr val="FFC000"/>
                </a:solidFill>
                <a:latin typeface="王漢宗顏楷體繁" pitchFamily="2" charset="-120"/>
                <a:ea typeface="王漢宗顏楷體繁" pitchFamily="2" charset="-120"/>
              </a:rPr>
              <a:t>人命關天</a:t>
            </a:r>
            <a:r>
              <a:rPr lang="zh-TW" altLang="en-US" sz="3600" dirty="0" smtClean="0">
                <a:latin typeface="王漢宗顏楷體繁" pitchFamily="2" charset="-120"/>
                <a:ea typeface="王漢宗顏楷體繁" pitchFamily="2" charset="-120"/>
              </a:rPr>
              <a:t>。</a:t>
            </a:r>
            <a:endParaRPr lang="en-US" altLang="zh-TW" sz="36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3600" b="1" dirty="0">
                <a:latin typeface="王漢宗顏楷體繁" pitchFamily="2" charset="-120"/>
                <a:ea typeface="王漢宗顏楷體繁" pitchFamily="2" charset="-120"/>
              </a:rPr>
              <a:t>莊子曰</a:t>
            </a:r>
            <a:r>
              <a:rPr lang="en-US" altLang="zh-TW" sz="3600" b="1" dirty="0" smtClean="0">
                <a:latin typeface="王漢宗顏楷體繁" pitchFamily="2" charset="-120"/>
                <a:ea typeface="王漢宗顏楷體繁" pitchFamily="2" charset="-120"/>
              </a:rPr>
              <a:t>︰</a:t>
            </a:r>
            <a:r>
              <a:rPr lang="zh-TW" altLang="en-US" sz="3600" b="1" dirty="0" smtClean="0">
                <a:latin typeface="王漢宗顏楷體繁" pitchFamily="2" charset="-120"/>
                <a:ea typeface="王漢宗顏楷體繁" pitchFamily="2" charset="-120"/>
              </a:rPr>
              <a:t>我</a:t>
            </a:r>
            <a:r>
              <a:rPr lang="zh-TW" altLang="en-US" sz="3600" b="1" dirty="0">
                <a:latin typeface="王漢宗顏楷體繁" pitchFamily="2" charset="-120"/>
                <a:ea typeface="王漢宗顏楷體繁" pitchFamily="2" charset="-120"/>
              </a:rPr>
              <a:t>本不欲生，忽而生在世，我本不欲死，忽而死期至。</a:t>
            </a:r>
            <a:endParaRPr lang="en-US" altLang="zh-TW" sz="36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順治皇帝</a:t>
            </a:r>
            <a:r>
              <a:rPr lang="zh-TW" altLang="en-US" sz="4000" dirty="0" smtClean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出家詩 </a:t>
            </a:r>
            <a:r>
              <a:rPr lang="zh-TW" altLang="en-US" sz="4000" dirty="0" smtClean="0">
                <a:latin typeface="王漢宗顏楷體繁" pitchFamily="2" charset="-120"/>
                <a:ea typeface="王漢宗顏楷體繁" pitchFamily="2" charset="-120"/>
              </a:rPr>
              <a:t>來</a:t>
            </a:r>
            <a:r>
              <a:rPr lang="zh-TW" altLang="en-US" sz="4000" dirty="0">
                <a:latin typeface="王漢宗顏楷體繁" pitchFamily="2" charset="-120"/>
                <a:ea typeface="王漢宗顏楷體繁" pitchFamily="2" charset="-120"/>
              </a:rPr>
              <a:t>時糊塗去時迷，空在人間走一回，生我之前誰是我，生我之後我是誰，長大成人方知我，合眼矇矓又是誰，不如不來亦不去，亦無煩惱亦無悲</a:t>
            </a:r>
            <a:r>
              <a:rPr lang="zh-TW" altLang="en-US" sz="4000" dirty="0" smtClean="0">
                <a:latin typeface="王漢宗顏楷體繁" pitchFamily="2" charset="-120"/>
                <a:ea typeface="王漢宗顏楷體繁" pitchFamily="2" charset="-120"/>
              </a:rPr>
              <a:t>。</a:t>
            </a:r>
            <a:endParaRPr lang="zh-TW" altLang="en-US" sz="40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真諦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2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亞力山大帝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臨死之前吩咐侍從，將棺材打兩個洞，讓兩隻手伸出來，表示他雖位在萬人之上，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亦是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空手而去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苦樂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分析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一、生苦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生活勞苦奔波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張良感嘆做人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      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言人嫌少言癡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被人厭善被欺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 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遭嫉妒貧遭賤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3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算來自然合天機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             青山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不管人間事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      綠水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何能洗是非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             子房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收拾安身處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     搖頭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擺手說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不知。               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</a:t>
            </a:r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            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人生難免八大苦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生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不得息費心思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終日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奔馳為利祿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誰辛苦為誰儲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4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二、老苦</a:t>
            </a:r>
            <a:endParaRPr lang="en-US" altLang="zh-TW" sz="4000" dirty="0" smtClean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詩</a:t>
            </a:r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曰                           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老氣衰智力失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守門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看戶若孤獨　兩鬢如霜骸骨瘦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一家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之事難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作主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、病苦 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</a:t>
            </a:r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                            </a:t>
            </a:r>
            <a:r>
              <a:rPr lang="zh-TW" altLang="en-US" sz="4000" dirty="0" smtClean="0">
                <a:ea typeface="全真顏體" pitchFamily="49" charset="-120"/>
              </a:rPr>
              <a:t>疾病</a:t>
            </a:r>
            <a:r>
              <a:rPr lang="zh-TW" altLang="en-US" sz="4000" dirty="0">
                <a:ea typeface="全真顏體" pitchFamily="49" charset="-120"/>
              </a:rPr>
              <a:t>世間那個無 </a:t>
            </a:r>
            <a:r>
              <a:rPr lang="zh-TW" altLang="en-US" sz="4000" dirty="0" smtClean="0">
                <a:ea typeface="全真顏體" pitchFamily="49" charset="-120"/>
              </a:rPr>
              <a:t> 四大</a:t>
            </a:r>
            <a:r>
              <a:rPr lang="zh-TW" altLang="en-US" sz="4000" dirty="0">
                <a:ea typeface="全真顏體" pitchFamily="49" charset="-120"/>
              </a:rPr>
              <a:t>假相如色圖　有朝一日遭風雨 </a:t>
            </a:r>
            <a:r>
              <a:rPr lang="zh-TW" altLang="en-US" sz="4000" dirty="0" smtClean="0">
                <a:ea typeface="全真顏體" pitchFamily="49" charset="-120"/>
              </a:rPr>
              <a:t> 青</a:t>
            </a:r>
            <a:r>
              <a:rPr lang="zh-TW" altLang="en-US" sz="4000" dirty="0">
                <a:ea typeface="全真顏體" pitchFamily="49" charset="-120"/>
              </a:rPr>
              <a:t>紅赤白盡模糊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5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四、死苦                  </a:t>
            </a:r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詩曰</a:t>
            </a:r>
            <a:endParaRPr lang="en-US" altLang="zh-TW" sz="4000" dirty="0" smtClean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人死人懼如猛虎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嬌妻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愛子啼哭哭　骷髏拋在荒郊外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幽靈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受罪有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誰知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五、求不得苦           </a:t>
            </a:r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詩曰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求不得苦心如癡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心不在焉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神若失　並非上天不作美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心中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所欲命中無</a:t>
            </a:r>
            <a:endParaRPr lang="en-US" altLang="zh-TW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6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六、</a:t>
            </a:r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愛別離</a:t>
            </a:r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苦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</a:t>
            </a:r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曰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生離異地相懸苦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死別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猶如碎肝腑　多少柔情多少淚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無情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無欲樂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七</a:t>
            </a:r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、</a:t>
            </a:r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怨憎會</a:t>
            </a:r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苦</a:t>
            </a:r>
            <a:endParaRPr lang="en-US" altLang="zh-TW" sz="4000" dirty="0" smtClean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顏體" pitchFamily="49" charset="-120"/>
              </a:rPr>
              <a:t>詩</a:t>
            </a:r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曰</a:t>
            </a:r>
            <a:endParaRPr lang="en-US" altLang="zh-TW" sz="4000" dirty="0" smtClean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怨憎相會苦特殊 </a:t>
            </a:r>
            <a:r>
              <a:rPr lang="zh-TW" altLang="en-US" sz="4000" dirty="0" smtClean="0">
                <a:ea typeface="全真顏體" pitchFamily="49" charset="-120"/>
              </a:rPr>
              <a:t> 冤家</a:t>
            </a:r>
            <a:r>
              <a:rPr lang="zh-TW" altLang="en-US" sz="4000" dirty="0">
                <a:ea typeface="全真顏體" pitchFamily="49" charset="-120"/>
              </a:rPr>
              <a:t>夫婦最痛苦　雙方專找不是處 </a:t>
            </a:r>
            <a:r>
              <a:rPr lang="zh-TW" altLang="en-US" sz="4000" dirty="0" smtClean="0">
                <a:ea typeface="全真顏體" pitchFamily="49" charset="-120"/>
              </a:rPr>
              <a:t> 朝</a:t>
            </a:r>
            <a:r>
              <a:rPr lang="zh-TW" altLang="en-US" sz="4000" dirty="0">
                <a:ea typeface="全真顏體" pitchFamily="49" charset="-120"/>
              </a:rPr>
              <a:t>暮吵鬧動文武</a:t>
            </a:r>
            <a:endParaRPr lang="zh-TW" altLang="en-US" sz="4000" dirty="0">
              <a:solidFill>
                <a:srgbClr val="FFC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7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八、</a:t>
            </a:r>
            <a:r>
              <a:rPr lang="zh-TW" altLang="en-US" sz="4000" b="1" dirty="0">
                <a:solidFill>
                  <a:srgbClr val="FFC000"/>
                </a:solidFill>
                <a:ea typeface="全真顏體" pitchFamily="49" charset="-120"/>
              </a:rPr>
              <a:t>五陰</a:t>
            </a:r>
            <a:r>
              <a:rPr lang="zh-TW" altLang="en-US" sz="4000" b="1" dirty="0" smtClean="0">
                <a:solidFill>
                  <a:srgbClr val="FFC000"/>
                </a:solidFill>
                <a:ea typeface="全真顏體" pitchFamily="49" charset="-120"/>
              </a:rPr>
              <a:t>盛苦：</a:t>
            </a:r>
            <a:r>
              <a:rPr lang="zh-TW" altLang="en-US" sz="4000" b="1" dirty="0" smtClean="0">
                <a:ea typeface="全真顏體" pitchFamily="49" charset="-120"/>
              </a:rPr>
              <a:t>五</a:t>
            </a:r>
            <a:r>
              <a:rPr lang="zh-TW" altLang="en-US" sz="4000" b="1" dirty="0">
                <a:ea typeface="全真顏體" pitchFamily="49" charset="-120"/>
              </a:rPr>
              <a:t>陰熾盛，也是一種痛苦，五陰就是色、受、想、行、識</a:t>
            </a:r>
            <a:r>
              <a:rPr lang="zh-TW" altLang="en-US" sz="4000" b="1" dirty="0" smtClean="0">
                <a:ea typeface="全真顏體" pitchFamily="49" charset="-120"/>
              </a:rPr>
              <a:t>。</a:t>
            </a:r>
            <a:endParaRPr lang="en-US" altLang="zh-TW" sz="4000" b="1" dirty="0" smtClean="0">
              <a:ea typeface="全真顏體" pitchFamily="49" charset="-120"/>
            </a:endParaRPr>
          </a:p>
          <a:p>
            <a:r>
              <a:rPr lang="zh-TW" altLang="en-US" sz="4000" b="1" dirty="0">
                <a:solidFill>
                  <a:srgbClr val="FFC000"/>
                </a:solidFill>
                <a:ea typeface="全真顏體" pitchFamily="49" charset="-120"/>
              </a:rPr>
              <a:t>詩</a:t>
            </a:r>
            <a:r>
              <a:rPr lang="zh-TW" altLang="en-US" sz="4000" b="1" dirty="0" smtClean="0">
                <a:solidFill>
                  <a:srgbClr val="FFC000"/>
                </a:solidFill>
                <a:ea typeface="全真顏體" pitchFamily="49" charset="-120"/>
              </a:rPr>
              <a:t>曰</a:t>
            </a:r>
            <a:endParaRPr lang="en-US" altLang="zh-TW" sz="4000" b="1" dirty="0" smtClean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五蘊盛苦因貪圖 </a:t>
            </a:r>
            <a:r>
              <a:rPr lang="zh-TW" altLang="en-US" sz="4000" dirty="0" smtClean="0">
                <a:ea typeface="全真顏體" pitchFamily="49" charset="-120"/>
              </a:rPr>
              <a:t> 食</a:t>
            </a:r>
            <a:r>
              <a:rPr lang="zh-TW" altLang="en-US" sz="4000" dirty="0">
                <a:ea typeface="全真顏體" pitchFamily="49" charset="-120"/>
              </a:rPr>
              <a:t>珍衣錦尚</a:t>
            </a:r>
            <a:r>
              <a:rPr lang="zh-TW" altLang="en-US" sz="4000" dirty="0" smtClean="0">
                <a:ea typeface="全真顏體" pitchFamily="49" charset="-120"/>
              </a:rPr>
              <a:t>不足           放縱</a:t>
            </a:r>
            <a:r>
              <a:rPr lang="zh-TW" altLang="en-US" sz="4000" dirty="0">
                <a:ea typeface="全真顏體" pitchFamily="49" charset="-120"/>
              </a:rPr>
              <a:t>情欲無止境 </a:t>
            </a:r>
            <a:r>
              <a:rPr lang="zh-TW" altLang="en-US" sz="4000" dirty="0" smtClean="0">
                <a:ea typeface="全真顏體" pitchFamily="49" charset="-120"/>
              </a:rPr>
              <a:t> 精</a:t>
            </a:r>
            <a:r>
              <a:rPr lang="zh-TW" altLang="en-US" sz="4000" dirty="0">
                <a:ea typeface="全真顏體" pitchFamily="49" charset="-120"/>
              </a:rPr>
              <a:t>氣神盡入三途</a:t>
            </a:r>
          </a:p>
          <a:p>
            <a:endParaRPr lang="zh-TW" altLang="en-US" sz="4000" dirty="0">
              <a:solidFill>
                <a:srgbClr val="FFC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人生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真諦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顏楷體繁" pitchFamily="2" charset="-120"/>
                <a:ea typeface="王漢宗顏楷體繁" pitchFamily="2" charset="-120"/>
              </a:rPr>
              <a:t>8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人生價值</a:t>
            </a:r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分析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類遺臭萬年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　　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第二類無聲無息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第三類被立銅像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　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第四類被裝金身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結論：</a:t>
            </a:r>
            <a:r>
              <a:rPr lang="zh-TW" altLang="en-US" sz="4000" dirty="0">
                <a:ea typeface="全真顏體" pitchFamily="49" charset="-120"/>
              </a:rPr>
              <a:t>要了脫生死就要修道；要脫離人生苦海，永遠逍遙快樂就要修道；要在歷史上名留千古，成聖成佛也要修道。我們都得道了，可以說是非常</a:t>
            </a:r>
            <a:r>
              <a:rPr lang="zh-TW" altLang="en-US" sz="4000" dirty="0" smtClean="0">
                <a:ea typeface="全真顏體" pitchFamily="49" charset="-120"/>
              </a:rPr>
              <a:t>幸運。</a:t>
            </a:r>
            <a:endParaRPr lang="zh-TW" alt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2658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168</TotalTime>
  <Words>334</Words>
  <Application>Microsoft Office PowerPoint</Application>
  <PresentationFormat>如螢幕大小 (16:9)</PresentationFormat>
  <Paragraphs>38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人生真諦1</vt:lpstr>
      <vt:lpstr>人生真諦2</vt:lpstr>
      <vt:lpstr>人生真諦3</vt:lpstr>
      <vt:lpstr>人生真諦4</vt:lpstr>
      <vt:lpstr>人生真諦5</vt:lpstr>
      <vt:lpstr>人生真諦6</vt:lpstr>
      <vt:lpstr>人生真諦7</vt:lpstr>
      <vt:lpstr>人生真諦8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71</cp:revision>
  <dcterms:created xsi:type="dcterms:W3CDTF">2014-02-15T05:50:45Z</dcterms:created>
  <dcterms:modified xsi:type="dcterms:W3CDTF">2015-10-14T13:34:18Z</dcterms:modified>
</cp:coreProperties>
</file>