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5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1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1"/>
          <p:cNvSpPr>
            <a:spLocks noGrp="1"/>
          </p:cNvSpPr>
          <p:nvPr>
            <p:ph type="hd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dt" idx="7"/>
          </p:nvPr>
        </p:nvSpPr>
        <p:spPr>
          <a:xfrm>
            <a:off x="3885840" y="0"/>
            <a:ext cx="297180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Click to move the slide</a:t>
            </a: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9" name="PlaceHolder 5"/>
          <p:cNvSpPr>
            <a:spLocks noGrp="1"/>
          </p:cNvSpPr>
          <p:nvPr>
            <p:ph type="ftr" idx="8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6"/>
          <p:cNvSpPr>
            <a:spLocks noGrp="1"/>
          </p:cNvSpPr>
          <p:nvPr>
            <p:ph type="sldNum" idx="9"/>
          </p:nvPr>
        </p:nvSpPr>
        <p:spPr>
          <a:xfrm>
            <a:off x="3885840" y="8686800"/>
            <a:ext cx="297180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E538880-42F9-4443-B1E3-DD9879FFBC4D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6"/>
          <p:cNvSpPr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B8BF3F4-D125-40FD-9B34-CD4E26F0A9F4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6"/>
          <p:cNvSpPr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ABF54B8-DB1E-462E-824E-6CC86B907BDC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6"/>
          <p:cNvSpPr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2275B26-E9E8-4717-BB7F-A7A46A11D245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 6"/>
          <p:cNvSpPr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759E797-0A3F-4B6B-B440-CEF349CFB352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6"/>
          <p:cNvSpPr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279AA9B-B1BA-4F14-B388-0102757DB6D7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46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8520" y="858960"/>
            <a:ext cx="3913200" cy="2935080"/>
          </a:xfrm>
          <a:prstGeom prst="rect">
            <a:avLst/>
          </a:prstGeom>
          <a:ln w="0">
            <a:noFill/>
          </a:ln>
        </p:spPr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1076040" y="4080960"/>
            <a:ext cx="4902120" cy="325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5400" b="0" strike="noStrike" spc="-1">
              <a:solidFill>
                <a:srgbClr val="0175B5"/>
              </a:solidFill>
              <a:latin typeface="Impac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EF2A074-014A-4AD4-9C08-A9FF9A5B1AB8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5400" b="0" strike="noStrike" spc="-1">
              <a:solidFill>
                <a:srgbClr val="0175B5"/>
              </a:solidFill>
              <a:latin typeface="Impac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7F5AB86-22D1-4423-A98E-1994C0960A9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3040" lvl="1" indent="-28584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>
            <a:lvl1pPr indent="0" algn="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5930FE0-798D-475C-8284-DCBF2EEB5CB1}" type="slidenum">
              <a:rPr lang="en-US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Click to edit the title text format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3040" lvl="1" indent="-28584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>
            <a:lvl1pPr indent="0" algn="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2DE3B4A-3C06-4722-8FBE-57BE668DC7C4}" type="slidenum">
              <a:rPr lang="en-US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asy.org/prosite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pfam.sanger.ac.uk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ipfam.sanger.ac.uk/" TargetMode="External"/><Relationship Id="rId2" Type="http://schemas.openxmlformats.org/officeDocument/2006/relationships/hyperlink" Target="http://www.ncbi.nlm.nih.gov/Structure/lexington/lexington.cgi?cmd=rp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09680"/>
            <a:ext cx="8305920" cy="1851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600" b="0" strike="noStrike" spc="-1">
                <a:solidFill>
                  <a:srgbClr val="0175B5"/>
                </a:solidFill>
                <a:latin typeface="Impact"/>
              </a:rPr>
              <a:t>PATTERNS IN BIOLOGICAL SEQUENCES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Object 1"/>
          <p:cNvGraphicFramePr/>
          <p:nvPr/>
        </p:nvGraphicFramePr>
        <p:xfrm>
          <a:off x="3200400" y="1752480"/>
          <a:ext cx="5943600" cy="4154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0" imgH="0" progId="">
                  <p:embed/>
                </p:oleObj>
              </mc:Choice>
              <mc:Fallback>
                <p:oleObj r:id="rId2" imgW="0" imgH="0" progId="">
                  <p:embed/>
                  <p:pic>
                    <p:nvPicPr>
                      <p:cNvPr id="43" name="Object 1"/>
                      <p:cNvPicPr/>
                      <p:nvPr/>
                    </p:nvPicPr>
                    <p:blipFill>
                      <a:blip r:embed="rId3"/>
                      <a:stretch/>
                    </p:blipFill>
                    <p:spPr>
                      <a:xfrm>
                        <a:off x="3200400" y="1752480"/>
                        <a:ext cx="5943600" cy="415476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Markov Chain Model Example</a:t>
            </a: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32004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The path through the model and the probability Pr(cggt) is at right</a:t>
            </a:r>
          </a:p>
          <a:p>
            <a:pPr marL="343080" indent="-3430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 b="0" strike="noStrike" spc="-1">
                <a:solidFill>
                  <a:srgbClr val="000000"/>
                </a:solidFill>
                <a:latin typeface="Arial"/>
              </a:rPr>
              <a:t>Pr(</a:t>
            </a:r>
            <a:r>
              <a:rPr lang="el-GR" sz="1600" b="0" i="1" strike="noStrike" spc="-1">
                <a:solidFill>
                  <a:srgbClr val="000000"/>
                </a:solidFill>
                <a:latin typeface="Arial"/>
              </a:rPr>
              <a:t>cggt</a:t>
            </a:r>
            <a:r>
              <a:rPr lang="el-GR" sz="1600" b="0" strike="noStrike" spc="-1">
                <a:solidFill>
                  <a:srgbClr val="000000"/>
                </a:solidFill>
                <a:latin typeface="Arial"/>
              </a:rPr>
              <a:t>) =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 b="0" strike="noStrike" spc="-1">
                <a:solidFill>
                  <a:srgbClr val="000000"/>
                </a:solidFill>
                <a:latin typeface="Arial"/>
              </a:rPr>
              <a:t>Pr(</a:t>
            </a:r>
            <a:r>
              <a:rPr lang="el-GR" sz="1600" b="0" i="1" strike="noStrike" spc="-1">
                <a:solidFill>
                  <a:srgbClr val="000000"/>
                </a:solidFill>
                <a:latin typeface="Arial"/>
              </a:rPr>
              <a:t>c</a:t>
            </a:r>
            <a:r>
              <a:rPr lang="el-GR" sz="1600" b="0" strike="noStrike" spc="-1">
                <a:solidFill>
                  <a:srgbClr val="000000"/>
                </a:solidFill>
                <a:latin typeface="Arial"/>
              </a:rPr>
              <a:t>) Pr(</a:t>
            </a:r>
            <a:r>
              <a:rPr lang="el-GR" sz="1600" b="0" i="1" strike="noStrike" spc="-1">
                <a:solidFill>
                  <a:srgbClr val="000000"/>
                </a:solidFill>
                <a:latin typeface="Arial"/>
              </a:rPr>
              <a:t>g </a:t>
            </a:r>
            <a:r>
              <a:rPr lang="el-GR" sz="1600" b="0" strike="noStrike" spc="-1">
                <a:solidFill>
                  <a:srgbClr val="000000"/>
                </a:solidFill>
                <a:latin typeface="Arial"/>
              </a:rPr>
              <a:t>| </a:t>
            </a:r>
            <a:r>
              <a:rPr lang="el-GR" sz="1600" b="0" i="1" strike="noStrike" spc="-1">
                <a:solidFill>
                  <a:srgbClr val="000000"/>
                </a:solidFill>
                <a:latin typeface="Arial"/>
              </a:rPr>
              <a:t>c</a:t>
            </a:r>
            <a:r>
              <a:rPr lang="el-GR" sz="1600" b="0" strike="noStrike" spc="-1">
                <a:solidFill>
                  <a:srgbClr val="000000"/>
                </a:solidFill>
                <a:latin typeface="Arial"/>
              </a:rPr>
              <a:t>) Pr(</a:t>
            </a:r>
            <a:r>
              <a:rPr lang="el-GR" sz="1600" b="0" i="1" strike="noStrike" spc="-1">
                <a:solidFill>
                  <a:srgbClr val="000000"/>
                </a:solidFill>
                <a:latin typeface="Arial"/>
              </a:rPr>
              <a:t>g </a:t>
            </a:r>
            <a:r>
              <a:rPr lang="el-GR" sz="1600" b="0" strike="noStrike" spc="-1">
                <a:solidFill>
                  <a:srgbClr val="000000"/>
                </a:solidFill>
                <a:latin typeface="Arial"/>
              </a:rPr>
              <a:t>| </a:t>
            </a:r>
            <a:r>
              <a:rPr lang="el-GR" sz="1600" b="0" i="1" strike="noStrike" spc="-1">
                <a:solidFill>
                  <a:srgbClr val="000000"/>
                </a:solidFill>
                <a:latin typeface="Arial"/>
              </a:rPr>
              <a:t>g</a:t>
            </a:r>
            <a:r>
              <a:rPr lang="el-GR" sz="1600" b="0" strike="noStrike" spc="-1">
                <a:solidFill>
                  <a:srgbClr val="000000"/>
                </a:solidFill>
                <a:latin typeface="Arial"/>
              </a:rPr>
              <a:t>) Pr </a:t>
            </a:r>
            <a:r>
              <a:rPr lang="el-GR" sz="1600" b="0" i="1" strike="noStrike" spc="-1">
                <a:solidFill>
                  <a:srgbClr val="000000"/>
                </a:solidFill>
                <a:latin typeface="Arial"/>
              </a:rPr>
              <a:t>(t</a:t>
            </a:r>
            <a:r>
              <a:rPr lang="en-US" sz="1600" b="0" i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l-GR" sz="1600" b="0" i="1" strike="noStrike" spc="-1">
                <a:solidFill>
                  <a:srgbClr val="000000"/>
                </a:solidFill>
                <a:latin typeface="Arial"/>
              </a:rPr>
              <a:t>|</a:t>
            </a:r>
            <a:r>
              <a:rPr lang="en-US" sz="1600" b="0" i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l-GR" sz="1600" b="0" i="1" strike="noStrike" spc="-1">
                <a:solidFill>
                  <a:srgbClr val="000000"/>
                </a:solidFill>
                <a:latin typeface="Arial"/>
              </a:rPr>
              <a:t>g</a:t>
            </a:r>
            <a:r>
              <a:rPr lang="el-GR" sz="1600" b="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spcBef>
                <a:spcPts val="400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Oval 4"/>
          <p:cNvSpPr/>
          <p:nvPr/>
        </p:nvSpPr>
        <p:spPr>
          <a:xfrm>
            <a:off x="4800600" y="1905120"/>
            <a:ext cx="228600" cy="2286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47" name="Oval 5"/>
          <p:cNvSpPr/>
          <p:nvPr/>
        </p:nvSpPr>
        <p:spPr>
          <a:xfrm>
            <a:off x="6019920" y="3429000"/>
            <a:ext cx="228600" cy="2286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48" name="Oval 6"/>
          <p:cNvSpPr/>
          <p:nvPr/>
        </p:nvSpPr>
        <p:spPr>
          <a:xfrm>
            <a:off x="6019920" y="4724280"/>
            <a:ext cx="228600" cy="2286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49" name="Oval 7"/>
          <p:cNvSpPr/>
          <p:nvPr/>
        </p:nvSpPr>
        <p:spPr>
          <a:xfrm>
            <a:off x="4800600" y="5105520"/>
            <a:ext cx="228600" cy="2286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0" name="Oval 8"/>
          <p:cNvSpPr/>
          <p:nvPr/>
        </p:nvSpPr>
        <p:spPr>
          <a:xfrm>
            <a:off x="7543800" y="4267080"/>
            <a:ext cx="228600" cy="2286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First Degree Markov Chain Model</a:t>
            </a: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In a first degree Markov chain model, the probability of observing a specific nucleotide at position (i) is only dependent upon what is observed at position (i-1)</a:t>
            </a:r>
          </a:p>
          <a:p>
            <a:pPr marL="343080" indent="-3430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In a second degree Markov chain model the probability of observing a nucleotide at position (i) is dependent upon observations at position (i-1) and (i-2)</a:t>
            </a:r>
          </a:p>
          <a:p>
            <a:pPr marL="343080" indent="-3430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Higher order Markov chain models are similarly defined, where the value at position (i) will be dependent on (i-1),(i-2),…,(i-k+1) for a k</a:t>
            </a:r>
            <a:r>
              <a:rPr lang="en-US" sz="2800" b="0" strike="noStrike" spc="-1" baseline="30000">
                <a:solidFill>
                  <a:srgbClr val="000000"/>
                </a:solidFill>
                <a:latin typeface="Arial"/>
              </a:rPr>
              <a:t>th</a:t>
            </a: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 degree model</a:t>
            </a:r>
          </a:p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Sequence Models Example</a:t>
            </a: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218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Consider the 25 nucleotide sequence</a:t>
            </a: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SEQ = AACGT CTCTA TCATG CCAGG ATCTG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Each dinucleotide pair is counted to construct a frequency matrix (25 nucletides in a sequence results in 24 pairings) as a first step in calculating joint probabilities</a:t>
            </a: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The overall likelihood of A occurring in a pair is equal to </a:t>
            </a: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	p(A) = (f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</a:rPr>
              <a:t>AA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+ f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</a:rPr>
              <a:t>AC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+ f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</a:rPr>
              <a:t>AG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+ f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</a:rPr>
              <a:t>AT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)/ 24</a:t>
            </a: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Dinucleotide frequencies and probabilities are shown below</a:t>
            </a:r>
          </a:p>
        </p:txBody>
      </p:sp>
      <p:graphicFrame>
        <p:nvGraphicFramePr>
          <p:cNvPr id="55" name="Table 54"/>
          <p:cNvGraphicFramePr/>
          <p:nvPr/>
        </p:nvGraphicFramePr>
        <p:xfrm>
          <a:off x="838080" y="3809880"/>
          <a:ext cx="6786720" cy="2590920"/>
        </p:xfrm>
        <a:graphic>
          <a:graphicData uri="http://schemas.openxmlformats.org/drawingml/2006/table">
            <a:tbl>
              <a:tblPr/>
              <a:tblGrid>
                <a:gridCol w="76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92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     A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   C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   G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   T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6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AA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AC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AG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AT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6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CA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CC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CG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CT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60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20000">
                          <a:solidFill>
                            <a:srgbClr val="000000"/>
                          </a:solidFill>
                          <a:latin typeface="Arial"/>
                        </a:rPr>
                        <a:t>GA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GC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GG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GT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0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20000">
                          <a:solidFill>
                            <a:srgbClr val="000000"/>
                          </a:solidFill>
                          <a:latin typeface="Arial"/>
                        </a:rPr>
                        <a:t>TA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TC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TG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9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r>
                        <a:rPr lang="en-US" sz="2800" b="0" strike="noStrike" spc="-1" baseline="-16000">
                          <a:solidFill>
                            <a:srgbClr val="000000"/>
                          </a:solidFill>
                          <a:latin typeface="Arial"/>
                        </a:rPr>
                        <a:t>TT </a:t>
                      </a: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Sequence Models Example Continued</a:t>
            </a: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752120"/>
            <a:ext cx="8229600" cy="218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Using Bayes’ Theorem, the conditional probability of finding C at position 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given A has been found at 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</a:rPr>
              <a:t>i-1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(i.e. P(i|i-1) ) is P(C|A)= f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</a:rPr>
              <a:t>AC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/f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</a:rPr>
              <a:t>A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The conditional probabilities are shown in the table</a:t>
            </a: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In the sequence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SEQ = AACGT CTCTA TCATG CCAGG ATCTG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, the probabilities are P(A) = 6/24, P(C) = 7/24, P(G) = 4/24, P(T) = 7/24</a:t>
            </a: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Probability of finding pattern CAAT is P(C).P(A|C).P(A|A).P(T|A) = 7/24 * 2/7 * 1/6 * 3/6 = .0069</a:t>
            </a:r>
          </a:p>
          <a:p>
            <a:pPr marL="343080" indent="0">
              <a:lnSpc>
                <a:spcPct val="80000"/>
              </a:lnSpc>
              <a:spcBef>
                <a:spcPts val="45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45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45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45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45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45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8" name="Table 57"/>
          <p:cNvGraphicFramePr/>
          <p:nvPr/>
        </p:nvGraphicFramePr>
        <p:xfrm>
          <a:off x="1371600" y="3809880"/>
          <a:ext cx="5854680" cy="2633760"/>
        </p:xfrm>
        <a:graphic>
          <a:graphicData uri="http://schemas.openxmlformats.org/drawingml/2006/table">
            <a:tbl>
              <a:tblPr/>
              <a:tblGrid>
                <a:gridCol w="91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040">
                <a:tc>
                  <a:txBody>
                    <a:bodyPr/>
                    <a:lstStyle/>
                    <a:p>
                      <a:pPr algn="r"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P(X|i-1)</a:t>
                      </a:r>
                    </a:p>
                    <a:p>
                      <a:pPr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X=i 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P(X|A)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P(X|C)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P(X|G)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P(X|T)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6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1/6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2/7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1/4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1/7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76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1/6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1/7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1/4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4/7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76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1/6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1/7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1/4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2/7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76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3/6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3/7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1/4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Regular Expressions, Search Engines, and Patterns</a:t>
            </a: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Search engines, using a pattern or regular expression as a keyword and sequences as documents to be searched, may be adapted for use in finding biological patterns</a:t>
            </a:r>
          </a:p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Perl is an example of a language that possesses open-source tools that may be used to search for biological patterns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80520" y="30456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Regular Expressions</a:t>
            </a: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599840"/>
            <a:ext cx="8229600" cy="16002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Regular expressions are used in bioinformatics to represent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patterns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in condensed format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MATLAB allows the ability to manipulate regular expressions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7200" y="3276360"/>
            <a:ext cx="8229600" cy="2849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Regular Expressions in MATLAB</a:t>
            </a: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Perl possesses most of C’s functionality with additional operators, some of which have relevance for biological patterns</a:t>
            </a:r>
          </a:p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The operator “=~” in Perl is used for searching</a:t>
            </a:r>
          </a:p>
          <a:p>
            <a:pPr marL="743040" lvl="1" indent="-285840"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The right argument is a regular expression specifying a pattern</a:t>
            </a:r>
          </a:p>
          <a:p>
            <a:pPr marL="743040" lvl="1" indent="-285840"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The left argument sequence being searched</a:t>
            </a:r>
          </a:p>
          <a:p>
            <a:pPr marL="343080"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Regular Expressions Example</a:t>
            </a: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The sequence level motifs for TATA box are TATAAT or TATTAT or TATAA</a:t>
            </a:r>
          </a:p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These variations can be represented using:</a:t>
            </a:r>
          </a:p>
          <a:p>
            <a:pPr marL="343080" indent="-343080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        TAT(AAT | TAT |AA)</a:t>
            </a:r>
          </a:p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Special characters “^” and “$”  are used to denote the start and end of the sequence being searched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096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Regular Expressions – Amino Acids (continued)</a:t>
            </a: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^MSE represents peptide sequence that begins with MSE </a:t>
            </a: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MSE$ represents a peptide sequence ending in MSE</a:t>
            </a: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“*” and “+” represent matching with zero or more, and one or more characters</a:t>
            </a: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Regular expression AAAA(N+)AAAA matches two “A” tracks of length 4 separated by at least one base</a:t>
            </a:r>
          </a:p>
        </p:txBody>
      </p:sp>
      <p:sp>
        <p:nvSpPr>
          <p:cNvPr id="70" name="Text Box 3"/>
          <p:cNvSpPr/>
          <p:nvPr/>
        </p:nvSpPr>
        <p:spPr>
          <a:xfrm>
            <a:off x="822240" y="1712880"/>
            <a:ext cx="473040" cy="36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Position-Specific Scoring Matrices (PSSM)</a:t>
            </a: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648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A position-specific scoring matrix is a table that represents the frequency of occurrence of each nucleotide in a sequence, used for frequency-based pattern searching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columns represent the positions while the rows represent the probability of occurrence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steps in constructing a PSSM are: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Align the sequences using multiple sequence alignment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Compute the frequency of each nucleotide for each position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Calculate the background frequency of each nucleotide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Calculate the log likelihood ratio of actual and background frequencies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80520" y="30456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 Patterns</a:t>
            </a: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6840" y="1600200"/>
            <a:ext cx="472428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A pattern is an element that occurs multiple times in a given set of biological sequences</a:t>
            </a: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Patterns are mainly present in non-coding regions of DNA</a:t>
            </a: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Examples of patterns include A+T or G+C regions, telomeric repeats of sequence AGGGTT,TATA Box, CAAT Box etc.</a:t>
            </a:r>
          </a:p>
        </p:txBody>
      </p:sp>
      <p:pic>
        <p:nvPicPr>
          <p:cNvPr id="24" name="Picture 4"/>
          <p:cNvPicPr/>
          <p:nvPr/>
        </p:nvPicPr>
        <p:blipFill>
          <a:blip r:embed="rId2"/>
          <a:stretch/>
        </p:blipFill>
        <p:spPr>
          <a:xfrm>
            <a:off x="5294160" y="1752480"/>
            <a:ext cx="3240360" cy="3810240"/>
          </a:xfrm>
          <a:prstGeom prst="rect">
            <a:avLst/>
          </a:prstGeom>
          <a:ln w="0">
            <a:noFill/>
          </a:ln>
        </p:spPr>
      </p:pic>
      <p:sp>
        <p:nvSpPr>
          <p:cNvPr id="25" name="Text Box 5"/>
          <p:cNvSpPr/>
          <p:nvPr/>
        </p:nvSpPr>
        <p:spPr>
          <a:xfrm>
            <a:off x="5257800" y="6477120"/>
            <a:ext cx="3886200" cy="24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Source:http://www.clanmcalister.org/images/dblhelix2.jpg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80520" y="274680"/>
            <a:ext cx="8458200" cy="411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175B5"/>
                </a:solidFill>
                <a:latin typeface="Impact"/>
              </a:rPr>
              <a:t>PSSM - Overview of the Building Process</a:t>
            </a:r>
            <a:br>
              <a:rPr sz="2800"/>
            </a:br>
            <a:endParaRPr lang="en-US" sz="2800" b="0" strike="noStrike" spc="-1">
              <a:solidFill>
                <a:srgbClr val="0175B5"/>
              </a:solidFill>
              <a:latin typeface="Impact"/>
            </a:endParaRPr>
          </a:p>
        </p:txBody>
      </p:sp>
      <p:pic>
        <p:nvPicPr>
          <p:cNvPr id="74" name="Picture 2"/>
          <p:cNvPicPr/>
          <p:nvPr/>
        </p:nvPicPr>
        <p:blipFill>
          <a:blip r:embed="rId2"/>
          <a:stretch/>
        </p:blipFill>
        <p:spPr>
          <a:xfrm>
            <a:off x="914400" y="609480"/>
            <a:ext cx="7466040" cy="5935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80520" y="1519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PSSM-Example</a:t>
            </a: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1430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Consider the following set of aligned sequences:-</a:t>
            </a:r>
          </a:p>
          <a:p>
            <a:pPr marL="343080" indent="-343080">
              <a:spcBef>
                <a:spcPts val="34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       A  A  C  T  T  A</a:t>
            </a:r>
          </a:p>
          <a:p>
            <a:pPr marL="343080" indent="-343080">
              <a:spcBef>
                <a:spcPts val="34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       A  A  T  T  T  C</a:t>
            </a:r>
          </a:p>
          <a:p>
            <a:pPr marL="343080" indent="-343080">
              <a:spcBef>
                <a:spcPts val="34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       A  T  T  T  A  A</a:t>
            </a:r>
          </a:p>
          <a:p>
            <a:pPr marL="343080" indent="-343080">
              <a:spcBef>
                <a:spcPts val="34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       C  A  A  A  A  A</a:t>
            </a:r>
          </a:p>
          <a:p>
            <a:pPr marL="343080" indent="-343080">
              <a:spcBef>
                <a:spcPts val="34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       A  T  A  A  G  A</a:t>
            </a:r>
          </a:p>
          <a:p>
            <a:pPr marL="343080" indent="-343080">
              <a:spcBef>
                <a:spcPts val="34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       A  T  G  A  A  T</a:t>
            </a:r>
          </a:p>
          <a:p>
            <a:pPr marL="343080" indent="-343080"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The probability of ‘A’ occurring at position 1 is 5/6, or .83</a:t>
            </a:r>
          </a:p>
          <a:p>
            <a:pPr marL="743040" lvl="1" indent="-285840">
              <a:spcBef>
                <a:spcPts val="34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All frequencies for all nucleotides are calculated in this manner to populate the table</a:t>
            </a:r>
          </a:p>
          <a:p>
            <a:pPr marL="343080" indent="-343080">
              <a:spcBef>
                <a:spcPts val="60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frequency of occurrence of each nucleotide is given by:</a:t>
            </a:r>
          </a:p>
          <a:p>
            <a:pPr marL="343080" indent="-343080">
              <a:spcBef>
                <a:spcPts val="60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 </a:t>
            </a:r>
          </a:p>
        </p:txBody>
      </p:sp>
      <p:sp>
        <p:nvSpPr>
          <p:cNvPr id="77" name="Rectangle 3"/>
          <p:cNvSpPr/>
          <p:nvPr/>
        </p:nvSpPr>
        <p:spPr>
          <a:xfrm>
            <a:off x="0" y="4054320"/>
            <a:ext cx="184320" cy="36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8" name="Table 77"/>
          <p:cNvGraphicFramePr/>
          <p:nvPr/>
        </p:nvGraphicFramePr>
        <p:xfrm>
          <a:off x="1523880" y="4191120"/>
          <a:ext cx="5324760" cy="1600200"/>
        </p:xfrm>
        <a:graphic>
          <a:graphicData uri="http://schemas.openxmlformats.org/drawingml/2006/table">
            <a:tbl>
              <a:tblPr/>
              <a:tblGrid>
                <a:gridCol w="76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 algn="ctr"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9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Nucleotide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0.83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0.5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0.33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0.5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0.5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0.66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0.17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0.17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0.17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0.17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0.17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0.5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0.33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0.5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0.33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0.17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9" name="Rectangle 58"/>
          <p:cNvSpPr/>
          <p:nvPr/>
        </p:nvSpPr>
        <p:spPr>
          <a:xfrm>
            <a:off x="0" y="3989520"/>
            <a:ext cx="184320" cy="36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228600" y="274680"/>
            <a:ext cx="8610480" cy="868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PSSM-Example (2)</a:t>
            </a: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228240" y="1371240"/>
            <a:ext cx="8458200" cy="4754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A pseudocount adds an occurrence of every element in the alphabet in order to account for the fact that not every probability is known to be 0</a:t>
            </a:r>
          </a:p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LaPlace’s Rule: Add one to each base and then compute probabilities from that</a:t>
            </a:r>
          </a:p>
          <a:p>
            <a:pPr marL="343080" indent="-343080">
              <a:spcBef>
                <a:spcPts val="60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spcBef>
                <a:spcPts val="60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For column 1 row A, the value is (5 + 1) / 10 = .6</a:t>
            </a:r>
          </a:p>
          <a:p>
            <a:pPr marL="343080" indent="-343080">
              <a:spcBef>
                <a:spcPts val="60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Rectangle 3"/>
          <p:cNvSpPr/>
          <p:nvPr/>
        </p:nvSpPr>
        <p:spPr>
          <a:xfrm>
            <a:off x="0" y="4054320"/>
            <a:ext cx="184320" cy="36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3" name="Table 82"/>
          <p:cNvGraphicFramePr/>
          <p:nvPr/>
        </p:nvGraphicFramePr>
        <p:xfrm>
          <a:off x="1447920" y="4419720"/>
          <a:ext cx="5324400" cy="1523880"/>
        </p:xfrm>
        <a:graphic>
          <a:graphicData uri="http://schemas.openxmlformats.org/drawingml/2006/table">
            <a:tbl>
              <a:tblPr/>
              <a:tblGrid>
                <a:gridCol w="7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Nucleotide</a:t>
                      </a:r>
                      <a:endParaRPr lang="en-U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0.6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0.4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0.3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0.4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0.4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0.5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0.2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0.2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0.2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0.2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0.2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0.4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0.3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0.4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0.3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0.2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4" name="Rectangle 54"/>
          <p:cNvSpPr/>
          <p:nvPr/>
        </p:nvSpPr>
        <p:spPr>
          <a:xfrm>
            <a:off x="0" y="4008600"/>
            <a:ext cx="184320" cy="36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PSSM-Example (3)</a:t>
            </a: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218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8427" lnSpcReduction="20000"/>
          </a:bodyPr>
          <a:lstStyle/>
          <a:p>
            <a:pPr marL="343080" indent="-343080"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The PSSM is obtained by taking the logarithm ratio of the frequencies in the table and the background model</a:t>
            </a:r>
          </a:p>
          <a:p>
            <a:pPr marL="343080" indent="-343080"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For nucleotides, the background model is equal to .25 for each type of nucleotide</a:t>
            </a:r>
          </a:p>
          <a:p>
            <a:pPr marL="343080" indent="-343080"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PSSM score (A) at position 1 = log(0.6/0.25) / log(2) = 1.263</a:t>
            </a:r>
          </a:p>
          <a:p>
            <a:pPr marL="343080" indent="-343080"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PSSM score (C) at position 1 = log(0.2/0.25) / log(2) = -.322</a:t>
            </a:r>
          </a:p>
          <a:p>
            <a:pPr marL="343080" indent="-343080"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PSSM Final:</a:t>
            </a:r>
          </a:p>
        </p:txBody>
      </p:sp>
      <p:graphicFrame>
        <p:nvGraphicFramePr>
          <p:cNvPr id="87" name="Table 86"/>
          <p:cNvGraphicFramePr/>
          <p:nvPr/>
        </p:nvGraphicFramePr>
        <p:xfrm>
          <a:off x="457200" y="3938760"/>
          <a:ext cx="8229600" cy="2286000"/>
        </p:xfrm>
        <a:graphic>
          <a:graphicData uri="http://schemas.openxmlformats.org/drawingml/2006/table">
            <a:tbl>
              <a:tblPr/>
              <a:tblGrid>
                <a:gridCol w="189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9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5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9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Nucleotide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1.26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.26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1.00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-.32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.26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.26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Sliding Window</a:t>
            </a: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218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PSSM is applied to a sequence in an attempt to locate patterns</a:t>
            </a:r>
          </a:p>
          <a:p>
            <a:pPr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In this example, the pattern of length 6 will be moved over the sequence of length 10 GATTACCGTT, and the highest score found will be reported</a:t>
            </a:r>
          </a:p>
          <a:p>
            <a:pPr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pattern is more likely to be found in the 2</a:t>
            </a:r>
            <a:r>
              <a:rPr lang="en-US" sz="2000" b="0" strike="noStrike" spc="-1" baseline="30000">
                <a:solidFill>
                  <a:srgbClr val="000000"/>
                </a:solidFill>
                <a:latin typeface="Arial"/>
              </a:rPr>
              <a:t>nd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position, which uses the 2</a:t>
            </a:r>
            <a:r>
              <a:rPr lang="en-US" sz="2000" b="0" strike="noStrike" spc="-1" baseline="30000">
                <a:solidFill>
                  <a:srgbClr val="000000"/>
                </a:solidFill>
                <a:latin typeface="Arial"/>
              </a:rPr>
              <a:t>nd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character and the subsequent 5 characters for matching</a:t>
            </a:r>
          </a:p>
        </p:txBody>
      </p:sp>
      <p:graphicFrame>
        <p:nvGraphicFramePr>
          <p:cNvPr id="90" name="Table 89"/>
          <p:cNvGraphicFramePr/>
          <p:nvPr/>
        </p:nvGraphicFramePr>
        <p:xfrm>
          <a:off x="762120" y="3505320"/>
          <a:ext cx="7567560" cy="2743200"/>
        </p:xfrm>
        <a:graphic>
          <a:graphicData uri="http://schemas.openxmlformats.org/drawingml/2006/table">
            <a:tbl>
              <a:tblPr/>
              <a:tblGrid>
                <a:gridCol w="45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6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90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69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3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3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79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79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079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Nuc.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1368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1.26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.26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1.00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-.32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.26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.26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Seq: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G=-1.32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A=.68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T=.26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 =.68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A=.68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C=-.32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.66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Seq: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A=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1.26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T=.68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T=.26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A=.68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C=-1.32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C=-.32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1.24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Seq: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T=-1.32 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T=.68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A=.26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C=-1.32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C=-1.32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G=-1.32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-4.34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Seq: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T=-1.32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A=.68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C=-.32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C=-1.32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G=-.32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T=-.32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-2.92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Seq: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A=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1.26</a:t>
                      </a: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C=-1.32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C=-.32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G=-1.32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T=.26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T=-.32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-1.76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1368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1368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Sliding Window Cont.</a:t>
            </a: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218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A score threshold may be set to determine how closely a portion of a sequence may match the pattern being searched before being accepted</a:t>
            </a: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As the window moves towards an area where a pattern occurs, the score will steadily increase, reach a maximum at the position nearest the pattern, and then begin to decline</a:t>
            </a:r>
          </a:p>
          <a:p>
            <a:pPr marL="343080" indent="0">
              <a:spcBef>
                <a:spcPts val="4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3" name="Object 3"/>
          <p:cNvGraphicFramePr/>
          <p:nvPr/>
        </p:nvGraphicFramePr>
        <p:xfrm>
          <a:off x="1676520" y="3541680"/>
          <a:ext cx="5790960" cy="298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0" imgH="0" progId="Excel.Sheet.12">
                  <p:embed/>
                </p:oleObj>
              </mc:Choice>
              <mc:Fallback>
                <p:oleObj r:id="rId2" imgW="0" imgH="0" progId="Excel.Sheet.12">
                  <p:embed/>
                  <p:pic>
                    <p:nvPicPr>
                      <p:cNvPr id="94" name="Object 3"/>
                      <p:cNvPicPr/>
                      <p:nvPr/>
                    </p:nvPicPr>
                    <p:blipFill>
                      <a:blip r:embed="rId3"/>
                      <a:stretch/>
                    </p:blipFill>
                    <p:spPr>
                      <a:xfrm>
                        <a:off x="1676520" y="3541680"/>
                        <a:ext cx="5790960" cy="298152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020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Hidden Markov Model</a:t>
            </a: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752120"/>
            <a:ext cx="8229600" cy="4373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A hidden markov model (HMM) is a two variable process in which one of the variables (state) is hidden and the other (output symbol) is observable</a:t>
            </a:r>
          </a:p>
          <a:p>
            <a:pPr marL="343080" indent="-3430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HMM’s are used as quantitative models for modeling DNA and protein patterns</a:t>
            </a:r>
          </a:p>
          <a:p>
            <a:pPr marL="343080" indent="-3430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A HMM has a finite set of states, each of which has a probability of generating a particular symbol from a given set of symbols it is capable of producing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HMM Architecture</a:t>
            </a: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599840"/>
            <a:ext cx="8229600" cy="3048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Each oval shape represents a random variable that can assume a number of values</a:t>
            </a: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traditional use of HMM’s is iteratively modeling time-varying signals</a:t>
            </a: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x(t) is the value of the hidden state at time (t)</a:t>
            </a: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y(t) is the value of the observed variable at time t - dependent upon the state of x(t)</a:t>
            </a: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value of the hidden state x(t) depends on the value of the hidden state x(t-1)</a:t>
            </a: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In bioinformatics, the position in a sequence is used in place of time</a:t>
            </a:r>
          </a:p>
        </p:txBody>
      </p:sp>
      <p:pic>
        <p:nvPicPr>
          <p:cNvPr id="99" name="Picture 3"/>
          <p:cNvPicPr/>
          <p:nvPr/>
        </p:nvPicPr>
        <p:blipFill>
          <a:blip r:embed="rId2"/>
          <a:stretch/>
        </p:blipFill>
        <p:spPr>
          <a:xfrm>
            <a:off x="990720" y="4495680"/>
            <a:ext cx="6933960" cy="2049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HMM Parameters</a:t>
            </a: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15328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A HMM may be represented by the formula </a:t>
            </a:r>
          </a:p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Where: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π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represents a path of visited states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L represents the length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B is the initial state distribution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A is a matrix of transition probabilities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e is the set of emission distributions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model is applied by using the initial state specified by B and then performing L-1 state transitions as defined by A to find the probability of path </a:t>
            </a:r>
            <a:r>
              <a:rPr lang="el-GR" sz="2400" b="0" strike="noStrike" spc="-1">
                <a:solidFill>
                  <a:srgbClr val="000000"/>
                </a:solidFill>
                <a:latin typeface="Arial"/>
              </a:rPr>
              <a:t>π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occurring</a:t>
            </a:r>
          </a:p>
        </p:txBody>
      </p:sp>
      <p:pic>
        <p:nvPicPr>
          <p:cNvPr id="102" name="Picture 3"/>
          <p:cNvPicPr/>
          <p:nvPr/>
        </p:nvPicPr>
        <p:blipFill>
          <a:blip r:embed="rId2"/>
          <a:stretch/>
        </p:blipFill>
        <p:spPr>
          <a:xfrm>
            <a:off x="1676520" y="1905120"/>
            <a:ext cx="4495680" cy="617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HMM for the Coin Toss</a:t>
            </a: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599840"/>
            <a:ext cx="8229600" cy="2133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Consider the scenario where there are two coins: Fair coin and Biased coin</a:t>
            </a:r>
          </a:p>
          <a:p>
            <a:pPr marL="343080" indent="-343080">
              <a:lnSpc>
                <a:spcPct val="9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Which coin is being tossed is selected randomly for each throw (resulting in a .5 value for each state transition), and we do not know which is picked </a:t>
            </a:r>
          </a:p>
          <a:p>
            <a:pPr marL="343080" indent="-343080">
              <a:lnSpc>
                <a:spcPct val="90000"/>
              </a:lnSpc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      - Visible state : Result of toss (Heads or Tails)</a:t>
            </a:r>
          </a:p>
          <a:p>
            <a:pPr marL="343080" indent="-343080">
              <a:lnSpc>
                <a:spcPct val="90000"/>
              </a:lnSpc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      - Hidden state : Which coin was tossed</a:t>
            </a:r>
          </a:p>
          <a:p>
            <a:pPr marL="343080" indent="-343080">
              <a:lnSpc>
                <a:spcPct val="9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One problem is to look at coin tosses to predict the maximally likely estimate for which (fair or biased) coin was used</a:t>
            </a:r>
          </a:p>
        </p:txBody>
      </p:sp>
      <p:grpSp>
        <p:nvGrpSpPr>
          <p:cNvPr id="105" name="Group 3"/>
          <p:cNvGrpSpPr/>
          <p:nvPr/>
        </p:nvGrpSpPr>
        <p:grpSpPr>
          <a:xfrm>
            <a:off x="4952880" y="4343400"/>
            <a:ext cx="849240" cy="837720"/>
            <a:chOff x="4952880" y="4343400"/>
            <a:chExt cx="849240" cy="837720"/>
          </a:xfrm>
        </p:grpSpPr>
        <p:sp>
          <p:nvSpPr>
            <p:cNvPr id="106" name="Oval 4"/>
            <p:cNvSpPr/>
            <p:nvPr/>
          </p:nvSpPr>
          <p:spPr>
            <a:xfrm>
              <a:off x="4952880" y="4343400"/>
              <a:ext cx="824040" cy="837720"/>
            </a:xfrm>
            <a:prstGeom prst="ellipse">
              <a:avLst/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 anchor="ctr">
              <a:no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7" name="Text Box 5"/>
            <p:cNvSpPr/>
            <p:nvPr/>
          </p:nvSpPr>
          <p:spPr>
            <a:xfrm>
              <a:off x="5136840" y="4574160"/>
              <a:ext cx="665280" cy="307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 anchor="t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strike="noStrike" spc="-1">
                  <a:solidFill>
                    <a:srgbClr val="000000"/>
                  </a:solidFill>
                  <a:latin typeface="Times New Roman"/>
                </a:rPr>
                <a:t>Biased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08" name="Group 6"/>
          <p:cNvGrpSpPr/>
          <p:nvPr/>
        </p:nvGrpSpPr>
        <p:grpSpPr>
          <a:xfrm>
            <a:off x="3048120" y="4343400"/>
            <a:ext cx="914040" cy="837720"/>
            <a:chOff x="3048120" y="4343400"/>
            <a:chExt cx="914040" cy="837720"/>
          </a:xfrm>
        </p:grpSpPr>
        <p:sp>
          <p:nvSpPr>
            <p:cNvPr id="109" name="Oval 7"/>
            <p:cNvSpPr/>
            <p:nvPr/>
          </p:nvSpPr>
          <p:spPr>
            <a:xfrm>
              <a:off x="3048120" y="4343400"/>
              <a:ext cx="914040" cy="837720"/>
            </a:xfrm>
            <a:prstGeom prst="ellipse">
              <a:avLst/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 anchor="ctr">
              <a:no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0" name="Text Box 8"/>
            <p:cNvSpPr/>
            <p:nvPr/>
          </p:nvSpPr>
          <p:spPr>
            <a:xfrm>
              <a:off x="3253320" y="4550760"/>
              <a:ext cx="506880" cy="337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 anchor="t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strike="noStrike" spc="-1">
                  <a:solidFill>
                    <a:srgbClr val="000000"/>
                  </a:solidFill>
                  <a:latin typeface="Times New Roman"/>
                </a:rPr>
                <a:t>Fair</a:t>
              </a:r>
              <a:endParaRPr lang="en-US" sz="1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1" name="Freeform 9"/>
          <p:cNvSpPr/>
          <p:nvPr/>
        </p:nvSpPr>
        <p:spPr>
          <a:xfrm flipV="1">
            <a:off x="3962520" y="4876200"/>
            <a:ext cx="990360" cy="75960"/>
          </a:xfrm>
          <a:custGeom>
            <a:avLst/>
            <a:gdLst/>
            <a:ahLst/>
            <a:cxnLst/>
            <a:rect l="l" t="t" r="r" b="b"/>
            <a:pathLst>
              <a:path w="912" h="144">
                <a:moveTo>
                  <a:pt x="0" y="144"/>
                </a:moveTo>
                <a:cubicBezTo>
                  <a:pt x="140" y="72"/>
                  <a:pt x="280" y="0"/>
                  <a:pt x="432" y="0"/>
                </a:cubicBezTo>
                <a:cubicBezTo>
                  <a:pt x="584" y="0"/>
                  <a:pt x="748" y="72"/>
                  <a:pt x="912" y="144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29160" rIns="90000" bIns="2916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Freeform 10"/>
          <p:cNvSpPr/>
          <p:nvPr/>
        </p:nvSpPr>
        <p:spPr>
          <a:xfrm flipH="1">
            <a:off x="3656880" y="4191120"/>
            <a:ext cx="1523880" cy="152280"/>
          </a:xfrm>
          <a:custGeom>
            <a:avLst/>
            <a:gdLst/>
            <a:ahLst/>
            <a:cxnLst/>
            <a:rect l="l" t="t" r="r" b="b"/>
            <a:pathLst>
              <a:path w="912" h="144">
                <a:moveTo>
                  <a:pt x="0" y="144"/>
                </a:moveTo>
                <a:cubicBezTo>
                  <a:pt x="140" y="72"/>
                  <a:pt x="280" y="0"/>
                  <a:pt x="432" y="0"/>
                </a:cubicBezTo>
                <a:cubicBezTo>
                  <a:pt x="584" y="0"/>
                  <a:pt x="748" y="72"/>
                  <a:pt x="912" y="144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Text Box 11"/>
          <p:cNvSpPr/>
          <p:nvPr/>
        </p:nvSpPr>
        <p:spPr>
          <a:xfrm>
            <a:off x="4040640" y="4952880"/>
            <a:ext cx="46584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</a:rPr>
              <a:t>0.5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Freeform 12"/>
          <p:cNvSpPr/>
          <p:nvPr/>
        </p:nvSpPr>
        <p:spPr>
          <a:xfrm flipH="1">
            <a:off x="2362320" y="4267080"/>
            <a:ext cx="761760" cy="685800"/>
          </a:xfrm>
          <a:custGeom>
            <a:avLst/>
            <a:gdLst/>
            <a:ahLst/>
            <a:cxnLst/>
            <a:rect l="l" t="t" r="r" b="b"/>
            <a:pathLst>
              <a:path w="424" h="400">
                <a:moveTo>
                  <a:pt x="0" y="104"/>
                </a:moveTo>
                <a:cubicBezTo>
                  <a:pt x="40" y="60"/>
                  <a:pt x="80" y="16"/>
                  <a:pt x="144" y="8"/>
                </a:cubicBezTo>
                <a:cubicBezTo>
                  <a:pt x="208" y="0"/>
                  <a:pt x="344" y="8"/>
                  <a:pt x="384" y="56"/>
                </a:cubicBezTo>
                <a:cubicBezTo>
                  <a:pt x="424" y="104"/>
                  <a:pt x="408" y="240"/>
                  <a:pt x="384" y="296"/>
                </a:cubicBezTo>
                <a:cubicBezTo>
                  <a:pt x="360" y="352"/>
                  <a:pt x="296" y="384"/>
                  <a:pt x="240" y="392"/>
                </a:cubicBezTo>
                <a:cubicBezTo>
                  <a:pt x="184" y="400"/>
                  <a:pt x="116" y="372"/>
                  <a:pt x="48" y="344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Freeform 13"/>
          <p:cNvSpPr/>
          <p:nvPr/>
        </p:nvSpPr>
        <p:spPr>
          <a:xfrm>
            <a:off x="5715000" y="4343400"/>
            <a:ext cx="762120" cy="635040"/>
          </a:xfrm>
          <a:custGeom>
            <a:avLst/>
            <a:gdLst/>
            <a:ahLst/>
            <a:cxnLst/>
            <a:rect l="l" t="t" r="r" b="b"/>
            <a:pathLst>
              <a:path w="424" h="400">
                <a:moveTo>
                  <a:pt x="0" y="104"/>
                </a:moveTo>
                <a:cubicBezTo>
                  <a:pt x="40" y="60"/>
                  <a:pt x="80" y="16"/>
                  <a:pt x="144" y="8"/>
                </a:cubicBezTo>
                <a:cubicBezTo>
                  <a:pt x="208" y="0"/>
                  <a:pt x="344" y="8"/>
                  <a:pt x="384" y="56"/>
                </a:cubicBezTo>
                <a:cubicBezTo>
                  <a:pt x="424" y="104"/>
                  <a:pt x="408" y="240"/>
                  <a:pt x="384" y="296"/>
                </a:cubicBezTo>
                <a:cubicBezTo>
                  <a:pt x="360" y="352"/>
                  <a:pt x="296" y="384"/>
                  <a:pt x="240" y="392"/>
                </a:cubicBezTo>
                <a:cubicBezTo>
                  <a:pt x="184" y="400"/>
                  <a:pt x="116" y="372"/>
                  <a:pt x="48" y="344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Text Box 14"/>
          <p:cNvSpPr/>
          <p:nvPr/>
        </p:nvSpPr>
        <p:spPr>
          <a:xfrm>
            <a:off x="6478920" y="4343400"/>
            <a:ext cx="46584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</a:rPr>
              <a:t>0.5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Text Box 15"/>
          <p:cNvSpPr/>
          <p:nvPr/>
        </p:nvSpPr>
        <p:spPr>
          <a:xfrm>
            <a:off x="1906920" y="4343400"/>
            <a:ext cx="46584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</a:rPr>
              <a:t>0.5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8" name="AutoShape 16"/>
          <p:cNvCxnSpPr>
            <a:stCxn id="106" idx="4"/>
          </p:cNvCxnSpPr>
          <p:nvPr/>
        </p:nvCxnSpPr>
        <p:spPr>
          <a:xfrm>
            <a:off x="5365800" y="5181120"/>
            <a:ext cx="419760" cy="8391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cxnSp>
        <p:nvCxnSpPr>
          <p:cNvPr id="119" name="AutoShape 17"/>
          <p:cNvCxnSpPr>
            <a:stCxn id="106" idx="4"/>
          </p:cNvCxnSpPr>
          <p:nvPr/>
        </p:nvCxnSpPr>
        <p:spPr>
          <a:xfrm flipH="1">
            <a:off x="5174640" y="5181480"/>
            <a:ext cx="191160" cy="9151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cxnSp>
        <p:nvCxnSpPr>
          <p:cNvPr id="120" name="AutoShape 18"/>
          <p:cNvCxnSpPr>
            <a:stCxn id="109" idx="4"/>
          </p:cNvCxnSpPr>
          <p:nvPr/>
        </p:nvCxnSpPr>
        <p:spPr>
          <a:xfrm>
            <a:off x="3504960" y="5181480"/>
            <a:ext cx="114840" cy="9151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cxnSp>
        <p:nvCxnSpPr>
          <p:cNvPr id="121" name="AutoShape 19"/>
          <p:cNvCxnSpPr>
            <a:stCxn id="109" idx="4"/>
          </p:cNvCxnSpPr>
          <p:nvPr/>
        </p:nvCxnSpPr>
        <p:spPr>
          <a:xfrm flipH="1">
            <a:off x="2856960" y="5181120"/>
            <a:ext cx="648360" cy="8391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122" name="Text Box 20"/>
          <p:cNvSpPr/>
          <p:nvPr/>
        </p:nvSpPr>
        <p:spPr>
          <a:xfrm>
            <a:off x="5638680" y="5257800"/>
            <a:ext cx="45720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.1</a:t>
            </a:r>
          </a:p>
        </p:txBody>
      </p:sp>
      <p:sp>
        <p:nvSpPr>
          <p:cNvPr id="123" name="Text Box 21"/>
          <p:cNvSpPr/>
          <p:nvPr/>
        </p:nvSpPr>
        <p:spPr>
          <a:xfrm>
            <a:off x="4724280" y="5257800"/>
            <a:ext cx="38124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.9</a:t>
            </a:r>
          </a:p>
        </p:txBody>
      </p:sp>
      <p:sp>
        <p:nvSpPr>
          <p:cNvPr id="124" name="Text Box 22"/>
          <p:cNvSpPr/>
          <p:nvPr/>
        </p:nvSpPr>
        <p:spPr>
          <a:xfrm>
            <a:off x="2590920" y="5181480"/>
            <a:ext cx="38088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.5</a:t>
            </a:r>
          </a:p>
        </p:txBody>
      </p:sp>
      <p:sp>
        <p:nvSpPr>
          <p:cNvPr id="125" name="Text Box 23"/>
          <p:cNvSpPr/>
          <p:nvPr/>
        </p:nvSpPr>
        <p:spPr>
          <a:xfrm>
            <a:off x="3505320" y="5181480"/>
            <a:ext cx="38088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.5</a:t>
            </a:r>
          </a:p>
        </p:txBody>
      </p:sp>
      <p:sp>
        <p:nvSpPr>
          <p:cNvPr id="126" name="Text Box 24"/>
          <p:cNvSpPr/>
          <p:nvPr/>
        </p:nvSpPr>
        <p:spPr>
          <a:xfrm>
            <a:off x="4116600" y="3809880"/>
            <a:ext cx="46584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</a:rPr>
              <a:t>0.5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Importance of Patterns</a:t>
            </a: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Patterns provide information about the structure of proteins that DNA interacts with and their role in metabolic pathways of cellular functions</a:t>
            </a: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Patterns in eukaryotic DNA may provide regulatory functions, as well as being indicative of other useful information about the function of a particular sequence of DNA </a:t>
            </a: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Patterns represent functional control points for cell specific or differential gene expression</a:t>
            </a: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Patterns detected at  sequence levels such as splice sites, binding sites, drive the definitions and detection of patterns at a higher level of abstraction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380520" y="152280"/>
            <a:ext cx="8458200" cy="944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HMM for Sequences</a:t>
            </a: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533160" y="1523520"/>
            <a:ext cx="8381880" cy="3962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Given the multiple alignment of sequences, we can use HMM to model the variations implicit in the alignment</a:t>
            </a:r>
          </a:p>
          <a:p>
            <a:pPr marL="343080" indent="-343080"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Each column of the alignment may be represented by a hidden state that produced that column</a:t>
            </a:r>
          </a:p>
          <a:p>
            <a:pPr marL="343080" indent="-343080"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Insertions and deletions may be represented by other states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Profile HMM: Alignment</a:t>
            </a: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6840" y="1599840"/>
            <a:ext cx="7620120" cy="167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Consider the following six sequences shown below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first step in inducing the HMM is to perform a multiple sequence alignment on the sequences</a:t>
            </a:r>
          </a:p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62120" y="3429000"/>
            <a:ext cx="3200400" cy="228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    SEQ1      G C C C A</a:t>
            </a:r>
          </a:p>
          <a:p>
            <a:pPr marL="343080" indent="-343080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    SEQ2      A G C</a:t>
            </a:r>
          </a:p>
          <a:p>
            <a:pPr marL="343080" indent="-343080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    SEQ3      A A G C</a:t>
            </a:r>
          </a:p>
          <a:p>
            <a:pPr marL="343080" indent="-343080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    SEQ4      A G A A</a:t>
            </a:r>
          </a:p>
          <a:p>
            <a:pPr marL="343080" indent="-343080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    SEQ5      A A A C</a:t>
            </a:r>
          </a:p>
          <a:p>
            <a:pPr marL="343080" indent="-343080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    SEQ6      A G C</a:t>
            </a:r>
          </a:p>
        </p:txBody>
      </p:sp>
      <p:pic>
        <p:nvPicPr>
          <p:cNvPr id="132" name="Picture 4"/>
          <p:cNvPicPr/>
          <p:nvPr/>
        </p:nvPicPr>
        <p:blipFill>
          <a:blip r:embed="rId2"/>
          <a:stretch/>
        </p:blipFill>
        <p:spPr>
          <a:xfrm>
            <a:off x="4495680" y="3581280"/>
            <a:ext cx="3886200" cy="2286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Profile HMM: Topology</a:t>
            </a: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57200" y="1599840"/>
            <a:ext cx="8229600" cy="2057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topology of HMM is established using the consensus sequence</a:t>
            </a: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structure of a Profile HMM is shown below:-</a:t>
            </a: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square box represent states where nucleotides </a:t>
            </a:r>
            <a:r>
              <a:rPr lang="en-US" sz="2000" b="0" i="1" strike="noStrike" spc="-1">
                <a:solidFill>
                  <a:srgbClr val="000000"/>
                </a:solidFill>
                <a:latin typeface="Arial"/>
              </a:rPr>
              <a:t>match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Diamonds represent states where nucleotides are </a:t>
            </a:r>
            <a:r>
              <a:rPr lang="en-US" sz="2000" b="0" i="1" strike="noStrike" spc="-1">
                <a:solidFill>
                  <a:srgbClr val="000000"/>
                </a:solidFill>
                <a:latin typeface="Arial"/>
              </a:rPr>
              <a:t>inserted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Circles represent states where nucleotides are </a:t>
            </a:r>
            <a:r>
              <a:rPr lang="en-US" sz="2000" b="0" i="1" strike="noStrike" spc="-1">
                <a:solidFill>
                  <a:srgbClr val="000000"/>
                </a:solidFill>
                <a:latin typeface="Arial"/>
              </a:rPr>
              <a:t>deleted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Rectangle 3"/>
          <p:cNvSpPr/>
          <p:nvPr/>
        </p:nvSpPr>
        <p:spPr>
          <a:xfrm>
            <a:off x="4510080" y="3581280"/>
            <a:ext cx="184320" cy="36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6" name="Picture 4"/>
          <p:cNvPicPr/>
          <p:nvPr/>
        </p:nvPicPr>
        <p:blipFill>
          <a:blip r:embed="rId2"/>
          <a:stretch/>
        </p:blipFill>
        <p:spPr>
          <a:xfrm>
            <a:off x="838080" y="3581280"/>
            <a:ext cx="7239240" cy="2859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Profile HMM: State Transitions</a:t>
            </a: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599840"/>
            <a:ext cx="8229600" cy="198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aligned columns correspond to either emissions from the match state or to emissions from the insert state</a:t>
            </a:r>
          </a:p>
          <a:p>
            <a:pPr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consensus columns are used to define the match states M</a:t>
            </a:r>
            <a:r>
              <a:rPr lang="en-US" sz="2000" b="0" strike="noStrike" spc="-1" baseline="-25000">
                <a:solidFill>
                  <a:srgbClr val="000000"/>
                </a:solidFill>
                <a:latin typeface="Arial"/>
              </a:rPr>
              <a:t>1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,M</a:t>
            </a:r>
            <a:r>
              <a:rPr lang="en-US" sz="2000" b="0" strike="noStrike" spc="-1" baseline="-18000">
                <a:solidFill>
                  <a:srgbClr val="000000"/>
                </a:solidFill>
                <a:latin typeface="Arial"/>
              </a:rPr>
              <a:t>2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,M</a:t>
            </a:r>
            <a:r>
              <a:rPr lang="en-US" sz="2000" b="0" strike="noStrike" spc="-1" baseline="-25000">
                <a:solidFill>
                  <a:srgbClr val="000000"/>
                </a:solidFill>
                <a:latin typeface="Arial"/>
              </a:rPr>
              <a:t>3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for the HMM</a:t>
            </a:r>
          </a:p>
          <a:p>
            <a:pPr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After defining the match states, the corresponding insert and delete states are used to define the complete HMM topology</a:t>
            </a:r>
          </a:p>
        </p:txBody>
      </p:sp>
      <p:pic>
        <p:nvPicPr>
          <p:cNvPr id="139" name="Picture 3"/>
          <p:cNvPicPr/>
          <p:nvPr/>
        </p:nvPicPr>
        <p:blipFill>
          <a:blip r:embed="rId2"/>
          <a:stretch/>
        </p:blipFill>
        <p:spPr>
          <a:xfrm>
            <a:off x="1752480" y="3962520"/>
            <a:ext cx="5496120" cy="1847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096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Transition Probabilities</a:t>
            </a: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values of the transition probabilities are computed using the frequency of the transitions as each sequence is considered</a:t>
            </a:r>
          </a:p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model parameters are computed using the state transition sequences shown in the figure below:-</a:t>
            </a:r>
          </a:p>
        </p:txBody>
      </p:sp>
      <p:pic>
        <p:nvPicPr>
          <p:cNvPr id="142" name="Picture 3"/>
          <p:cNvPicPr/>
          <p:nvPr/>
        </p:nvPicPr>
        <p:blipFill>
          <a:blip r:embed="rId2"/>
          <a:stretch/>
        </p:blipFill>
        <p:spPr>
          <a:xfrm>
            <a:off x="1752480" y="4191120"/>
            <a:ext cx="5515200" cy="1752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380520" y="274680"/>
            <a:ext cx="8458200" cy="944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Transition Probabilities Continued</a:t>
            </a: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304560" y="1447560"/>
            <a:ext cx="8381880" cy="46782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frequency of each of the transitions and the corresponding emission probabilities are shown below</a:t>
            </a:r>
          </a:p>
        </p:txBody>
      </p:sp>
      <p:pic>
        <p:nvPicPr>
          <p:cNvPr id="145" name="Picture 3"/>
          <p:cNvPicPr/>
          <p:nvPr/>
        </p:nvPicPr>
        <p:blipFill>
          <a:blip r:embed="rId2"/>
          <a:stretch/>
        </p:blipFill>
        <p:spPr>
          <a:xfrm>
            <a:off x="3200400" y="3200400"/>
            <a:ext cx="5543640" cy="28479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46" name="Table 145"/>
          <p:cNvGraphicFramePr/>
          <p:nvPr/>
        </p:nvGraphicFramePr>
        <p:xfrm>
          <a:off x="1066680" y="3352680"/>
          <a:ext cx="1557360" cy="2560680"/>
        </p:xfrm>
        <a:graphic>
          <a:graphicData uri="http://schemas.openxmlformats.org/drawingml/2006/table">
            <a:tbl>
              <a:tblPr/>
              <a:tblGrid>
                <a:gridCol w="64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44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State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0  1  2  3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Wingdings"/>
                          <a:ea typeface="Wingdings"/>
                        </a:rPr>
                        <a:t>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Wingdings"/>
                          <a:ea typeface="Wingdings"/>
                        </a:rPr>
                        <a:t>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Wingdings"/>
                          <a:ea typeface="Wingdings"/>
                        </a:rPr>
                        <a:t>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4  5  6  4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  0  0  -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1  0  0  2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Wingdings"/>
                          <a:ea typeface="Wingdings"/>
                        </a:rPr>
                        <a:t>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Wingdings"/>
                          <a:ea typeface="Wingdings"/>
                        </a:rPr>
                        <a:t>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Wingdings"/>
                          <a:ea typeface="Wingdings"/>
                        </a:rPr>
                        <a:t>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1  0  0  2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  0  0  -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0  0  0  2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Wingdings"/>
                          <a:ea typeface="Wingdings"/>
                        </a:rPr>
                        <a:t>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Wingdings"/>
                          <a:ea typeface="Wingdings"/>
                        </a:rPr>
                        <a:t>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Wingdings"/>
                          <a:ea typeface="Wingdings"/>
                        </a:rPr>
                        <a:t>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  1  0  0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  0  0  -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  0  0  0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7" name="Rectangle 21"/>
          <p:cNvSpPr/>
          <p:nvPr/>
        </p:nvSpPr>
        <p:spPr>
          <a:xfrm>
            <a:off x="0" y="4797360"/>
            <a:ext cx="184320" cy="36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020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Emission Probabilities</a:t>
            </a: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8229600" cy="4602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The emission probability is computed using the formula:-</a:t>
            </a: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                </a:t>
            </a:r>
          </a:p>
          <a:p>
            <a:pPr marL="343080" indent="0">
              <a:lnSpc>
                <a:spcPct val="90000"/>
              </a:lnSpc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The emission probability specifies the probability of emitting each of the symbols in |∑ | in the state </a:t>
            </a:r>
            <a:r>
              <a:rPr lang="en-US" sz="3200" b="0" i="1" strike="noStrike" spc="-1">
                <a:solidFill>
                  <a:srgbClr val="000000"/>
                </a:solidFill>
                <a:latin typeface="Arial"/>
              </a:rPr>
              <a:t>k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LaPlace’s rule will be applied to add pseudocounts to frequencies observed</a:t>
            </a:r>
          </a:p>
        </p:txBody>
      </p:sp>
      <p:pic>
        <p:nvPicPr>
          <p:cNvPr id="150" name="Picture 3"/>
          <p:cNvPicPr/>
          <p:nvPr/>
        </p:nvPicPr>
        <p:blipFill>
          <a:blip r:embed="rId2"/>
          <a:stretch/>
        </p:blipFill>
        <p:spPr>
          <a:xfrm>
            <a:off x="3124080" y="2819520"/>
            <a:ext cx="2610000" cy="780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380520" y="274680"/>
            <a:ext cx="8458200" cy="944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Emission Probabilities Continued</a:t>
            </a: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380880" y="1371240"/>
            <a:ext cx="8305920" cy="4754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The emission probability for each state is computed as shown below:</a:t>
            </a:r>
          </a:p>
        </p:txBody>
      </p:sp>
      <p:pic>
        <p:nvPicPr>
          <p:cNvPr id="153" name="Picture 3"/>
          <p:cNvPicPr/>
          <p:nvPr/>
        </p:nvPicPr>
        <p:blipFill>
          <a:blip r:embed="rId2"/>
          <a:stretch/>
        </p:blipFill>
        <p:spPr>
          <a:xfrm>
            <a:off x="228600" y="2971800"/>
            <a:ext cx="3505320" cy="3200400"/>
          </a:xfrm>
          <a:prstGeom prst="rect">
            <a:avLst/>
          </a:prstGeom>
          <a:ln w="0">
            <a:noFill/>
          </a:ln>
        </p:spPr>
      </p:pic>
      <p:pic>
        <p:nvPicPr>
          <p:cNvPr id="154" name="Picture 4"/>
          <p:cNvPicPr/>
          <p:nvPr/>
        </p:nvPicPr>
        <p:blipFill>
          <a:blip r:embed="rId3"/>
          <a:stretch/>
        </p:blipFill>
        <p:spPr>
          <a:xfrm>
            <a:off x="2971800" y="2971800"/>
            <a:ext cx="6172200" cy="2687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HMM Sequences Example</a:t>
            </a: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6840" y="1600200"/>
            <a:ext cx="251604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When at state 3, there is a .6 percent chance of entering state 4 due to 3/5 of the sequences having nucleotides in those positions</a:t>
            </a: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When at state 4, there is a .6 percent chance of moving to state 5 due to 3/5 of the sequences moving there at the next position</a:t>
            </a:r>
          </a:p>
        </p:txBody>
      </p:sp>
      <p:pic>
        <p:nvPicPr>
          <p:cNvPr id="157" name="Picture 3"/>
          <p:cNvPicPr/>
          <p:nvPr/>
        </p:nvPicPr>
        <p:blipFill>
          <a:blip r:embed="rId2"/>
          <a:stretch/>
        </p:blipFill>
        <p:spPr>
          <a:xfrm>
            <a:off x="2895480" y="1359000"/>
            <a:ext cx="5791320" cy="4584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228600" y="304920"/>
            <a:ext cx="8610480" cy="868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Searching the Profile HMM</a:t>
            </a: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533160" y="1295280"/>
            <a:ext cx="8305560" cy="3810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Sequences can be searched against the HMM to detect whether or not they belong to a particular family of sequences described by the profile HMM</a:t>
            </a:r>
          </a:p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Using a global alignment, the probability of the most probable alignment and sequence can be determined using the Viterbi algorithm</a:t>
            </a:r>
          </a:p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Full probability of a sequence aligning to the profile HMM determined using the forward algorithm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Sequence  V/S Pattern Modeling</a:t>
            </a: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0880" y="1600200"/>
            <a:ext cx="8305920" cy="4572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Sequence Model: A model of sequence characteristics that provides a basis for establishing the significance of any patterns observed</a:t>
            </a:r>
          </a:p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Pattern Model: A model of pattern characteristics that helps us codify and look for specific motifs of functional significance</a:t>
            </a:r>
          </a:p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As an example, the probability of finding a pattern such as TATA box, “TATAAT” in a sequence that is rich in the bases A and T will be more than finding the same pattern in a sequence that is rich in G and C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Tools for Biological Patterns</a:t>
            </a: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There are many tools available for building HMMs, as well as many databases that may be used in searches</a:t>
            </a:r>
          </a:p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Generally, once an HMM is built it is used to search a database for patterns matching the model</a:t>
            </a:r>
          </a:p>
          <a:p>
            <a:pPr marL="343080"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HMMER</a:t>
            </a: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HMMER is the one of the major tools for pattern discovery in biological sequences</a:t>
            </a:r>
          </a:p>
          <a:p>
            <a:pPr marL="343080" indent="-343080"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HMMER requires a multiple sequence alignment as input, which may be acquired from output from CLUSTAL multiple sequence alignment or other multiple sequence alignment programs</a:t>
            </a:r>
          </a:p>
          <a:p>
            <a:pPr marL="343080" indent="-343080"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HMMER uses this input to generated a HMM, which may be used as a query in a sequence search to discover patterns </a:t>
            </a:r>
          </a:p>
          <a:p>
            <a:pPr marL="343080" indent="0">
              <a:spcBef>
                <a:spcPts val="700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Viterbi Algorithm</a:t>
            </a: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Viterbi is the default algorithm used by HMMER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Viterbi algorithm is a method for finding the most likely sequence of hidden states that produced the sequence of observed events in a hidden Markov Model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Viterbi is essentially a fast way of eliminating dead ends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It functions by taking the observed result and backtracking, eliminating all branches that couldn’t have produced the observed result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Viterbi algorithm bears a strong resemblance to dynamic programming algorithms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Viterbi Algorithm Continued</a:t>
            </a: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7200" y="1599840"/>
            <a:ext cx="4038480" cy="4800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6865"/>
          </a:bodyPr>
          <a:lstStyle/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formula for the Viterbi algorithm is seen at right </a:t>
            </a: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V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j</a:t>
            </a:r>
            <a:r>
              <a:rPr lang="en-US" sz="2400" b="0" strike="noStrike" spc="-1" baseline="30000">
                <a:solidFill>
                  <a:srgbClr val="000000"/>
                </a:solidFill>
                <a:latin typeface="Arial"/>
              </a:rPr>
              <a:t>M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(i) represents the log-odds score of the best path matching subsequence x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1…i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to the submodel up to state j, ending with x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i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being emitted by state M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j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V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j</a:t>
            </a:r>
            <a:r>
              <a:rPr lang="en-US" sz="2400" b="0" i="1" strike="noStrike" spc="-1" baseline="30000">
                <a:solidFill>
                  <a:srgbClr val="000000"/>
                </a:solidFill>
                <a:latin typeface="Arial"/>
              </a:rPr>
              <a:t>I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(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i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)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is the score of the best path ending in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i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being emitted by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I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j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V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j</a:t>
            </a:r>
            <a:r>
              <a:rPr lang="en-US" sz="2400" b="0" i="1" strike="noStrike" spc="-1" baseline="30000">
                <a:solidFill>
                  <a:srgbClr val="000000"/>
                </a:solidFill>
                <a:latin typeface="Arial"/>
              </a:rPr>
              <a:t>D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(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i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) for the best path ending in state D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j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8" name="Picture 3"/>
          <p:cNvPicPr/>
          <p:nvPr/>
        </p:nvPicPr>
        <p:blipFill>
          <a:blip r:embed="rId2"/>
          <a:stretch/>
        </p:blipFill>
        <p:spPr>
          <a:xfrm>
            <a:off x="4495680" y="1752480"/>
            <a:ext cx="4191120" cy="4025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/>
          </p:nvPr>
        </p:nvSpPr>
        <p:spPr>
          <a:xfrm>
            <a:off x="457200" y="1676160"/>
            <a:ext cx="8229600" cy="4724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A domain is a portion of an overall protein chain that is self-stabilizing, which is identified by some characteristic patterns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Proteins may have multiple domains, each domain has a distinct evolutionary origin and function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Protein functionality is determined by the combination of the domains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Protein domain databases provide catalog of sequence patterns, domains, structures</a:t>
            </a: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Some such databases include: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PROSITE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PFAM</a:t>
            </a:r>
          </a:p>
          <a:p>
            <a:pPr marL="743040" lvl="1" indent="-285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CDD</a:t>
            </a:r>
          </a:p>
        </p:txBody>
      </p:sp>
      <p:sp>
        <p:nvSpPr>
          <p:cNvPr id="170" name="PlaceHolder 2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Protein Domain Database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PROSITE</a:t>
            </a: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380880" y="1265040"/>
            <a:ext cx="8229600" cy="5135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PROSITE is a database of protein families and domains consisting of:</a:t>
            </a:r>
          </a:p>
          <a:p>
            <a:pPr marL="743040" lvl="1" indent="-28584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biologically significant sites</a:t>
            </a:r>
          </a:p>
          <a:p>
            <a:pPr marL="743040" lvl="1" indent="-28584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Patterns that help identify protein families a new sequence</a:t>
            </a: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u="sng" strike="noStrike" spc="-1">
                <a:solidFill>
                  <a:srgbClr val="009999"/>
                </a:solidFill>
                <a:uFillTx/>
                <a:latin typeface="Arial"/>
                <a:hlinkClick r:id="rId2"/>
              </a:rPr>
              <a:t>http://www.expasy.org/prosite/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Sample prosite query: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		[AV]-R-[NFY]-R-x(2,3)-[ST]-x-S-x-S</a:t>
            </a:r>
          </a:p>
          <a:p>
            <a:pPr marL="1143000" lvl="2" indent="-22860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strike="noStrike" spc="-1">
                <a:solidFill>
                  <a:srgbClr val="000000"/>
                </a:solidFill>
                <a:latin typeface="Arial"/>
              </a:rPr>
              <a:t>[] – indicates an OR for the next entry based on the letters between the brackets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60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strike="noStrike" spc="-1">
                <a:solidFill>
                  <a:srgbClr val="000000"/>
                </a:solidFill>
                <a:latin typeface="Arial"/>
              </a:rPr>
              <a:t>A letter – (such as R, above) indicates the next entry MUST be the letter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60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strike="noStrike" spc="-1">
                <a:solidFill>
                  <a:srgbClr val="000000"/>
                </a:solidFill>
                <a:latin typeface="Arial"/>
              </a:rPr>
              <a:t>x(2,3) - 2 or 3 random entries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60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strike="noStrike" spc="-1">
                <a:solidFill>
                  <a:srgbClr val="000000"/>
                </a:solidFill>
                <a:latin typeface="Arial"/>
              </a:rPr>
              <a:t>x – any random entry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Query above may be read: A OR V, then R, then N OR F OR Y, then R, then any 2 or 3 entries, then S OR T, then any 1 entry, then S, then any 1 entry, finished by an 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Some matching sequences: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ARFRCGHTYSDS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VRYRRRTRSRS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 b="0" strike="noStrike" spc="-1">
                <a:solidFill>
                  <a:srgbClr val="0175B5"/>
                </a:solidFill>
                <a:latin typeface="Impact"/>
              </a:rPr>
              <a:t>Recognizing ProSite patterns</a:t>
            </a:r>
            <a:endParaRPr lang="en-US" sz="5400" b="0" strike="noStrike" spc="-1">
              <a:solidFill>
                <a:srgbClr val="0175B5"/>
              </a:solidFill>
              <a:latin typeface="Impact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838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Given is the result for a random sequence search based on the pattern:</a:t>
            </a:r>
          </a:p>
          <a:p>
            <a:pPr marL="343080" indent="-343080">
              <a:lnSpc>
                <a:spcPct val="80000"/>
              </a:lnSpc>
              <a:spcBef>
                <a:spcPts val="4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	 [AV]-R-[NFY]-R-x(2,3)-[ST]-x-S-x-S</a:t>
            </a:r>
          </a:p>
          <a:p>
            <a:pPr marL="343080" indent="-34308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Most significant profile domain found by the search: “P1 Protamine,” seen below</a:t>
            </a:r>
          </a:p>
        </p:txBody>
      </p:sp>
      <p:pic>
        <p:nvPicPr>
          <p:cNvPr id="175" name="Picture 3"/>
          <p:cNvPicPr/>
          <p:nvPr/>
        </p:nvPicPr>
        <p:blipFill>
          <a:blip r:embed="rId3"/>
          <a:stretch/>
        </p:blipFill>
        <p:spPr>
          <a:xfrm>
            <a:off x="152280" y="2478240"/>
            <a:ext cx="8839440" cy="4173480"/>
          </a:xfrm>
          <a:prstGeom prst="rect">
            <a:avLst/>
          </a:prstGeom>
          <a:ln w="0">
            <a:noFill/>
          </a:ln>
        </p:spPr>
      </p:pic>
      <p:sp>
        <p:nvSpPr>
          <p:cNvPr id="176" name="Text Box 4"/>
          <p:cNvSpPr/>
          <p:nvPr/>
        </p:nvSpPr>
        <p:spPr>
          <a:xfrm>
            <a:off x="1219320" y="6583320"/>
            <a:ext cx="6705360" cy="27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SOURCE: http://www.expasy.org/prosite/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PFAM</a:t>
            </a: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PFAM is a collection of multiple sequence alignments and hidden Markov models covering many common protein domains and families</a:t>
            </a: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The PFAM database may be search for similarity to a query protein sequence </a:t>
            </a: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PFAM may also be used to analyze proteomes and domain architectures</a:t>
            </a: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u="sng" strike="noStrike" spc="-1">
                <a:solidFill>
                  <a:srgbClr val="009999"/>
                </a:solidFill>
                <a:uFillTx/>
                <a:latin typeface="Arial"/>
                <a:hlinkClick r:id="rId2"/>
              </a:rPr>
              <a:t>http://pfam.sanger.ac.uk/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PFAM Entries</a:t>
            </a: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304920" y="1599840"/>
            <a:ext cx="3200400" cy="4800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An entry in PFAM will consist mainly of text, literature references, and links to similar patterns in PFAM</a:t>
            </a:r>
          </a:p>
          <a:p>
            <a:pPr marL="343080" indent="-343080">
              <a:lnSpc>
                <a:spcPct val="8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Entries in PFAM are classified in four ways:</a:t>
            </a:r>
          </a:p>
          <a:p>
            <a:pPr marL="743040" lvl="1" indent="-28584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Family: A collection of related proteins</a:t>
            </a:r>
          </a:p>
          <a:p>
            <a:pPr marL="743040" lvl="1" indent="-28584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Domain: A structural unit which can be found in multiple protein contexts</a:t>
            </a:r>
          </a:p>
          <a:p>
            <a:pPr marL="743040" lvl="1" indent="-28584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Repeat: A short unit which is unstable in isolation but forms a stable structure when multiple copies are present</a:t>
            </a:r>
          </a:p>
          <a:p>
            <a:pPr marL="743040" lvl="1" indent="-28584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Motifs: A short unit found outside globular domains</a:t>
            </a:r>
          </a:p>
        </p:txBody>
      </p:sp>
      <p:pic>
        <p:nvPicPr>
          <p:cNvPr id="181" name="Picture 3"/>
          <p:cNvPicPr/>
          <p:nvPr/>
        </p:nvPicPr>
        <p:blipFill>
          <a:blip r:embed="rId2"/>
          <a:stretch/>
        </p:blipFill>
        <p:spPr>
          <a:xfrm>
            <a:off x="3505320" y="1447920"/>
            <a:ext cx="5333760" cy="4841640"/>
          </a:xfrm>
          <a:prstGeom prst="rect">
            <a:avLst/>
          </a:prstGeom>
          <a:ln w="0">
            <a:noFill/>
          </a:ln>
        </p:spPr>
      </p:pic>
      <p:sp>
        <p:nvSpPr>
          <p:cNvPr id="182" name="Text Box 4"/>
          <p:cNvSpPr/>
          <p:nvPr/>
        </p:nvSpPr>
        <p:spPr>
          <a:xfrm>
            <a:off x="4343400" y="6477120"/>
            <a:ext cx="3429000" cy="24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624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Source: http://pfam.sanger.ac.uk/family?acc=PF00023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Tools Using PFAM</a:t>
            </a: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Conserved Domain Architecture Retrieval Tool (CDART) performs similarity searches of the NCBI Entrez Protein Database based on domain architecture, defined as the sequential order of conserved domains in proteins </a:t>
            </a:r>
          </a:p>
          <a:p>
            <a:pPr marL="343080" indent="-3430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u="sng" strike="noStrike" spc="-1">
                <a:solidFill>
                  <a:srgbClr val="009999"/>
                </a:solidFill>
                <a:uFillTx/>
                <a:latin typeface="Arial"/>
                <a:hlinkClick r:id="rId2"/>
              </a:rPr>
              <a:t>http://www.ncbi.nlm.nih.gov/Structure/lexington/lexington.cgi?cmd=rps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iPFAM is a tool for describing physical interactions between PFAM domains</a:t>
            </a:r>
          </a:p>
          <a:p>
            <a:pPr marL="343080" indent="-3430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u="sng" strike="noStrike" spc="-1">
                <a:solidFill>
                  <a:srgbClr val="009999"/>
                </a:solidFill>
                <a:uFillTx/>
                <a:latin typeface="Arial"/>
                <a:hlinkClick r:id="rId3"/>
              </a:rPr>
              <a:t>http://ipfam.sanger.ac.uk/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Sequence Models</a:t>
            </a: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Sequence models are needed to represent the background stochastic processes representing the random changes in a sequence caused by mutation or other factors</a:t>
            </a:r>
          </a:p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two main sequence models are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Independent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Identical Distributed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(IDD) and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Markov Chain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(MC)</a:t>
            </a:r>
          </a:p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As an example, determining the sequence model would be akin to determining the probability of observing a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head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(H) while tossing a coin</a:t>
            </a:r>
          </a:p>
          <a:p>
            <a:pPr marL="743040" lvl="1" indent="-285840"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For a fair coin the probability would be ½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Conserved Domain Database</a:t>
            </a: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228240" y="1752480"/>
            <a:ext cx="4419720" cy="4648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609480" indent="-6094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NCBI's Conserved Domain Database (CDD) is a collection of multiple sequence alignments for ancient domains</a:t>
            </a:r>
          </a:p>
          <a:p>
            <a:pPr marL="609480" indent="-6094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To identify conserved domains present in a protein query, access the CD-Search service at http://www.ncbi.nlm.nih.gov/Structure/cdd/wrpsb.cgi </a:t>
            </a:r>
          </a:p>
        </p:txBody>
      </p:sp>
      <p:grpSp>
        <p:nvGrpSpPr>
          <p:cNvPr id="187" name="Group 3"/>
          <p:cNvGrpSpPr/>
          <p:nvPr/>
        </p:nvGrpSpPr>
        <p:grpSpPr>
          <a:xfrm>
            <a:off x="4572000" y="1676520"/>
            <a:ext cx="4419360" cy="3961800"/>
            <a:chOff x="4572000" y="1676520"/>
            <a:chExt cx="4419360" cy="3961800"/>
          </a:xfrm>
        </p:grpSpPr>
        <p:graphicFrame>
          <p:nvGraphicFramePr>
            <p:cNvPr id="188" name="Object 4"/>
            <p:cNvGraphicFramePr/>
            <p:nvPr/>
          </p:nvGraphicFramePr>
          <p:xfrm>
            <a:off x="4572000" y="1676520"/>
            <a:ext cx="4419360" cy="2490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0" imgH="0" progId="">
                    <p:embed/>
                  </p:oleObj>
                </mc:Choice>
                <mc:Fallback>
                  <p:oleObj r:id="rId2" imgW="0" imgH="0" progId="">
                    <p:embed/>
                    <p:pic>
                      <p:nvPicPr>
                        <p:cNvPr id="189" name="Object 4"/>
                        <p:cNvPicPr/>
                        <p:nvPr/>
                      </p:nvPicPr>
                      <p:blipFill>
                        <a:blip r:embed="rId3"/>
                        <a:stretch/>
                      </p:blipFill>
                      <p:spPr>
                        <a:xfrm>
                          <a:off x="4572000" y="1676520"/>
                          <a:ext cx="4419360" cy="2490480"/>
                        </a:xfrm>
                        <a:prstGeom prst="rect">
                          <a:avLst/>
                        </a:prstGeom>
                        <a:ln w="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0" name="Object 5"/>
            <p:cNvGraphicFramePr/>
            <p:nvPr/>
          </p:nvGraphicFramePr>
          <p:xfrm>
            <a:off x="4572000" y="4167000"/>
            <a:ext cx="4419360" cy="1471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0" imgH="0" progId="">
                    <p:embed/>
                  </p:oleObj>
                </mc:Choice>
                <mc:Fallback>
                  <p:oleObj r:id="rId4" imgW="0" imgH="0" progId="">
                    <p:embed/>
                    <p:pic>
                      <p:nvPicPr>
                        <p:cNvPr id="191" name="Object 5"/>
                        <p:cNvPicPr/>
                        <p:nvPr/>
                      </p:nvPicPr>
                      <p:blipFill>
                        <a:blip r:embed="rId5"/>
                        <a:stretch/>
                      </p:blipFill>
                      <p:spPr>
                        <a:xfrm>
                          <a:off x="4572000" y="4167000"/>
                          <a:ext cx="4419360" cy="1471320"/>
                        </a:xfrm>
                        <a:prstGeom prst="rect">
                          <a:avLst/>
                        </a:prstGeom>
                        <a:ln w="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2" name="Text Box 6"/>
          <p:cNvSpPr/>
          <p:nvPr/>
        </p:nvSpPr>
        <p:spPr>
          <a:xfrm>
            <a:off x="4267080" y="5850000"/>
            <a:ext cx="4876920" cy="101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A structure viewer tool, Cn3D, allows to view the domain of the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Hemoglobin-like flavoprotein (Hmp) shown above.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SOURCE: http://www.ncbi.nlm.nih.gov/Structure/cdd/cddsrv.cgi?uid=COG1017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Independent Identical Distribution</a:t>
            </a: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04560" y="1600200"/>
            <a:ext cx="8381880" cy="40384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IID is the simplest of all the sequence models</a:t>
            </a:r>
          </a:p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probability of the occurrence of a nucleotide at a given location is equal and independent of the probability of occurrence of the same nucleotide at another location</a:t>
            </a:r>
          </a:p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Thus, defining the individual probabilities (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p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A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,p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c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,p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T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,p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G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)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specifies the complete model for the sequence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>
                <a:solidFill>
                  <a:srgbClr val="0175B5"/>
                </a:solidFill>
                <a:latin typeface="Impact"/>
              </a:rPr>
              <a:t>ML estimation of IID model</a:t>
            </a: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69608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For a sequence of length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L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, using ML estimation, the probability of each base </a:t>
            </a:r>
            <a:r>
              <a:rPr lang="el-GR" sz="2400" b="0" i="1" strike="noStrike" spc="-1">
                <a:solidFill>
                  <a:srgbClr val="000000"/>
                </a:solidFill>
                <a:latin typeface="Arial"/>
              </a:rPr>
              <a:t>α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is:</a:t>
            </a: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   - n</a:t>
            </a:r>
            <a:r>
              <a:rPr lang="el-GR" sz="2000" b="0" strike="noStrike" spc="-1" baseline="-22000">
                <a:solidFill>
                  <a:srgbClr val="000000"/>
                </a:solidFill>
                <a:latin typeface="Arial"/>
              </a:rPr>
              <a:t>α</a:t>
            </a:r>
            <a:r>
              <a:rPr lang="en-US" sz="2000" b="0" strike="noStrike" spc="-1" baseline="-2200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is the number of times base </a:t>
            </a: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α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 is observed in a sequence of length L</a:t>
            </a:r>
          </a:p>
          <a:p>
            <a:pPr marL="343080" indent="-343080">
              <a:lnSpc>
                <a:spcPct val="80000"/>
              </a:lnSpc>
              <a:spcBef>
                <a:spcPts val="4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Given the model M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IID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has been induced from sequence data, the probability of occurrence of pattern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x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of length n(x) is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: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7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b="0" i="1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6" name="Picture 10"/>
          <p:cNvPicPr/>
          <p:nvPr/>
        </p:nvPicPr>
        <p:blipFill>
          <a:blip r:embed="rId3"/>
          <a:stretch/>
        </p:blipFill>
        <p:spPr>
          <a:xfrm>
            <a:off x="3352680" y="2209680"/>
            <a:ext cx="1828800" cy="914400"/>
          </a:xfrm>
          <a:prstGeom prst="rect">
            <a:avLst/>
          </a:prstGeom>
          <a:ln w="0">
            <a:noFill/>
          </a:ln>
        </p:spPr>
      </p:pic>
      <p:pic>
        <p:nvPicPr>
          <p:cNvPr id="37" name="Picture 12"/>
          <p:cNvPicPr/>
          <p:nvPr/>
        </p:nvPicPr>
        <p:blipFill>
          <a:blip r:embed="rId4"/>
          <a:stretch/>
        </p:blipFill>
        <p:spPr>
          <a:xfrm>
            <a:off x="2971800" y="4800600"/>
            <a:ext cx="2590920" cy="857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IID Example</a:t>
            </a: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Consider the following DNA sequence of length = 25</a:t>
            </a:r>
          </a:p>
          <a:p>
            <a:pPr marL="343080" indent="-34308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SEQ = </a:t>
            </a:r>
            <a:r>
              <a:rPr lang="en-US" sz="2400" b="1" strike="noStrike" spc="-1">
                <a:solidFill>
                  <a:srgbClr val="000000"/>
                </a:solidFill>
                <a:latin typeface="Arial"/>
              </a:rPr>
              <a:t>AACGT CTCTA TCATG CCAGG ATCTG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spcBef>
                <a:spcPts val="60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   </a:t>
            </a:r>
          </a:p>
          <a:p>
            <a:pPr marL="343080" indent="-343080"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    - Given the alphabet ∑ = (A,C,T,G), the IID model parameters are {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6/25,7/25,5/25,7/25}</a:t>
            </a:r>
          </a:p>
          <a:p>
            <a:pPr marL="343080" indent="-343080">
              <a:spcBef>
                <a:spcPts val="451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    - The probability of finding the pattern </a:t>
            </a:r>
            <a:r>
              <a:rPr lang="en-US" sz="2400" b="1" strike="noStrike" spc="-1">
                <a:solidFill>
                  <a:srgbClr val="000000"/>
                </a:solidFill>
                <a:latin typeface="Arial"/>
              </a:rPr>
              <a:t>CAAT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on this sequence would be (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p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C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.p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A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.p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A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.p</a:t>
            </a:r>
            <a:r>
              <a:rPr lang="en-US" sz="2400" b="0" i="1" strike="noStrike" spc="-1" baseline="-25000">
                <a:solidFill>
                  <a:srgbClr val="000000"/>
                </a:solidFill>
                <a:latin typeface="Arial"/>
              </a:rPr>
              <a:t>T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) or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7/25 *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6/25 * 6/25 * 7/25) = 0.0045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80520" y="27432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>
                <a:solidFill>
                  <a:srgbClr val="0175B5"/>
                </a:solidFill>
                <a:latin typeface="Impact"/>
              </a:rPr>
              <a:t>Markov Chain Model</a:t>
            </a: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304560" y="1600200"/>
            <a:ext cx="8381880" cy="41148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A Markov chain model implies that the current state (the current nucleotide or amino acid) in a sequence is dependent upon the previous states</a:t>
            </a:r>
          </a:p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In biological patterns, given a sequence of length L, we can induce the probability of a particular character in a sequence using information about preceding characters</a:t>
            </a:r>
          </a:p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Thus, in a Markov chain model, the probability of observing a nucleotide at location 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i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 is dependent upon the nucleotide at location (</a:t>
            </a:r>
            <a:r>
              <a:rPr lang="en-US" sz="2400" b="0" i="1" strike="noStrike" spc="-1">
                <a:solidFill>
                  <a:srgbClr val="000000"/>
                </a:solidFill>
                <a:latin typeface="Arial"/>
              </a:rPr>
              <a:t>i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-1)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6091</TotalTime>
  <Words>3899</Words>
  <Application>Microsoft Macintosh PowerPoint</Application>
  <PresentationFormat>On-screen Show (4:3)</PresentationFormat>
  <Paragraphs>564</Paragraphs>
  <Slides>50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Impact</vt:lpstr>
      <vt:lpstr>Times New Roman</vt:lpstr>
      <vt:lpstr>Wingdings</vt:lpstr>
      <vt:lpstr>Office</vt:lpstr>
      <vt:lpstr>Office</vt:lpstr>
      <vt:lpstr>Excel.Sheet.12</vt:lpstr>
      <vt:lpstr>PATTERNS IN BIOLOGICAL SEQUENCES</vt:lpstr>
      <vt:lpstr> Patterns</vt:lpstr>
      <vt:lpstr>Importance of Patterns</vt:lpstr>
      <vt:lpstr>Sequence  V/S Pattern Modeling</vt:lpstr>
      <vt:lpstr>Sequence Models</vt:lpstr>
      <vt:lpstr>Independent Identical Distribution</vt:lpstr>
      <vt:lpstr>ML estimation of IID model</vt:lpstr>
      <vt:lpstr>IID Example</vt:lpstr>
      <vt:lpstr>Markov Chain Model</vt:lpstr>
      <vt:lpstr>Markov Chain Model Example</vt:lpstr>
      <vt:lpstr>First Degree Markov Chain Model</vt:lpstr>
      <vt:lpstr>Sequence Models Example</vt:lpstr>
      <vt:lpstr>Sequence Models Example Continued</vt:lpstr>
      <vt:lpstr>Regular Expressions, Search Engines, and Patterns</vt:lpstr>
      <vt:lpstr>Regular Expressions</vt:lpstr>
      <vt:lpstr>Regular Expressions in MATLAB</vt:lpstr>
      <vt:lpstr>Regular Expressions Example</vt:lpstr>
      <vt:lpstr>Regular Expressions – Amino Acids (continued)</vt:lpstr>
      <vt:lpstr>Position-Specific Scoring Matrices (PSSM)</vt:lpstr>
      <vt:lpstr>PSSM - Overview of the Building Process </vt:lpstr>
      <vt:lpstr>PSSM-Example</vt:lpstr>
      <vt:lpstr>PSSM-Example (2)</vt:lpstr>
      <vt:lpstr>PSSM-Example (3)</vt:lpstr>
      <vt:lpstr>Sliding Window</vt:lpstr>
      <vt:lpstr>Sliding Window Cont.</vt:lpstr>
      <vt:lpstr>Hidden Markov Model</vt:lpstr>
      <vt:lpstr>HMM Architecture</vt:lpstr>
      <vt:lpstr>HMM Parameters</vt:lpstr>
      <vt:lpstr>HMM for the Coin Toss</vt:lpstr>
      <vt:lpstr>HMM for Sequences</vt:lpstr>
      <vt:lpstr>Profile HMM: Alignment</vt:lpstr>
      <vt:lpstr>Profile HMM: Topology</vt:lpstr>
      <vt:lpstr>Profile HMM: State Transitions</vt:lpstr>
      <vt:lpstr>Transition Probabilities</vt:lpstr>
      <vt:lpstr>Transition Probabilities Continued</vt:lpstr>
      <vt:lpstr>Emission Probabilities</vt:lpstr>
      <vt:lpstr>Emission Probabilities Continued</vt:lpstr>
      <vt:lpstr>HMM Sequences Example</vt:lpstr>
      <vt:lpstr>Searching the Profile HMM</vt:lpstr>
      <vt:lpstr>Tools for Biological Patterns</vt:lpstr>
      <vt:lpstr>HMMER</vt:lpstr>
      <vt:lpstr>Viterbi Algorithm</vt:lpstr>
      <vt:lpstr>Viterbi Algorithm Continued</vt:lpstr>
      <vt:lpstr>Protein Domain Database</vt:lpstr>
      <vt:lpstr>PROSITE</vt:lpstr>
      <vt:lpstr>Recognizing ProSite patterns</vt:lpstr>
      <vt:lpstr>PFAM</vt:lpstr>
      <vt:lpstr>PFAM Entries</vt:lpstr>
      <vt:lpstr>Tools Using PFAM</vt:lpstr>
      <vt:lpstr>Conserved Domain Database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nirmala</dc:creator>
  <dc:description/>
  <cp:lastModifiedBy>Dr. Gautam Singh, Esq.</cp:lastModifiedBy>
  <cp:revision>21</cp:revision>
  <dcterms:created xsi:type="dcterms:W3CDTF">2006-02-15T13:05:32Z</dcterms:created>
  <dcterms:modified xsi:type="dcterms:W3CDTF">2024-10-04T05:09:01Z</dcterms:modified>
  <dc:language>en-US</dc:language>
</cp:coreProperties>
</file>