
<file path=[Content_Types].xml><?xml version="1.0" encoding="utf-8"?>
<Types xmlns="http://schemas.openxmlformats.org/package/2006/content-types">
  <Default Extension="xml" ContentType="application/xml"/>
  <Default Extension="rels" ContentType="application/vnd.openxmlformats-package.relationships+xml"/>
  <Default Extension="jpeg" ContentType="image/jpg"/>
  <Default Extension="png" ContentType="image/png"/>
  <Default Extension="bmp" ContentType="image/bmp"/>
  <Default Extension="gif" ContentType="image/gif"/>
  <Default Extension="tif" ContentType="image/tif"/>
  <Default Extension="pdf" ContentType="application/pdf"/>
  <Default Extension="mov" ContentType="application/movie"/>
  <Default Extension="vml" ContentType="application/vnd.openxmlformats-officedocument.vmlDrawing"/>
  <Default Extension="xlsx" ContentType="application/vnd.openxmlformats-officedocument.spreadsheetml.sheet"/>
  <Override PartName="/docProps/core.xml" ContentType="application/vnd.openxmlformats-package.core-properties+xml"/>
  <Override PartName="/docProps/app.xml" ContentType="application/vnd.openxmlformats-officedocument.extended-properties+xml"/>
  <Override PartName="/ppt/presentation.xml" ContentType="application/vnd.openxmlformats-officedocument.presentationml.presentation.main+xml"/>
  <Override PartName="/ppt/presProps.xml" ContentType="application/vnd.openxmlformats-officedocument.presentationml.presProps+xml"/>
  <Override PartName="/ppt/viewProps.xml" ContentType="application/vnd.openxmlformats-officedocument.presentationml.viewProps+xml"/>
  <Override PartName="/ppt/commentAuthors.xml" ContentType="application/vnd.openxmlformats-officedocument.presentationml.commentAuthors+xml"/>
  <Override PartName="/ppt/tableStyles.xml" ContentType="application/vnd.openxmlformats-officedocument.presentationml.tableStyles+xml"/>
  <Override PartName="/ppt/slideMasters/slideMaster1.xml" ContentType="application/vnd.openxmlformats-officedocument.presentationml.slideMaster+xml"/>
  <Override PartName="/ppt/theme/theme1.xml" ContentType="application/vnd.openxmlformats-officedocument.theme+xml"/>
  <Override PartName="/ppt/notesMasters/notesMaster1.xml" ContentType="application/vnd.openxmlformats-officedocument.presentationml.notes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media/image1.jpeg" ContentType="image/jpeg"/>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Types>
</file>

<file path=_rels/.rels><?xml version="1.0" encoding="UTF-8"?>
<Relationships xmlns="http://schemas.openxmlformats.org/package/2006/relationships"><Relationship Id="rId1" Type="http://schemas.openxmlformats.org/package/2006/relationships/metadata/core-properties" Target="docProps/core.xml"/><Relationship Id="rId2" Type="http://schemas.openxmlformats.org/officeDocument/2006/relationships/extended-properties" Target="docProps/app.xml"/><Relationship Id="rId3"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ldMasterIdLst>
    <p:sldMasterId id="2147483648" r:id="rId5"/>
  </p:sldMasterIdLst>
  <p:notesMasterIdLst>
    <p:notesMasterId r:id="rId7"/>
  </p:notesMasterIdLst>
  <p:sldIdLst>
    <p:sldId id="256" r:id="rId8"/>
    <p:sldId id="257" r:id="rId9"/>
    <p:sldId id="258" r:id="rId10"/>
    <p:sldId id="259" r:id="rId11"/>
    <p:sldId id="260" r:id="rId12"/>
    <p:sldId id="261" r:id="rId13"/>
    <p:sldId id="262" r:id="rId14"/>
    <p:sldId id="263" r:id="rId15"/>
    <p:sldId id="264" r:id="rId16"/>
    <p:sldId id="265" r:id="rId17"/>
    <p:sldId id="266" r:id="rId18"/>
    <p:sldId id="267" r:id="rId19"/>
    <p:sldId id="268" r:id="rId20"/>
    <p:sldId id="269" r:id="rId21"/>
    <p:sldId id="270" r:id="rId22"/>
    <p:sldId id="271" r:id="rId23"/>
    <p:sldId id="272" r:id="rId24"/>
    <p:sldId id="273" r:id="rId25"/>
    <p:sldId id="274" r:id="rId26"/>
    <p:sldId id="275" r:id="rId27"/>
    <p:sldId id="276" r:id="rId28"/>
    <p:sldId id="277" r:id="rId29"/>
    <p:sldId id="278" r:id="rId30"/>
    <p:sldId id="279" r:id="rId31"/>
    <p:sldId id="280" r:id="rId32"/>
    <p:sldId id="281" r:id="rId33"/>
    <p:sldId id="282" r:id="rId34"/>
    <p:sldId id="283" r:id="rId35"/>
    <p:sldId id="284" r:id="rId36"/>
    <p:sldId id="285" r:id="rId37"/>
    <p:sldId id="286" r:id="rId38"/>
    <p:sldId id="287" r:id="rId39"/>
    <p:sldId id="288" r:id="rId40"/>
    <p:sldId id="289" r:id="rId41"/>
    <p:sldId id="290" r:id="rId42"/>
    <p:sldId id="291" r:id="rId43"/>
    <p:sldId id="292" r:id="rId44"/>
    <p:sldId id="293" r:id="rId45"/>
    <p:sldId id="294" r:id="rId46"/>
    <p:sldId id="295" r:id="rId47"/>
    <p:sldId id="296" r:id="rId48"/>
    <p:sldId id="297" r:id="rId49"/>
    <p:sldId id="298" r:id="rId50"/>
    <p:sldId id="299" r:id="rId51"/>
    <p:sldId id="300" r:id="rId52"/>
    <p:sldId id="301" r:id="rId53"/>
    <p:sldId id="302" r:id="rId54"/>
    <p:sldId id="303" r:id="rId55"/>
    <p:sldId id="304" r:id="rId56"/>
    <p:sldId id="305" r:id="rId57"/>
    <p:sldId id="306" r:id="rId58"/>
    <p:sldId id="307" r:id="rId59"/>
    <p:sldId id="308" r:id="rId60"/>
  </p:sldIdLst>
  <p:sldSz cx="9144000" cy="6858000"/>
  <p:notesSz cx="6858000" cy="9144000"/>
  <p:defaultTex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lvl1pPr>
    <a:lvl2pPr marL="0" marR="0" indent="4572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lvl2pPr>
    <a:lvl3pPr marL="0" marR="0" indent="9144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lvl3pPr>
    <a:lvl4pPr marL="0" marR="0" indent="13716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lvl4pPr>
    <a:lvl5pPr marL="0" marR="0" indent="18288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lvl5pPr>
    <a:lvl6pPr marL="0" marR="0" indent="22860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lvl6pPr>
    <a:lvl7pPr marL="0" marR="0" indent="27432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lvl7pPr>
    <a:lvl8pPr marL="0" marR="0" indent="32004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lvl8pPr>
    <a:lvl9pPr marL="0" marR="0" indent="36576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file>

<file path=ppt/presProps.xml><?xml version="1.0" encoding="utf-8"?>
<p:presentation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howPr loop="0"/>
</p:presentationPr>
</file>

<file path=ppt/tableStyles.xml><?xml version="1.0" encoding="utf-8"?>
<a:tblStyleLst xmlns:a="http://schemas.openxmlformats.org/drawingml/2006/main" xmlns:r="http://schemas.openxmlformats.org/officeDocument/2006/relationships" def="{5940675A-B579-460E-94D1-54222C63F5DA}">
  <a:tblStyle styleId="{4C3C2611-4C71-4FC5-86AE-919BDF0F9419}" styleName="">
    <a:tblBg/>
    <a:wholeTbl>
      <a:tcTxStyle b="off" i="off">
        <a:fontRef idx="minor">
          <a:srgbClr val="000000"/>
        </a:fontRef>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CBE0CA"/>
          </a:solidFill>
        </a:fill>
      </a:tcStyle>
    </a:wholeTbl>
    <a:band2H>
      <a:tcTxStyle b="def" i="def"/>
      <a:tcStyle>
        <a:tcBdr/>
        <a:fill>
          <a:solidFill>
            <a:srgbClr val="E7F0E6"/>
          </a:solidFill>
        </a:fill>
      </a:tcStyle>
    </a:band2H>
    <a:firstCol>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firstCol>
    <a:la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lastRow>
    <a:fir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firstRow>
  </a:tblStyle>
  <a:tblStyle styleId="{C7B018BB-80A7-4F77-B60F-C8B233D01FF8}" styleName="">
    <a:tblBg/>
    <a:wholeTbl>
      <a:tcTxStyle b="off" i="off">
        <a:fontRef idx="minor">
          <a:srgbClr val="000000"/>
        </a:fontRef>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E0CDCA"/>
          </a:solidFill>
        </a:fill>
      </a:tcStyle>
    </a:wholeTbl>
    <a:band2H>
      <a:tcTxStyle b="def" i="def"/>
      <a:tcStyle>
        <a:tcBdr/>
        <a:fill>
          <a:solidFill>
            <a:srgbClr val="F0E8E6"/>
          </a:solidFill>
        </a:fill>
      </a:tcStyle>
    </a:band2H>
    <a:firstCol>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firstCol>
    <a:la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lastRow>
    <a:fir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firstRow>
  </a:tblStyle>
  <a:tblStyle styleId="{EEE7283C-3CF3-47DC-8721-378D4A62B228}" styleName="">
    <a:tblBg/>
    <a:wholeTbl>
      <a:tcTxStyle b="off" i="off">
        <a:fontRef idx="minor">
          <a:srgbClr val="000000"/>
        </a:fontRef>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EBCBCB"/>
          </a:solidFill>
        </a:fill>
      </a:tcStyle>
    </a:wholeTbl>
    <a:band2H>
      <a:tcTxStyle b="def" i="def"/>
      <a:tcStyle>
        <a:tcBdr/>
        <a:fill>
          <a:solidFill>
            <a:srgbClr val="F5E7E7"/>
          </a:solidFill>
        </a:fill>
      </a:tcStyle>
    </a:band2H>
    <a:firstCol>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firstCol>
    <a:la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lastRow>
    <a:fir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firstRow>
  </a:tblStyle>
  <a:tblStyle styleId="{CF821DB8-F4EB-4A41-A1BA-3FCAFE7338EE}" styleName="">
    <a:tblBg/>
    <a:wholeTbl>
      <a:tcTxStyle b="off" i="off">
        <a:fontRef idx="minor">
          <a:srgbClr val="000000"/>
        </a:fontRef>
        <a:srgbClr val="000000"/>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rgbClr val="E6E6E6"/>
          </a:solidFill>
        </a:fill>
      </a:tcStyle>
    </a:wholeTbl>
    <a:band2H>
      <a:tcTxStyle b="def" i="def"/>
      <a:tcStyle>
        <a:tcBdr/>
        <a:fill>
          <a:solidFill>
            <a:srgbClr val="FFFFFF"/>
          </a:solidFill>
        </a:fill>
      </a:tcStyle>
    </a:band2H>
    <a:firstCol>
      <a:tcTxStyle b="on"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chemeClr val="accent1"/>
          </a:solidFill>
        </a:fill>
      </a:tcStyle>
    </a:firstCol>
    <a:lastRow>
      <a:tcTxStyle b="on" i="off">
        <a:fontRef idx="minor">
          <a:srgbClr val="000000"/>
        </a:fontRef>
        <a:srgbClr val="000000"/>
      </a:tcTxStyle>
      <a:tcStyle>
        <a:tcBdr>
          <a:left>
            <a:ln w="12700" cap="flat">
              <a:noFill/>
              <a:miter lim="400000"/>
            </a:ln>
          </a:left>
          <a:right>
            <a:ln w="12700" cap="flat">
              <a:noFill/>
              <a:miter lim="400000"/>
            </a:ln>
          </a:right>
          <a:top>
            <a:ln w="50800" cap="flat">
              <a:solidFill>
                <a:srgbClr val="000000"/>
              </a:solidFill>
              <a:prstDash val="solid"/>
              <a:round/>
            </a:ln>
          </a:top>
          <a:bottom>
            <a:ln w="25400" cap="flat">
              <a:solidFill>
                <a:srgbClr val="000000"/>
              </a:solidFill>
              <a:prstDash val="solid"/>
              <a:round/>
            </a:ln>
          </a:bottom>
          <a:insideH>
            <a:ln w="12700" cap="flat">
              <a:noFill/>
              <a:miter lim="400000"/>
            </a:ln>
          </a:insideH>
          <a:insideV>
            <a:ln w="12700" cap="flat">
              <a:noFill/>
              <a:miter lim="400000"/>
            </a:ln>
          </a:insideV>
        </a:tcBdr>
        <a:fill>
          <a:solidFill>
            <a:srgbClr val="FFFFFF"/>
          </a:solidFill>
        </a:fill>
      </a:tcStyle>
    </a:lastRow>
    <a:firstRow>
      <a:tcTxStyle b="on" i="off">
        <a:fontRef idx="minor">
          <a:srgbClr val="FFFFFF"/>
        </a:fontRef>
        <a:srgbClr val="FFFFFF"/>
      </a:tcTxStyle>
      <a:tcStyle>
        <a:tcBdr>
          <a:left>
            <a:ln w="12700" cap="flat">
              <a:noFill/>
              <a:miter lim="400000"/>
            </a:ln>
          </a:left>
          <a:right>
            <a:ln w="12700" cap="flat">
              <a:noFill/>
              <a:miter lim="400000"/>
            </a:ln>
          </a:right>
          <a:top>
            <a:ln w="25400" cap="flat">
              <a:solidFill>
                <a:srgbClr val="000000"/>
              </a:solidFill>
              <a:prstDash val="solid"/>
              <a:round/>
            </a:ln>
          </a:top>
          <a:bottom>
            <a:ln w="25400" cap="flat">
              <a:solidFill>
                <a:srgbClr val="000000"/>
              </a:solidFill>
              <a:prstDash val="solid"/>
              <a:round/>
            </a:ln>
          </a:bottom>
          <a:insideH>
            <a:ln w="12700" cap="flat">
              <a:noFill/>
              <a:miter lim="400000"/>
            </a:ln>
          </a:insideH>
          <a:insideV>
            <a:ln w="12700" cap="flat">
              <a:noFill/>
              <a:miter lim="400000"/>
            </a:ln>
          </a:insideV>
        </a:tcBdr>
        <a:fill>
          <a:solidFill>
            <a:schemeClr val="accent1"/>
          </a:solidFill>
        </a:fill>
      </a:tcStyle>
    </a:firstRow>
  </a:tblStyle>
  <a:tblStyle styleId="{33BA23B1-9221-436E-865A-0063620EA4FD}" styleName="">
    <a:tblBg/>
    <a:wholeTbl>
      <a:tcTxStyle b="off" i="off">
        <a:fontRef idx="minor">
          <a:srgbClr val="000000"/>
        </a:fontRef>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CACACA"/>
          </a:solidFill>
        </a:fill>
      </a:tcStyle>
    </a:wholeTbl>
    <a:band2H>
      <a:tcTxStyle b="def" i="def"/>
      <a:tcStyle>
        <a:tcBdr/>
        <a:fill>
          <a:solidFill>
            <a:srgbClr val="E6E6E6"/>
          </a:solidFill>
        </a:fill>
      </a:tcStyle>
    </a:band2H>
    <a:firstCol>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000000"/>
          </a:solidFill>
        </a:fill>
      </a:tcStyle>
    </a:firstCol>
    <a:la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000000"/>
          </a:solidFill>
        </a:fill>
      </a:tcStyle>
    </a:lastRow>
    <a:fir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000000"/>
          </a:solidFill>
        </a:fill>
      </a:tcStyle>
    </a:firstRow>
  </a:tblStyle>
  <a:tblStyle styleId="{2708684C-4D16-4618-839F-0558EEFCDFE6}" styleName="">
    <a:tblBg/>
    <a:wholeTbl>
      <a:tcTxStyle b="off" i="off">
        <a:fontRef idx="minor">
          <a:srgbClr val="000000"/>
        </a:fontRef>
        <a:srgbClr val="000000"/>
      </a:tcTxStyle>
      <a:tcStyle>
        <a:tcBdr>
          <a:left>
            <a:ln w="12700" cap="flat">
              <a:solidFill>
                <a:srgbClr val="000000"/>
              </a:solidFill>
              <a:prstDash val="solid"/>
              <a:round/>
            </a:ln>
          </a:left>
          <a:right>
            <a:ln w="12700" cap="flat">
              <a:solidFill>
                <a:srgbClr val="000000"/>
              </a:solidFill>
              <a:prstDash val="solid"/>
              <a:round/>
            </a:ln>
          </a:right>
          <a:top>
            <a:ln w="12700" cap="flat">
              <a:solidFill>
                <a:srgbClr val="000000"/>
              </a:solidFill>
              <a:prstDash val="solid"/>
              <a:round/>
            </a:ln>
          </a:top>
          <a:bottom>
            <a:ln w="127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solidFill>
            <a:srgbClr val="000000">
              <a:alpha val="20000"/>
            </a:srgbClr>
          </a:solidFill>
        </a:fill>
      </a:tcStyle>
    </a:wholeTbl>
    <a:band2H>
      <a:tcTxStyle b="def" i="def"/>
      <a:tcStyle>
        <a:tcBdr/>
        <a:fill>
          <a:solidFill>
            <a:srgbClr val="FFFFFF"/>
          </a:solidFill>
        </a:fill>
      </a:tcStyle>
    </a:band2H>
    <a:firstCol>
      <a:tcTxStyle b="on" i="off">
        <a:fontRef idx="minor">
          <a:srgbClr val="000000"/>
        </a:fontRef>
        <a:srgbClr val="000000"/>
      </a:tcTxStyle>
      <a:tcStyle>
        <a:tcBdr>
          <a:left>
            <a:ln w="12700" cap="flat">
              <a:solidFill>
                <a:srgbClr val="000000"/>
              </a:solidFill>
              <a:prstDash val="solid"/>
              <a:round/>
            </a:ln>
          </a:left>
          <a:right>
            <a:ln w="12700" cap="flat">
              <a:solidFill>
                <a:srgbClr val="000000"/>
              </a:solidFill>
              <a:prstDash val="solid"/>
              <a:round/>
            </a:ln>
          </a:right>
          <a:top>
            <a:ln w="12700" cap="flat">
              <a:solidFill>
                <a:srgbClr val="000000"/>
              </a:solidFill>
              <a:prstDash val="solid"/>
              <a:round/>
            </a:ln>
          </a:top>
          <a:bottom>
            <a:ln w="127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solidFill>
            <a:srgbClr val="000000">
              <a:alpha val="20000"/>
            </a:srgbClr>
          </a:solidFill>
        </a:fill>
      </a:tcStyle>
    </a:firstCol>
    <a:lastRow>
      <a:tcTxStyle b="on" i="off">
        <a:fontRef idx="minor">
          <a:srgbClr val="000000"/>
        </a:fontRef>
        <a:srgbClr val="000000"/>
      </a:tcTxStyle>
      <a:tcStyle>
        <a:tcBdr>
          <a:left>
            <a:ln w="12700" cap="flat">
              <a:solidFill>
                <a:srgbClr val="000000"/>
              </a:solidFill>
              <a:prstDash val="solid"/>
              <a:round/>
            </a:ln>
          </a:left>
          <a:right>
            <a:ln w="12700" cap="flat">
              <a:solidFill>
                <a:srgbClr val="000000"/>
              </a:solidFill>
              <a:prstDash val="solid"/>
              <a:round/>
            </a:ln>
          </a:right>
          <a:top>
            <a:ln w="50800" cap="flat">
              <a:solidFill>
                <a:srgbClr val="000000"/>
              </a:solidFill>
              <a:prstDash val="solid"/>
              <a:round/>
            </a:ln>
          </a:top>
          <a:bottom>
            <a:ln w="127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noFill/>
        </a:fill>
      </a:tcStyle>
    </a:lastRow>
    <a:firstRow>
      <a:tcTxStyle b="on" i="off">
        <a:fontRef idx="minor">
          <a:srgbClr val="000000"/>
        </a:fontRef>
        <a:srgbClr val="000000"/>
      </a:tcTxStyle>
      <a:tcStyle>
        <a:tcBdr>
          <a:left>
            <a:ln w="12700" cap="flat">
              <a:solidFill>
                <a:srgbClr val="000000"/>
              </a:solidFill>
              <a:prstDash val="solid"/>
              <a:round/>
            </a:ln>
          </a:left>
          <a:right>
            <a:ln w="12700" cap="flat">
              <a:solidFill>
                <a:srgbClr val="000000"/>
              </a:solidFill>
              <a:prstDash val="solid"/>
              <a:round/>
            </a:ln>
          </a:right>
          <a:top>
            <a:ln w="12700" cap="flat">
              <a:solidFill>
                <a:srgbClr val="000000"/>
              </a:solidFill>
              <a:prstDash val="solid"/>
              <a:round/>
            </a:ln>
          </a:top>
          <a:bottom>
            <a:ln w="254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Comments="1"/>
</file>

<file path=ppt/_rels/presentation.xml.rels><?xml version="1.0" encoding="UTF-8"?>
<Relationships xmlns="http://schemas.openxmlformats.org/package/2006/relationships"><Relationship Id="rId1" Type="http://schemas.openxmlformats.org/officeDocument/2006/relationships/presProps" Target="presProps.xml"/><Relationship Id="rId2" Type="http://schemas.openxmlformats.org/officeDocument/2006/relationships/viewProps" Target="viewProps.xml"/><Relationship Id="rId3" Type="http://schemas.openxmlformats.org/officeDocument/2006/relationships/commentAuthors" Target="commentAuthors.xml"/><Relationship Id="rId4" Type="http://schemas.openxmlformats.org/officeDocument/2006/relationships/tableStyles" Target="tableStyles.xml"/><Relationship Id="rId5" Type="http://schemas.openxmlformats.org/officeDocument/2006/relationships/slideMaster" Target="slideMasters/slideMaster1.xml"/><Relationship Id="rId6" Type="http://schemas.openxmlformats.org/officeDocument/2006/relationships/theme" Target="theme/theme1.xml"/><Relationship Id="rId7" Type="http://schemas.openxmlformats.org/officeDocument/2006/relationships/notesMaster" Target="notesMasters/notesMaster1.xml"/><Relationship Id="rId8" Type="http://schemas.openxmlformats.org/officeDocument/2006/relationships/slide" Target="slides/slide1.xml"/><Relationship Id="rId9" Type="http://schemas.openxmlformats.org/officeDocument/2006/relationships/slide" Target="slides/slide2.xml"/><Relationship Id="rId10" Type="http://schemas.openxmlformats.org/officeDocument/2006/relationships/slide" Target="slides/slide3.xml"/><Relationship Id="rId11" Type="http://schemas.openxmlformats.org/officeDocument/2006/relationships/slide" Target="slides/slide4.xml"/><Relationship Id="rId12" Type="http://schemas.openxmlformats.org/officeDocument/2006/relationships/slide" Target="slides/slide5.xml"/><Relationship Id="rId13" Type="http://schemas.openxmlformats.org/officeDocument/2006/relationships/slide" Target="slides/slide6.xml"/><Relationship Id="rId14" Type="http://schemas.openxmlformats.org/officeDocument/2006/relationships/slide" Target="slides/slide7.xml"/><Relationship Id="rId15" Type="http://schemas.openxmlformats.org/officeDocument/2006/relationships/slide" Target="slides/slide8.xml"/><Relationship Id="rId16" Type="http://schemas.openxmlformats.org/officeDocument/2006/relationships/slide" Target="slides/slide9.xml"/><Relationship Id="rId17" Type="http://schemas.openxmlformats.org/officeDocument/2006/relationships/slide" Target="slides/slide10.xml"/><Relationship Id="rId18" Type="http://schemas.openxmlformats.org/officeDocument/2006/relationships/slide" Target="slides/slide11.xml"/><Relationship Id="rId19" Type="http://schemas.openxmlformats.org/officeDocument/2006/relationships/slide" Target="slides/slide12.xml"/><Relationship Id="rId20" Type="http://schemas.openxmlformats.org/officeDocument/2006/relationships/slide" Target="slides/slide13.xml"/><Relationship Id="rId21" Type="http://schemas.openxmlformats.org/officeDocument/2006/relationships/slide" Target="slides/slide14.xml"/><Relationship Id="rId22" Type="http://schemas.openxmlformats.org/officeDocument/2006/relationships/slide" Target="slides/slide15.xml"/><Relationship Id="rId23" Type="http://schemas.openxmlformats.org/officeDocument/2006/relationships/slide" Target="slides/slide16.xml"/><Relationship Id="rId24" Type="http://schemas.openxmlformats.org/officeDocument/2006/relationships/slide" Target="slides/slide17.xml"/><Relationship Id="rId25" Type="http://schemas.openxmlformats.org/officeDocument/2006/relationships/slide" Target="slides/slide18.xml"/><Relationship Id="rId26" Type="http://schemas.openxmlformats.org/officeDocument/2006/relationships/slide" Target="slides/slide19.xml"/><Relationship Id="rId27" Type="http://schemas.openxmlformats.org/officeDocument/2006/relationships/slide" Target="slides/slide20.xml"/><Relationship Id="rId28" Type="http://schemas.openxmlformats.org/officeDocument/2006/relationships/slide" Target="slides/slide21.xml"/><Relationship Id="rId29" Type="http://schemas.openxmlformats.org/officeDocument/2006/relationships/slide" Target="slides/slide22.xml"/><Relationship Id="rId30" Type="http://schemas.openxmlformats.org/officeDocument/2006/relationships/slide" Target="slides/slide23.xml"/><Relationship Id="rId31" Type="http://schemas.openxmlformats.org/officeDocument/2006/relationships/slide" Target="slides/slide24.xml"/><Relationship Id="rId32" Type="http://schemas.openxmlformats.org/officeDocument/2006/relationships/slide" Target="slides/slide25.xml"/><Relationship Id="rId33" Type="http://schemas.openxmlformats.org/officeDocument/2006/relationships/slide" Target="slides/slide26.xml"/><Relationship Id="rId34" Type="http://schemas.openxmlformats.org/officeDocument/2006/relationships/slide" Target="slides/slide27.xml"/><Relationship Id="rId35" Type="http://schemas.openxmlformats.org/officeDocument/2006/relationships/slide" Target="slides/slide28.xml"/><Relationship Id="rId36" Type="http://schemas.openxmlformats.org/officeDocument/2006/relationships/slide" Target="slides/slide29.xml"/><Relationship Id="rId37" Type="http://schemas.openxmlformats.org/officeDocument/2006/relationships/slide" Target="slides/slide30.xml"/><Relationship Id="rId38" Type="http://schemas.openxmlformats.org/officeDocument/2006/relationships/slide" Target="slides/slide31.xml"/><Relationship Id="rId39" Type="http://schemas.openxmlformats.org/officeDocument/2006/relationships/slide" Target="slides/slide32.xml"/><Relationship Id="rId40" Type="http://schemas.openxmlformats.org/officeDocument/2006/relationships/slide" Target="slides/slide33.xml"/><Relationship Id="rId41" Type="http://schemas.openxmlformats.org/officeDocument/2006/relationships/slide" Target="slides/slide34.xml"/><Relationship Id="rId42" Type="http://schemas.openxmlformats.org/officeDocument/2006/relationships/slide" Target="slides/slide35.xml"/><Relationship Id="rId43" Type="http://schemas.openxmlformats.org/officeDocument/2006/relationships/slide" Target="slides/slide36.xml"/><Relationship Id="rId44" Type="http://schemas.openxmlformats.org/officeDocument/2006/relationships/slide" Target="slides/slide37.xml"/><Relationship Id="rId45" Type="http://schemas.openxmlformats.org/officeDocument/2006/relationships/slide" Target="slides/slide38.xml"/><Relationship Id="rId46" Type="http://schemas.openxmlformats.org/officeDocument/2006/relationships/slide" Target="slides/slide39.xml"/><Relationship Id="rId47" Type="http://schemas.openxmlformats.org/officeDocument/2006/relationships/slide" Target="slides/slide40.xml"/><Relationship Id="rId48" Type="http://schemas.openxmlformats.org/officeDocument/2006/relationships/slide" Target="slides/slide41.xml"/><Relationship Id="rId49" Type="http://schemas.openxmlformats.org/officeDocument/2006/relationships/slide" Target="slides/slide42.xml"/><Relationship Id="rId50" Type="http://schemas.openxmlformats.org/officeDocument/2006/relationships/slide" Target="slides/slide43.xml"/><Relationship Id="rId51" Type="http://schemas.openxmlformats.org/officeDocument/2006/relationships/slide" Target="slides/slide44.xml"/><Relationship Id="rId52" Type="http://schemas.openxmlformats.org/officeDocument/2006/relationships/slide" Target="slides/slide45.xml"/><Relationship Id="rId53" Type="http://schemas.openxmlformats.org/officeDocument/2006/relationships/slide" Target="slides/slide46.xml"/><Relationship Id="rId54" Type="http://schemas.openxmlformats.org/officeDocument/2006/relationships/slide" Target="slides/slide47.xml"/><Relationship Id="rId55" Type="http://schemas.openxmlformats.org/officeDocument/2006/relationships/slide" Target="slides/slide48.xml"/><Relationship Id="rId56" Type="http://schemas.openxmlformats.org/officeDocument/2006/relationships/slide" Target="slides/slide49.xml"/><Relationship Id="rId57" Type="http://schemas.openxmlformats.org/officeDocument/2006/relationships/slide" Target="slides/slide50.xml"/><Relationship Id="rId58" Type="http://schemas.openxmlformats.org/officeDocument/2006/relationships/slide" Target="slides/slide51.xml"/><Relationship Id="rId59" Type="http://schemas.openxmlformats.org/officeDocument/2006/relationships/slide" Target="slides/slide52.xml"/><Relationship Id="rId60" Type="http://schemas.openxmlformats.org/officeDocument/2006/relationships/slide" Target="slides/slide53.xml"/></Relationships>

</file>

<file path=ppt/notesMasters/_rels/notesMaster1.xml.rels><?xml version="1.0" encoding="UTF-8"?>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spTree>
      <p:nvGrpSpPr>
        <p:cNvPr id="1" name=""/>
        <p:cNvGrpSpPr/>
        <p:nvPr/>
      </p:nvGrpSpPr>
      <p:grpSpPr>
        <a:xfrm>
          <a:off x="0" y="0"/>
          <a:ext cx="0" cy="0"/>
          <a:chOff x="0" y="0"/>
          <a:chExt cx="0" cy="0"/>
        </a:xfrm>
      </p:grpSpPr>
      <p:sp>
        <p:nvSpPr>
          <p:cNvPr id="53" name="Shape 53"/>
          <p:cNvSpPr/>
          <p:nvPr>
            <p:ph type="sldImg"/>
          </p:nvPr>
        </p:nvSpPr>
        <p:spPr>
          <a:xfrm>
            <a:off x="1143000" y="685800"/>
            <a:ext cx="4572000" cy="3429000"/>
          </a:xfrm>
          <a:prstGeom prst="rect">
            <a:avLst/>
          </a:prstGeom>
        </p:spPr>
        <p:txBody>
          <a:bodyPr/>
          <a:lstStyle/>
          <a:p>
            <a:pPr/>
          </a:p>
        </p:txBody>
      </p:sp>
      <p:sp>
        <p:nvSpPr>
          <p:cNvPr id="54" name="Shape 54"/>
          <p:cNvSpPr/>
          <p:nvPr>
            <p:ph type="body" sz="quarter" idx="1"/>
          </p:nvPr>
        </p:nvSpPr>
        <p:spPr>
          <a:xfrm>
            <a:off x="914400" y="4343400"/>
            <a:ext cx="5029200" cy="4114800"/>
          </a:xfrm>
          <a:prstGeom prst="rect">
            <a:avLst/>
          </a:prstGeom>
        </p:spPr>
        <p:txBody>
          <a:bodyPr/>
          <a:lstStyle/>
          <a:p>
            <a:pPr/>
          </a:p>
        </p:txBody>
      </p:sp>
    </p:spTree>
  </p:cSld>
  <p:clrMap bg1="lt1" tx1="dk1" bg2="lt2" tx2="dk2" accent1="accent1" accent2="accent2" accent3="accent3" accent4="accent4" accent5="accent5" accent6="accent6" hlink="hlink" folHlink="folHlink"/>
  <p:notesStyle>
    <a:lvl1pPr latinLnBrk="0">
      <a:defRPr sz="1200">
        <a:latin typeface="+mn-lt"/>
        <a:ea typeface="+mn-ea"/>
        <a:cs typeface="+mn-cs"/>
        <a:sym typeface="Arial"/>
      </a:defRPr>
    </a:lvl1pPr>
    <a:lvl2pPr indent="228600" latinLnBrk="0">
      <a:defRPr sz="1200">
        <a:latin typeface="+mn-lt"/>
        <a:ea typeface="+mn-ea"/>
        <a:cs typeface="+mn-cs"/>
        <a:sym typeface="Arial"/>
      </a:defRPr>
    </a:lvl2pPr>
    <a:lvl3pPr indent="457200" latinLnBrk="0">
      <a:defRPr sz="1200">
        <a:latin typeface="+mn-lt"/>
        <a:ea typeface="+mn-ea"/>
        <a:cs typeface="+mn-cs"/>
        <a:sym typeface="Arial"/>
      </a:defRPr>
    </a:lvl3pPr>
    <a:lvl4pPr indent="685800" latinLnBrk="0">
      <a:defRPr sz="1200">
        <a:latin typeface="+mn-lt"/>
        <a:ea typeface="+mn-ea"/>
        <a:cs typeface="+mn-cs"/>
        <a:sym typeface="Arial"/>
      </a:defRPr>
    </a:lvl4pPr>
    <a:lvl5pPr indent="914400" latinLnBrk="0">
      <a:defRPr sz="1200">
        <a:latin typeface="+mn-lt"/>
        <a:ea typeface="+mn-ea"/>
        <a:cs typeface="+mn-cs"/>
        <a:sym typeface="Arial"/>
      </a:defRPr>
    </a:lvl5pPr>
    <a:lvl6pPr indent="1143000" latinLnBrk="0">
      <a:defRPr sz="1200">
        <a:latin typeface="+mn-lt"/>
        <a:ea typeface="+mn-ea"/>
        <a:cs typeface="+mn-cs"/>
        <a:sym typeface="Arial"/>
      </a:defRPr>
    </a:lvl6pPr>
    <a:lvl7pPr indent="1371600" latinLnBrk="0">
      <a:defRPr sz="1200">
        <a:latin typeface="+mn-lt"/>
        <a:ea typeface="+mn-ea"/>
        <a:cs typeface="+mn-cs"/>
        <a:sym typeface="Arial"/>
      </a:defRPr>
    </a:lvl7pPr>
    <a:lvl8pPr indent="1600200" latinLnBrk="0">
      <a:defRPr sz="1200">
        <a:latin typeface="+mn-lt"/>
        <a:ea typeface="+mn-ea"/>
        <a:cs typeface="+mn-cs"/>
        <a:sym typeface="Arial"/>
      </a:defRPr>
    </a:lvl8pPr>
    <a:lvl9pPr indent="1828800" latinLnBrk="0">
      <a:defRPr sz="1200">
        <a:latin typeface="+mn-lt"/>
        <a:ea typeface="+mn-ea"/>
        <a:cs typeface="+mn-cs"/>
        <a:sym typeface="Arial"/>
      </a:defRPr>
    </a:lvl9pPr>
  </p:notesStyle>
</p:notesMaster>
</file>

<file path=ppt/notesSlides/_rels/notesSlide1.xml.rels><?xml version="1.0" encoding="UTF-8"?>
<Relationships xmlns="http://schemas.openxmlformats.org/package/2006/relationships"><Relationship Id="rId1" Type="http://schemas.openxmlformats.org/officeDocument/2006/relationships/slide" Target="../slides/slide3.xml"/><Relationship Id="rId2" Type="http://schemas.openxmlformats.org/officeDocument/2006/relationships/notesMaster" Target="../notesMasters/notesMaster1.xml"/></Relationships>

</file>

<file path=ppt/notesSlides/_rels/notesSlide2.xml.rels><?xml version="1.0" encoding="UTF-8"?>
<Relationships xmlns="http://schemas.openxmlformats.org/package/2006/relationships"><Relationship Id="rId1" Type="http://schemas.openxmlformats.org/officeDocument/2006/relationships/slide" Target="../slides/slide4.xml"/><Relationship Id="rId2" Type="http://schemas.openxmlformats.org/officeDocument/2006/relationships/notesMaster" Target="../notesMasters/notesMaster1.xml"/></Relationships>

</file>

<file path=ppt/notesSlides/_rels/notesSlide3.xml.rels><?xml version="1.0" encoding="UTF-8"?>
<Relationships xmlns="http://schemas.openxmlformats.org/package/2006/relationships"><Relationship Id="rId1" Type="http://schemas.openxmlformats.org/officeDocument/2006/relationships/slide" Target="../slides/slide10.xml"/><Relationship Id="rId2" Type="http://schemas.openxmlformats.org/officeDocument/2006/relationships/notesMaster" Target="../notesMasters/notesMaster1.xml"/></Relationships>

</file>

<file path=ppt/notesSlides/_rels/notesSlide4.xml.rels><?xml version="1.0" encoding="UTF-8"?>
<Relationships xmlns="http://schemas.openxmlformats.org/package/2006/relationships"><Relationship Id="rId1" Type="http://schemas.openxmlformats.org/officeDocument/2006/relationships/slide" Target="../slides/slide15.xml"/><Relationship Id="rId2" Type="http://schemas.openxmlformats.org/officeDocument/2006/relationships/notesMaster" Target="../notesMasters/notesMaster1.xml"/></Relationships>

</file>

<file path=ppt/notesSlides/_rels/notesSlide5.xml.rels><?xml version="1.0" encoding="UTF-8"?>
<Relationships xmlns="http://schemas.openxmlformats.org/package/2006/relationships"><Relationship Id="rId1" Type="http://schemas.openxmlformats.org/officeDocument/2006/relationships/slide" Target="../slides/slide36.xml"/><Relationship Id="rId2" Type="http://schemas.openxmlformats.org/officeDocument/2006/relationships/notesMaster" Target="../notesMasters/notesMaster1.xml"/></Relationships>

</file>

<file path=ppt/notesSlides/_rels/notesSlide6.xml.rels><?xml version="1.0" encoding="UTF-8"?>
<Relationships xmlns="http://schemas.openxmlformats.org/package/2006/relationships"><Relationship Id="rId1" Type="http://schemas.openxmlformats.org/officeDocument/2006/relationships/slide" Target="../slides/slide45.xml"/><Relationship Id="rId2" Type="http://schemas.openxmlformats.org/officeDocument/2006/relationships/notesMaster" Target="../notesMasters/notesMaster1.xml"/></Relationships>

</file>

<file path=ppt/notesSlides/_rels/notesSlide7.xml.rels><?xml version="1.0" encoding="UTF-8"?>
<Relationships xmlns="http://schemas.openxmlformats.org/package/2006/relationships"><Relationship Id="rId1" Type="http://schemas.openxmlformats.org/officeDocument/2006/relationships/slide" Target="../slides/slide46.xml"/><Relationship Id="rId2" Type="http://schemas.openxmlformats.org/officeDocument/2006/relationships/notesMaster" Target="../notesMasters/notesMaster1.xml"/></Relationships>

</file>

<file path=ppt/notesSlides/_rels/notesSlide8.xml.rels><?xml version="1.0" encoding="UTF-8"?>
<Relationships xmlns="http://schemas.openxmlformats.org/package/2006/relationships"><Relationship Id="rId1" Type="http://schemas.openxmlformats.org/officeDocument/2006/relationships/slide" Target="../slides/slide49.xml"/><Relationship Id="rId2"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8" name="Shape 68"/>
          <p:cNvSpPr/>
          <p:nvPr>
            <p:ph type="sldImg"/>
          </p:nvPr>
        </p:nvSpPr>
        <p:spPr>
          <a:prstGeom prst="rect">
            <a:avLst/>
          </a:prstGeom>
        </p:spPr>
        <p:txBody>
          <a:bodyPr/>
          <a:lstStyle/>
          <a:p>
            <a:pPr/>
          </a:p>
        </p:txBody>
      </p:sp>
      <p:sp>
        <p:nvSpPr>
          <p:cNvPr id="69" name="Shape 69"/>
          <p:cNvSpPr/>
          <p:nvPr>
            <p:ph type="body" sz="quarter" idx="1"/>
          </p:nvPr>
        </p:nvSpPr>
        <p:spPr>
          <a:prstGeom prst="rect">
            <a:avLst/>
          </a:prstGeom>
        </p:spPr>
        <p:txBody>
          <a:bodyPr/>
          <a:lstStyle>
            <a:lvl1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Changed text to “3D biological structures”</a:t>
            </a: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5" name="Shape 75"/>
          <p:cNvSpPr/>
          <p:nvPr>
            <p:ph type="sldImg"/>
          </p:nvPr>
        </p:nvSpPr>
        <p:spPr>
          <a:prstGeom prst="rect">
            <a:avLst/>
          </a:prstGeom>
        </p:spPr>
        <p:txBody>
          <a:bodyPr/>
          <a:lstStyle/>
          <a:p>
            <a:pPr/>
          </a:p>
        </p:txBody>
      </p:sp>
      <p:sp>
        <p:nvSpPr>
          <p:cNvPr id="76" name="Shape 76"/>
          <p:cNvSpPr/>
          <p:nvPr>
            <p:ph type="body" sz="quarter" idx="1"/>
          </p:nvPr>
        </p:nvSpPr>
        <p:spPr>
          <a:prstGeom prst="rect">
            <a:avLst/>
          </a:prstGeom>
        </p:spPr>
        <p:txBody>
          <a:bodyPr/>
          <a:lstStyle/>
          <a:p>
            <a: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Added this slide.</a:t>
            </a:r>
          </a:p>
          <a:p>
            <a: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Text is from previous slide.</a:t>
            </a: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1" name="Shape 101"/>
          <p:cNvSpPr/>
          <p:nvPr>
            <p:ph type="sldImg"/>
          </p:nvPr>
        </p:nvSpPr>
        <p:spPr>
          <a:prstGeom prst="rect">
            <a:avLst/>
          </a:prstGeom>
        </p:spPr>
        <p:txBody>
          <a:bodyPr/>
          <a:lstStyle/>
          <a:p>
            <a:pPr/>
          </a:p>
        </p:txBody>
      </p:sp>
      <p:sp>
        <p:nvSpPr>
          <p:cNvPr id="102" name="Shape 102"/>
          <p:cNvSpPr/>
          <p:nvPr>
            <p:ph type="body" sz="quarter" idx="1"/>
          </p:nvPr>
        </p:nvSpPr>
        <p:spPr>
          <a:prstGeom prst="rect">
            <a:avLst/>
          </a:prstGeom>
        </p:spPr>
        <p:txBody>
          <a:bodyPr/>
          <a:lstStyle/>
          <a:p>
            <a: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Changed search picture to be of the correct “Dysentery AND Human NOT Amoebic”</a:t>
            </a:r>
          </a:p>
          <a:p>
            <a: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p>
          <a:p>
            <a: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http://www.ncbi.nlm.nih.gov/gquery/gquery.fcgi</a:t>
            </a:r>
          </a:p>
          <a:p>
            <a: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5" name="Shape 145"/>
          <p:cNvSpPr/>
          <p:nvPr>
            <p:ph type="sldImg"/>
          </p:nvPr>
        </p:nvSpPr>
        <p:spPr>
          <a:prstGeom prst="rect">
            <a:avLst/>
          </a:prstGeom>
        </p:spPr>
        <p:txBody>
          <a:bodyPr/>
          <a:lstStyle/>
          <a:p>
            <a:pPr/>
          </a:p>
        </p:txBody>
      </p:sp>
      <p:sp>
        <p:nvSpPr>
          <p:cNvPr id="146" name="Shape 146"/>
          <p:cNvSpPr/>
          <p:nvPr>
            <p:ph type="body" sz="quarter" idx="1"/>
          </p:nvPr>
        </p:nvSpPr>
        <p:spPr>
          <a:prstGeom prst="rect">
            <a:avLst/>
          </a:prstGeom>
        </p:spPr>
        <p:txBody>
          <a:bodyPr/>
          <a:lstStyle>
            <a:lvl1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Changed text format to emphasis on what each specific type is used for</a:t>
            </a: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24" name="Shape 424"/>
          <p:cNvSpPr/>
          <p:nvPr>
            <p:ph type="sldImg"/>
          </p:nvPr>
        </p:nvSpPr>
        <p:spPr>
          <a:prstGeom prst="rect">
            <a:avLst/>
          </a:prstGeom>
        </p:spPr>
        <p:txBody>
          <a:bodyPr/>
          <a:lstStyle/>
          <a:p>
            <a:pPr/>
          </a:p>
        </p:txBody>
      </p:sp>
      <p:sp>
        <p:nvSpPr>
          <p:cNvPr id="425" name="Shape 425"/>
          <p:cNvSpPr/>
          <p:nvPr>
            <p:ph type="body" sz="quarter" idx="1"/>
          </p:nvPr>
        </p:nvSpPr>
        <p:spPr>
          <a:prstGeom prst="rect">
            <a:avLst/>
          </a:prstGeom>
        </p:spPr>
        <p:txBody>
          <a:bodyPr/>
          <a:lstStyle>
            <a:lvl1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Added image from local alignment</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11" name="Shape 711"/>
          <p:cNvSpPr/>
          <p:nvPr>
            <p:ph type="sldImg"/>
          </p:nvPr>
        </p:nvSpPr>
        <p:spPr>
          <a:prstGeom prst="rect">
            <a:avLst/>
          </a:prstGeom>
        </p:spPr>
        <p:txBody>
          <a:bodyPr/>
          <a:lstStyle/>
          <a:p>
            <a:pPr/>
          </a:p>
        </p:txBody>
      </p:sp>
      <p:sp>
        <p:nvSpPr>
          <p:cNvPr id="712" name="Shape 712"/>
          <p:cNvSpPr/>
          <p:nvPr>
            <p:ph type="body" sz="quarter" idx="1"/>
          </p:nvPr>
        </p:nvSpPr>
        <p:spPr>
          <a:prstGeom prst="rect">
            <a:avLst/>
          </a:prstGeom>
        </p:spPr>
        <p:txBody>
          <a:bodyPr/>
          <a:lstStyle/>
          <a:p>
            <a: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Fixed formula position</a:t>
            </a:r>
          </a:p>
          <a:p>
            <a: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I in position I italicized </a:t>
            </a: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16" name="Shape 716"/>
          <p:cNvSpPr/>
          <p:nvPr>
            <p:ph type="sldImg"/>
          </p:nvPr>
        </p:nvSpPr>
        <p:spPr>
          <a:prstGeom prst="rect">
            <a:avLst/>
          </a:prstGeom>
        </p:spPr>
        <p:txBody>
          <a:bodyPr/>
          <a:lstStyle/>
          <a:p>
            <a:pPr/>
          </a:p>
        </p:txBody>
      </p:sp>
      <p:sp>
        <p:nvSpPr>
          <p:cNvPr id="717" name="Shape 717"/>
          <p:cNvSpPr/>
          <p:nvPr>
            <p:ph type="body" sz="quarter" idx="1"/>
          </p:nvPr>
        </p:nvSpPr>
        <p:spPr>
          <a:prstGeom prst="rect">
            <a:avLst/>
          </a:prstGeom>
        </p:spPr>
        <p:txBody>
          <a:bodyPr/>
          <a:lstStyle>
            <a:lvl1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Made different names of the types of BLAST stand out</a:t>
            </a: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34" name="Shape 734"/>
          <p:cNvSpPr/>
          <p:nvPr>
            <p:ph type="sldImg"/>
          </p:nvPr>
        </p:nvSpPr>
        <p:spPr>
          <a:prstGeom prst="rect">
            <a:avLst/>
          </a:prstGeom>
        </p:spPr>
        <p:txBody>
          <a:bodyPr/>
          <a:lstStyle/>
          <a:p>
            <a:pPr/>
          </a:p>
        </p:txBody>
      </p:sp>
      <p:sp>
        <p:nvSpPr>
          <p:cNvPr id="735" name="Shape 735"/>
          <p:cNvSpPr/>
          <p:nvPr>
            <p:ph type="body" sz="quarter" idx="1"/>
          </p:nvPr>
        </p:nvSpPr>
        <p:spPr>
          <a:prstGeom prst="rect">
            <a:avLst/>
          </a:prstGeom>
        </p:spPr>
        <p:txBody>
          <a:bodyPr/>
          <a:lstStyle>
            <a:lvl1pPr>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Moved and changed presentation of the text and pictures</a:t>
            </a:r>
          </a:p>
        </p:txBody>
      </p:sp>
    </p:spTree>
  </p:cSld>
  <p:clrMapOvr>
    <a:masterClrMapping/>
  </p:clrMapOvr>
</p:notes>
</file>

<file path=ppt/slideLayouts/_rels/slideLayout1.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Default">
    <p:spTree>
      <p:nvGrpSpPr>
        <p:cNvPr id="1" name=""/>
        <p:cNvGrpSpPr/>
        <p:nvPr/>
      </p:nvGrpSpPr>
      <p:grpSpPr>
        <a:xfrm>
          <a:off x="0" y="0"/>
          <a:ext cx="0" cy="0"/>
          <a:chOff x="0" y="0"/>
          <a:chExt cx="0" cy="0"/>
        </a:xfrm>
      </p:grpSpPr>
      <p:sp>
        <p:nvSpPr>
          <p:cNvPr id="11" name="Title Text"/>
          <p:cNvSpPr txBox="1"/>
          <p:nvPr>
            <p:ph type="title"/>
          </p:nvPr>
        </p:nvSpPr>
        <p:spPr>
          <a:prstGeom prst="rect">
            <a:avLst/>
          </a:prstGeom>
        </p:spPr>
        <p:txBody>
          <a:bodyPr/>
          <a:lstStyle/>
          <a:p>
            <a:pPr/>
            <a:r>
              <a:t>Title Text</a:t>
            </a:r>
          </a:p>
        </p:txBody>
      </p:sp>
      <p:sp>
        <p:nvSpPr>
          <p:cNvPr id="12" name="Body Level One…"/>
          <p:cNvSpPr txBox="1"/>
          <p:nvPr>
            <p:ph type="body" idx="1"/>
          </p:nvPr>
        </p:nvSpPr>
        <p:spPr>
          <a:prstGeom prst="rect">
            <a:avLst/>
          </a:prstGeom>
        </p:spPr>
        <p:txBody>
          <a:bodyPr/>
          <a:lstStyle/>
          <a:p>
            <a:pPr/>
            <a:r>
              <a:t>Body Level One</a:t>
            </a:r>
          </a:p>
          <a:p>
            <a:pPr lvl="1"/>
            <a:r>
              <a:t>Body Level Two</a:t>
            </a:r>
          </a:p>
          <a:p>
            <a:pPr lvl="2"/>
            <a:r>
              <a:t>Body Level Three</a:t>
            </a:r>
          </a:p>
          <a:p>
            <a:pPr lvl="3"/>
            <a:r>
              <a:t>Body Level Four</a:t>
            </a:r>
          </a:p>
          <a:p>
            <a:pPr lvl="4"/>
            <a:r>
              <a:t>Body Level Five</a:t>
            </a:r>
          </a:p>
        </p:txBody>
      </p:sp>
      <p:sp>
        <p:nvSpPr>
          <p:cNvPr id="13"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2.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Default">
    <p:spTree>
      <p:nvGrpSpPr>
        <p:cNvPr id="1" name=""/>
        <p:cNvGrpSpPr/>
        <p:nvPr/>
      </p:nvGrpSpPr>
      <p:grpSpPr>
        <a:xfrm>
          <a:off x="0" y="0"/>
          <a:ext cx="0" cy="0"/>
          <a:chOff x="0" y="0"/>
          <a:chExt cx="0" cy="0"/>
        </a:xfrm>
      </p:grpSpPr>
      <p:sp>
        <p:nvSpPr>
          <p:cNvPr id="20" name="Slide Number"/>
          <p:cNvSpPr txBox="1"/>
          <p:nvPr>
            <p:ph type="sldNum" sz="quarter" idx="2"/>
          </p:nvPr>
        </p:nvSpPr>
        <p:spPr>
          <a:xfrm>
            <a:off x="4419600" y="6356350"/>
            <a:ext cx="2133600" cy="368300"/>
          </a:xfrm>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3.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Title1">
    <p:spTree>
      <p:nvGrpSpPr>
        <p:cNvPr id="1" name=""/>
        <p:cNvGrpSpPr/>
        <p:nvPr/>
      </p:nvGrpSpPr>
      <p:grpSpPr>
        <a:xfrm>
          <a:off x="0" y="0"/>
          <a:ext cx="0" cy="0"/>
          <a:chOff x="0" y="0"/>
          <a:chExt cx="0" cy="0"/>
        </a:xfrm>
      </p:grpSpPr>
      <p:sp>
        <p:nvSpPr>
          <p:cNvPr id="27" name="Title Text"/>
          <p:cNvSpPr txBox="1"/>
          <p:nvPr>
            <p:ph type="title"/>
          </p:nvPr>
        </p:nvSpPr>
        <p:spPr>
          <a:prstGeom prst="rect">
            <a:avLst/>
          </a:prstGeom>
        </p:spPr>
        <p:txBody>
          <a:bodyPr/>
          <a:lstStyle>
            <a:lvl1pPr algn="l">
              <a:tabLst/>
              <a:defRPr spc="0" sz="4400">
                <a:solidFill>
                  <a:srgbClr val="000000"/>
                </a:solidFill>
                <a:latin typeface="+mn-lt"/>
                <a:ea typeface="+mn-ea"/>
                <a:cs typeface="+mn-cs"/>
                <a:sym typeface="Arial"/>
              </a:defRPr>
            </a:lvl1pPr>
          </a:lstStyle>
          <a:p>
            <a:pPr/>
            <a:r>
              <a:t>Title Text</a:t>
            </a:r>
          </a:p>
        </p:txBody>
      </p:sp>
      <p:sp>
        <p:nvSpPr>
          <p:cNvPr id="28" name="Body Level One…"/>
          <p:cNvSpPr txBox="1"/>
          <p:nvPr>
            <p:ph type="body" idx="1"/>
          </p:nvPr>
        </p:nvSpPr>
        <p:spPr>
          <a:prstGeom prst="rect">
            <a:avLst/>
          </a:prstGeom>
        </p:spPr>
        <p:txBody>
          <a:bodyPr/>
          <a:lstStyle>
            <a:lvl1pPr marL="228600" indent="-228600">
              <a:spcBef>
                <a:spcPts val="1000"/>
              </a:spcBef>
              <a:buClrTx/>
              <a:tabLst/>
              <a:defRPr spc="0" sz="2800"/>
            </a:lvl1pPr>
            <a:lvl2pPr marL="723900" indent="-266700">
              <a:spcBef>
                <a:spcPts val="1000"/>
              </a:spcBef>
              <a:buClrTx/>
              <a:buChar char="•"/>
              <a:tabLst/>
              <a:defRPr spc="0" sz="2800"/>
            </a:lvl2pPr>
            <a:lvl3pPr marL="1234439" indent="-320039">
              <a:spcBef>
                <a:spcPts val="1000"/>
              </a:spcBef>
              <a:buClrTx/>
              <a:tabLst/>
              <a:defRPr spc="0" sz="2800"/>
            </a:lvl3pPr>
            <a:lvl4pPr marL="1727200" indent="-355600">
              <a:spcBef>
                <a:spcPts val="1000"/>
              </a:spcBef>
              <a:buClrTx/>
              <a:buChar char="•"/>
              <a:tabLst/>
              <a:defRPr spc="0" sz="2800"/>
            </a:lvl4pPr>
            <a:lvl5pPr marL="2184400" indent="-355600">
              <a:spcBef>
                <a:spcPts val="1000"/>
              </a:spcBef>
              <a:buClrTx/>
              <a:buChar char="•"/>
              <a:tabLst/>
              <a:defRPr spc="0" sz="2800"/>
            </a:lvl5pPr>
          </a:lstStyle>
          <a:p>
            <a:pPr/>
            <a:r>
              <a:t>Body Level One</a:t>
            </a:r>
          </a:p>
          <a:p>
            <a:pPr lvl="1"/>
            <a:r>
              <a:t>Body Level Two</a:t>
            </a:r>
          </a:p>
          <a:p>
            <a:pPr lvl="2"/>
            <a:r>
              <a:t>Body Level Three</a:t>
            </a:r>
          </a:p>
          <a:p>
            <a:pPr lvl="3"/>
            <a:r>
              <a:t>Body Level Four</a:t>
            </a:r>
          </a:p>
          <a:p>
            <a:pPr lvl="4"/>
            <a:r>
              <a:t>Body Level Five</a:t>
            </a:r>
          </a:p>
        </p:txBody>
      </p:sp>
      <p:sp>
        <p:nvSpPr>
          <p:cNvPr id="29"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4.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Title2">
    <p:spTree>
      <p:nvGrpSpPr>
        <p:cNvPr id="1" name=""/>
        <p:cNvGrpSpPr/>
        <p:nvPr/>
      </p:nvGrpSpPr>
      <p:grpSpPr>
        <a:xfrm>
          <a:off x="0" y="0"/>
          <a:ext cx="0" cy="0"/>
          <a:chOff x="0" y="0"/>
          <a:chExt cx="0" cy="0"/>
        </a:xfrm>
      </p:grpSpPr>
      <p:sp>
        <p:nvSpPr>
          <p:cNvPr id="36" name="Title Text"/>
          <p:cNvSpPr txBox="1"/>
          <p:nvPr>
            <p:ph type="title"/>
          </p:nvPr>
        </p:nvSpPr>
        <p:spPr>
          <a:prstGeom prst="rect">
            <a:avLst/>
          </a:prstGeom>
        </p:spPr>
        <p:txBody>
          <a:bodyPr/>
          <a:lstStyle>
            <a:lvl1pPr algn="l">
              <a:tabLst/>
              <a:defRPr spc="0" sz="4400">
                <a:solidFill>
                  <a:srgbClr val="000000"/>
                </a:solidFill>
                <a:latin typeface="+mn-lt"/>
                <a:ea typeface="+mn-ea"/>
                <a:cs typeface="+mn-cs"/>
                <a:sym typeface="Arial"/>
              </a:defRPr>
            </a:lvl1pPr>
          </a:lstStyle>
          <a:p>
            <a:pPr/>
            <a:r>
              <a:t>Title Text</a:t>
            </a:r>
          </a:p>
        </p:txBody>
      </p:sp>
      <p:sp>
        <p:nvSpPr>
          <p:cNvPr id="37" name="Body Level One…"/>
          <p:cNvSpPr txBox="1"/>
          <p:nvPr>
            <p:ph type="body" idx="1"/>
          </p:nvPr>
        </p:nvSpPr>
        <p:spPr>
          <a:prstGeom prst="rect">
            <a:avLst/>
          </a:prstGeom>
        </p:spPr>
        <p:txBody>
          <a:bodyPr/>
          <a:lstStyle>
            <a:lvl1pPr marL="228600" indent="-228600">
              <a:spcBef>
                <a:spcPts val="1000"/>
              </a:spcBef>
              <a:buClrTx/>
              <a:tabLst/>
              <a:defRPr spc="0" sz="2800"/>
            </a:lvl1pPr>
            <a:lvl2pPr marL="723900" indent="-266700">
              <a:spcBef>
                <a:spcPts val="1000"/>
              </a:spcBef>
              <a:buClrTx/>
              <a:buChar char="•"/>
              <a:tabLst/>
              <a:defRPr spc="0" sz="2800"/>
            </a:lvl2pPr>
            <a:lvl3pPr marL="1234439" indent="-320039">
              <a:spcBef>
                <a:spcPts val="1000"/>
              </a:spcBef>
              <a:buClrTx/>
              <a:tabLst/>
              <a:defRPr spc="0" sz="2800"/>
            </a:lvl3pPr>
            <a:lvl4pPr marL="1727200" indent="-355600">
              <a:spcBef>
                <a:spcPts val="1000"/>
              </a:spcBef>
              <a:buClrTx/>
              <a:buChar char="•"/>
              <a:tabLst/>
              <a:defRPr spc="0" sz="2800"/>
            </a:lvl4pPr>
            <a:lvl5pPr marL="2184400" indent="-355600">
              <a:spcBef>
                <a:spcPts val="1000"/>
              </a:spcBef>
              <a:buClrTx/>
              <a:buChar char="•"/>
              <a:tabLst/>
              <a:defRPr spc="0" sz="2800"/>
            </a:lvl5pPr>
          </a:lstStyle>
          <a:p>
            <a:pPr/>
            <a:r>
              <a:t>Body Level One</a:t>
            </a:r>
          </a:p>
          <a:p>
            <a:pPr lvl="1"/>
            <a:r>
              <a:t>Body Level Two</a:t>
            </a:r>
          </a:p>
          <a:p>
            <a:pPr lvl="2"/>
            <a:r>
              <a:t>Body Level Three</a:t>
            </a:r>
          </a:p>
          <a:p>
            <a:pPr lvl="3"/>
            <a:r>
              <a:t>Body Level Four</a:t>
            </a:r>
          </a:p>
          <a:p>
            <a:pPr lvl="4"/>
            <a:r>
              <a:t>Body Level Five</a:t>
            </a:r>
          </a:p>
        </p:txBody>
      </p:sp>
      <p:sp>
        <p:nvSpPr>
          <p:cNvPr id="38" name="Slide Number"/>
          <p:cNvSpPr txBox="1"/>
          <p:nvPr>
            <p:ph type="sldNum" sz="quarter" idx="2"/>
          </p:nvPr>
        </p:nvSpPr>
        <p:spPr>
          <a:xfrm>
            <a:off x="8382626" y="6244919"/>
            <a:ext cx="303815" cy="290985"/>
          </a:xfrm>
          <a:prstGeom prst="rect">
            <a:avLst/>
          </a:prstGeom>
        </p:spPr>
        <p:txBody>
          <a:bodyPr/>
          <a:lstStyle>
            <a:lvl1pPr indent="0">
              <a:defRPr>
                <a:latin typeface="+mn-lt"/>
                <a:ea typeface="+mn-ea"/>
                <a:cs typeface="+mn-cs"/>
                <a:sym typeface="Arial"/>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5.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Title3">
    <p:spTree>
      <p:nvGrpSpPr>
        <p:cNvPr id="1" name=""/>
        <p:cNvGrpSpPr/>
        <p:nvPr/>
      </p:nvGrpSpPr>
      <p:grpSpPr>
        <a:xfrm>
          <a:off x="0" y="0"/>
          <a:ext cx="0" cy="0"/>
          <a:chOff x="0" y="0"/>
          <a:chExt cx="0" cy="0"/>
        </a:xfrm>
      </p:grpSpPr>
      <p:sp>
        <p:nvSpPr>
          <p:cNvPr id="45" name="Title Text"/>
          <p:cNvSpPr txBox="1"/>
          <p:nvPr>
            <p:ph type="title"/>
          </p:nvPr>
        </p:nvSpPr>
        <p:spPr>
          <a:prstGeom prst="rect">
            <a:avLst/>
          </a:prstGeom>
        </p:spPr>
        <p:txBody>
          <a:bodyPr/>
          <a:lstStyle>
            <a:lvl1pPr algn="l">
              <a:tabLst/>
              <a:defRPr spc="0" sz="4400">
                <a:solidFill>
                  <a:srgbClr val="000000"/>
                </a:solidFill>
                <a:latin typeface="+mn-lt"/>
                <a:ea typeface="+mn-ea"/>
                <a:cs typeface="+mn-cs"/>
                <a:sym typeface="Arial"/>
              </a:defRPr>
            </a:lvl1pPr>
          </a:lstStyle>
          <a:p>
            <a:pPr/>
            <a:r>
              <a:t>Title Text</a:t>
            </a:r>
          </a:p>
        </p:txBody>
      </p:sp>
      <p:sp>
        <p:nvSpPr>
          <p:cNvPr id="46" name="Body Level One…"/>
          <p:cNvSpPr txBox="1"/>
          <p:nvPr>
            <p:ph type="body" idx="1"/>
          </p:nvPr>
        </p:nvSpPr>
        <p:spPr>
          <a:prstGeom prst="rect">
            <a:avLst/>
          </a:prstGeom>
        </p:spPr>
        <p:txBody>
          <a:bodyPr/>
          <a:lstStyle>
            <a:lvl1pPr marL="228600" indent="-228600">
              <a:spcBef>
                <a:spcPts val="1000"/>
              </a:spcBef>
              <a:buClrTx/>
              <a:tabLst/>
              <a:defRPr spc="0" sz="2800"/>
            </a:lvl1pPr>
            <a:lvl2pPr marL="723900" indent="-266700">
              <a:spcBef>
                <a:spcPts val="1000"/>
              </a:spcBef>
              <a:buClrTx/>
              <a:buChar char="•"/>
              <a:tabLst/>
              <a:defRPr spc="0" sz="2800"/>
            </a:lvl2pPr>
            <a:lvl3pPr marL="1234439" indent="-320039">
              <a:spcBef>
                <a:spcPts val="1000"/>
              </a:spcBef>
              <a:buClrTx/>
              <a:tabLst/>
              <a:defRPr spc="0" sz="2800"/>
            </a:lvl3pPr>
            <a:lvl4pPr marL="1727200" indent="-355600">
              <a:spcBef>
                <a:spcPts val="1000"/>
              </a:spcBef>
              <a:buClrTx/>
              <a:buChar char="•"/>
              <a:tabLst/>
              <a:defRPr spc="0" sz="2800"/>
            </a:lvl4pPr>
            <a:lvl5pPr marL="2184400" indent="-355600">
              <a:spcBef>
                <a:spcPts val="1000"/>
              </a:spcBef>
              <a:buClrTx/>
              <a:buChar char="•"/>
              <a:tabLst/>
              <a:defRPr spc="0" sz="2800"/>
            </a:lvl5pPr>
          </a:lstStyle>
          <a:p>
            <a:pPr/>
            <a:r>
              <a:t>Body Level One</a:t>
            </a:r>
          </a:p>
          <a:p>
            <a:pPr lvl="1"/>
            <a:r>
              <a:t>Body Level Two</a:t>
            </a:r>
          </a:p>
          <a:p>
            <a:pPr lvl="2"/>
            <a:r>
              <a:t>Body Level Three</a:t>
            </a:r>
          </a:p>
          <a:p>
            <a:pPr lvl="3"/>
            <a:r>
              <a:t>Body Level Four</a:t>
            </a:r>
          </a:p>
          <a:p>
            <a:pPr lvl="4"/>
            <a:r>
              <a:t>Body Level Five</a:t>
            </a:r>
          </a:p>
        </p:txBody>
      </p:sp>
      <p:sp>
        <p:nvSpPr>
          <p:cNvPr id="47" name="Slide Number"/>
          <p:cNvSpPr txBox="1"/>
          <p:nvPr>
            <p:ph type="sldNum" sz="quarter" idx="2"/>
          </p:nvPr>
        </p:nvSpPr>
        <p:spPr>
          <a:xfrm>
            <a:off x="8382626" y="6244919"/>
            <a:ext cx="303815" cy="290985"/>
          </a:xfrm>
          <a:prstGeom prst="rect">
            <a:avLst/>
          </a:prstGeom>
        </p:spPr>
        <p:txBody>
          <a:bodyPr/>
          <a:lstStyle>
            <a:lvl1pPr indent="0">
              <a:defRPr>
                <a:latin typeface="+mn-lt"/>
                <a:ea typeface="+mn-ea"/>
                <a:cs typeface="+mn-cs"/>
                <a:sym typeface="Arial"/>
              </a:defRPr>
            </a:lvl1pPr>
          </a:lstStyle>
          <a:p>
            <a:pPr/>
            <a:fld id="{86CB4B4D-7CA3-9044-876B-883B54F8677D}" type="slidenum"/>
          </a:p>
        </p:txBody>
      </p:sp>
    </p:spTree>
  </p:cSld>
  <p:clrMapOvr>
    <a:masterClrMapping/>
  </p:clrMapOvr>
  <p:transition xmlns:p14="http://schemas.microsoft.com/office/powerpoint/2010/main" spd="med" advClick="1"/>
</p:sldLayout>
</file>

<file path=ppt/slideMasters/_rels/slideMaster1.xml.rels><?xml version="1.0" encoding="UTF-8"?>
<Relationships xmlns="http://schemas.openxmlformats.org/package/2006/relationships"><Relationship Id="rId1" Type="http://schemas.openxmlformats.org/officeDocument/2006/relationships/theme" Target="../theme/theme1.xml"/><Relationship Id="rId2" Type="http://schemas.openxmlformats.org/officeDocument/2006/relationships/slideLayout" Target="../slideLayouts/slideLayout1.xml"/><Relationship Id="rId3" Type="http://schemas.openxmlformats.org/officeDocument/2006/relationships/slideLayout" Target="../slideLayouts/slideLayout2.xml"/><Relationship Id="rId4" Type="http://schemas.openxmlformats.org/officeDocument/2006/relationships/slideLayout" Target="../slideLayouts/slideLayout3.xml"/><Relationship Id="rId5" Type="http://schemas.openxmlformats.org/officeDocument/2006/relationships/slideLayout" Target="../slideLayouts/slideLayout4.xml"/><Relationship Id="rId6" Type="http://schemas.openxmlformats.org/officeDocument/2006/relationships/slideLayout" Target="../slideLayouts/slideLayout5.xml"/></Relationships>

</file>

<file path=ppt/slideMasters/slideMaster1.xml><?xml version="1.0" encoding="utf-8"?>
<p:sld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bg>
      <p:bgPr>
        <a:solidFill>
          <a:srgbClr val="FFFFFF"/>
        </a:solidFill>
      </p:bgPr>
    </p:bg>
    <p:spTree>
      <p:nvGrpSpPr>
        <p:cNvPr id="1" name=""/>
        <p:cNvGrpSpPr/>
        <p:nvPr/>
      </p:nvGrpSpPr>
      <p:grpSpPr>
        <a:xfrm>
          <a:off x="0" y="0"/>
          <a:ext cx="0" cy="0"/>
          <a:chOff x="0" y="0"/>
          <a:chExt cx="0" cy="0"/>
        </a:xfrm>
      </p:grpSpPr>
      <p:sp>
        <p:nvSpPr>
          <p:cNvPr id="2" name="Title Text"/>
          <p:cNvSpPr txBox="1"/>
          <p:nvPr>
            <p:ph type="title"/>
          </p:nvPr>
        </p:nvSpPr>
        <p:spPr>
          <a:xfrm>
            <a:off x="380519" y="274320"/>
            <a:ext cx="8458201" cy="114300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chor="ctr">
            <a:normAutofit fontScale="100000" lnSpcReduction="0"/>
          </a:bodyPr>
          <a:lstStyle/>
          <a:p>
            <a:pPr/>
            <a:r>
              <a:t>Title Text</a:t>
            </a:r>
          </a:p>
        </p:txBody>
      </p:sp>
      <p:sp>
        <p:nvSpPr>
          <p:cNvPr id="3" name="Body Level One…"/>
          <p:cNvSpPr txBox="1"/>
          <p:nvPr>
            <p:ph type="body" idx="1"/>
          </p:nvPr>
        </p:nvSpPr>
        <p:spPr>
          <a:xfrm>
            <a:off x="457200" y="1600200"/>
            <a:ext cx="8229600" cy="4525920"/>
          </a:xfrm>
          <a:prstGeom prst="rect">
            <a:avLst/>
          </a:prstGeom>
          <a:ln w="12700">
            <a:miter lim="400000"/>
          </a:ln>
          <a:extLst>
            <a:ext uri="{C572A759-6A51-4108-AA02-DFA0A04FC94B}">
              <ma14:wrappingTextBoxFlag xmlns:ma14="http://schemas.microsoft.com/office/mac/drawingml/2011/main" val="1"/>
            </a:ext>
          </a:extLst>
        </p:spPr>
        <p:txBody>
          <a:bodyPr lIns="0" tIns="0" rIns="0" bIns="0" anchor="ctr">
            <a:normAutofit fontScale="100000" lnSpcReduction="0"/>
          </a:bodyPr>
          <a:lstStyle/>
          <a:p>
            <a:pPr/>
            <a:r>
              <a:t>Body Level One</a:t>
            </a:r>
          </a:p>
          <a:p>
            <a:pPr lvl="1"/>
            <a:r>
              <a:t>Body Level Two</a:t>
            </a:r>
          </a:p>
          <a:p>
            <a:pPr lvl="2"/>
            <a:r>
              <a:t>Body Level Three</a:t>
            </a:r>
          </a:p>
          <a:p>
            <a:pPr lvl="3"/>
            <a:r>
              <a:t>Body Level Four</a:t>
            </a:r>
          </a:p>
          <a:p>
            <a:pPr lvl="4"/>
            <a:r>
              <a:t>Body Level Five</a:t>
            </a:r>
          </a:p>
        </p:txBody>
      </p:sp>
      <p:sp>
        <p:nvSpPr>
          <p:cNvPr id="4" name="Slide Number"/>
          <p:cNvSpPr txBox="1"/>
          <p:nvPr>
            <p:ph type="sldNum" sz="quarter" idx="2"/>
          </p:nvPr>
        </p:nvSpPr>
        <p:spPr>
          <a:xfrm>
            <a:off x="8186594" y="6244919"/>
            <a:ext cx="499847" cy="289248"/>
          </a:xfrm>
          <a:prstGeom prst="rect">
            <a:avLst/>
          </a:prstGeom>
          <a:ln w="12700">
            <a:miter lim="400000"/>
          </a:ln>
        </p:spPr>
        <p:txBody>
          <a:bodyPr wrap="none" lIns="46799" tIns="46799" rIns="46799" bIns="46799">
            <a:spAutoFit/>
          </a:bodyPr>
          <a:lstStyle>
            <a:lvl1pPr indent="215999" algn="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atin typeface="Times New Roman"/>
                <a:ea typeface="Times New Roman"/>
                <a:cs typeface="Times New Roman"/>
                <a:sym typeface="Times New Roman"/>
              </a:defRPr>
            </a:lvl1pPr>
          </a:lstStyle>
          <a:p>
            <a:pPr/>
            <a:fld id="{86CB4B4D-7CA3-9044-876B-883B54F8677D}" type="slidenum"/>
          </a:p>
        </p:txBody>
      </p:sp>
    </p:spTree>
  </p:cSld>
  <p:clrMap bg1="lt1" tx1="dk1" bg2="lt2" tx2="dk2" accent1="accent1" accent2="accent2" accent3="accent3" accent4="accent4" accent5="accent5" accent6="accent6" hlink="hlink" folHlink="folHlink"/>
  <p:sldLayoutIdLst>
    <p:sldLayoutId id="2147483649" r:id="rId2"/>
    <p:sldLayoutId id="2147483650" r:id="rId3"/>
    <p:sldLayoutId id="2147483651" r:id="rId4"/>
    <p:sldLayoutId id="2147483652" r:id="rId5"/>
    <p:sldLayoutId id="2147483653" r:id="rId6"/>
  </p:sldLayoutIdLst>
  <p:transition xmlns:p14="http://schemas.microsoft.com/office/powerpoint/2010/main" spd="med" advClick="1"/>
  <p:txStyles>
    <p:titleStyle>
      <a:lvl1pPr marL="0" marR="0" indent="0" algn="ctr" defTabSz="914400" rtl="0" latinLnBrk="0">
        <a:lnSpc>
          <a:spcPct val="9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5400" u="none">
          <a:solidFill>
            <a:srgbClr val="0175B5"/>
          </a:solidFill>
          <a:uFillTx/>
          <a:latin typeface="Impact"/>
          <a:ea typeface="Impact"/>
          <a:cs typeface="Impact"/>
          <a:sym typeface="Impact"/>
        </a:defRPr>
      </a:lvl1pPr>
      <a:lvl2pPr marL="0" marR="0" indent="0" algn="ctr" defTabSz="914400" rtl="0" latinLnBrk="0">
        <a:lnSpc>
          <a:spcPct val="9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5400" u="none">
          <a:solidFill>
            <a:srgbClr val="0175B5"/>
          </a:solidFill>
          <a:uFillTx/>
          <a:latin typeface="Impact"/>
          <a:ea typeface="Impact"/>
          <a:cs typeface="Impact"/>
          <a:sym typeface="Impact"/>
        </a:defRPr>
      </a:lvl2pPr>
      <a:lvl3pPr marL="0" marR="0" indent="0" algn="ctr" defTabSz="914400" rtl="0" latinLnBrk="0">
        <a:lnSpc>
          <a:spcPct val="9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5400" u="none">
          <a:solidFill>
            <a:srgbClr val="0175B5"/>
          </a:solidFill>
          <a:uFillTx/>
          <a:latin typeface="Impact"/>
          <a:ea typeface="Impact"/>
          <a:cs typeface="Impact"/>
          <a:sym typeface="Impact"/>
        </a:defRPr>
      </a:lvl3pPr>
      <a:lvl4pPr marL="0" marR="0" indent="0" algn="ctr" defTabSz="914400" rtl="0" latinLnBrk="0">
        <a:lnSpc>
          <a:spcPct val="9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5400" u="none">
          <a:solidFill>
            <a:srgbClr val="0175B5"/>
          </a:solidFill>
          <a:uFillTx/>
          <a:latin typeface="Impact"/>
          <a:ea typeface="Impact"/>
          <a:cs typeface="Impact"/>
          <a:sym typeface="Impact"/>
        </a:defRPr>
      </a:lvl4pPr>
      <a:lvl5pPr marL="0" marR="0" indent="0" algn="ctr" defTabSz="914400" rtl="0" latinLnBrk="0">
        <a:lnSpc>
          <a:spcPct val="9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5400" u="none">
          <a:solidFill>
            <a:srgbClr val="0175B5"/>
          </a:solidFill>
          <a:uFillTx/>
          <a:latin typeface="Impact"/>
          <a:ea typeface="Impact"/>
          <a:cs typeface="Impact"/>
          <a:sym typeface="Impact"/>
        </a:defRPr>
      </a:lvl5pPr>
      <a:lvl6pPr marL="0" marR="0" indent="0" algn="ctr" defTabSz="914400" rtl="0" latinLnBrk="0">
        <a:lnSpc>
          <a:spcPct val="9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5400" u="none">
          <a:solidFill>
            <a:srgbClr val="0175B5"/>
          </a:solidFill>
          <a:uFillTx/>
          <a:latin typeface="Impact"/>
          <a:ea typeface="Impact"/>
          <a:cs typeface="Impact"/>
          <a:sym typeface="Impact"/>
        </a:defRPr>
      </a:lvl6pPr>
      <a:lvl7pPr marL="0" marR="0" indent="0" algn="ctr" defTabSz="914400" rtl="0" latinLnBrk="0">
        <a:lnSpc>
          <a:spcPct val="9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5400" u="none">
          <a:solidFill>
            <a:srgbClr val="0175B5"/>
          </a:solidFill>
          <a:uFillTx/>
          <a:latin typeface="Impact"/>
          <a:ea typeface="Impact"/>
          <a:cs typeface="Impact"/>
          <a:sym typeface="Impact"/>
        </a:defRPr>
      </a:lvl7pPr>
      <a:lvl8pPr marL="0" marR="0" indent="0" algn="ctr" defTabSz="914400" rtl="0" latinLnBrk="0">
        <a:lnSpc>
          <a:spcPct val="9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5400" u="none">
          <a:solidFill>
            <a:srgbClr val="0175B5"/>
          </a:solidFill>
          <a:uFillTx/>
          <a:latin typeface="Impact"/>
          <a:ea typeface="Impact"/>
          <a:cs typeface="Impact"/>
          <a:sym typeface="Impact"/>
        </a:defRPr>
      </a:lvl8pPr>
      <a:lvl9pPr marL="0" marR="0" indent="0" algn="ctr" defTabSz="914400" rtl="0" latinLnBrk="0">
        <a:lnSpc>
          <a:spcPct val="9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5400" u="none">
          <a:solidFill>
            <a:srgbClr val="0175B5"/>
          </a:solidFill>
          <a:uFillTx/>
          <a:latin typeface="Impact"/>
          <a:ea typeface="Impact"/>
          <a:cs typeface="Impact"/>
          <a:sym typeface="Impact"/>
        </a:defRPr>
      </a:lvl9pPr>
    </p:titleStyle>
    <p:bodyStyle>
      <a:lvl1pPr marL="343080" marR="0" indent="-343080" algn="l" defTabSz="914400" rtl="0" latinLnBrk="0">
        <a:lnSpc>
          <a:spcPct val="90000"/>
        </a:lnSpc>
        <a:spcBef>
          <a:spcPts val="700"/>
        </a:spcBef>
        <a:spcAft>
          <a:spcPts val="0"/>
        </a:spcAft>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3200" u="none">
          <a:solidFill>
            <a:srgbClr val="000000"/>
          </a:solidFill>
          <a:uFillTx/>
          <a:latin typeface="+mn-lt"/>
          <a:ea typeface="+mn-ea"/>
          <a:cs typeface="+mn-cs"/>
          <a:sym typeface="Arial"/>
        </a:defRPr>
      </a:lvl1pPr>
      <a:lvl2pPr marL="743040" marR="0" indent="-285840" algn="l" defTabSz="914400" rtl="0" latinLnBrk="0">
        <a:lnSpc>
          <a:spcPct val="90000"/>
        </a:lnSpc>
        <a:spcBef>
          <a:spcPts val="700"/>
        </a:spcBef>
        <a:spcAft>
          <a:spcPts val="0"/>
        </a:spcAft>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3200" u="none">
          <a:solidFill>
            <a:srgbClr val="000000"/>
          </a:solidFill>
          <a:uFillTx/>
          <a:latin typeface="+mn-lt"/>
          <a:ea typeface="+mn-ea"/>
          <a:cs typeface="+mn-cs"/>
          <a:sym typeface="Arial"/>
        </a:defRPr>
      </a:lvl2pPr>
      <a:lvl3pPr marL="1143000" marR="0" indent="-228600" algn="l" defTabSz="914400" rtl="0" latinLnBrk="0">
        <a:lnSpc>
          <a:spcPct val="90000"/>
        </a:lnSpc>
        <a:spcBef>
          <a:spcPts val="700"/>
        </a:spcBef>
        <a:spcAft>
          <a:spcPts val="0"/>
        </a:spcAft>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3200" u="none">
          <a:solidFill>
            <a:srgbClr val="000000"/>
          </a:solidFill>
          <a:uFillTx/>
          <a:latin typeface="+mn-lt"/>
          <a:ea typeface="+mn-ea"/>
          <a:cs typeface="+mn-cs"/>
          <a:sym typeface="Arial"/>
        </a:defRPr>
      </a:lvl3pPr>
      <a:lvl4pPr marL="1600200" marR="0" indent="-228600" algn="l" defTabSz="914400" rtl="0" latinLnBrk="0">
        <a:lnSpc>
          <a:spcPct val="90000"/>
        </a:lnSpc>
        <a:spcBef>
          <a:spcPts val="700"/>
        </a:spcBef>
        <a:spcAft>
          <a:spcPts val="0"/>
        </a:spcAft>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3200" u="none">
          <a:solidFill>
            <a:srgbClr val="000000"/>
          </a:solidFill>
          <a:uFillTx/>
          <a:latin typeface="+mn-lt"/>
          <a:ea typeface="+mn-ea"/>
          <a:cs typeface="+mn-cs"/>
          <a:sym typeface="Arial"/>
        </a:defRPr>
      </a:lvl4pPr>
      <a:lvl5pPr marL="2057400" marR="0" indent="-228600" algn="l" defTabSz="914400" rtl="0" latinLnBrk="0">
        <a:lnSpc>
          <a:spcPct val="90000"/>
        </a:lnSpc>
        <a:spcBef>
          <a:spcPts val="700"/>
        </a:spcBef>
        <a:spcAft>
          <a:spcPts val="0"/>
        </a:spcAft>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3200" u="none">
          <a:solidFill>
            <a:srgbClr val="000000"/>
          </a:solidFill>
          <a:uFillTx/>
          <a:latin typeface="+mn-lt"/>
          <a:ea typeface="+mn-ea"/>
          <a:cs typeface="+mn-cs"/>
          <a:sym typeface="Arial"/>
        </a:defRPr>
      </a:lvl5pPr>
      <a:lvl6pPr marL="2057400" marR="0" indent="-228600" algn="l" defTabSz="914400" rtl="0" latinLnBrk="0">
        <a:lnSpc>
          <a:spcPct val="90000"/>
        </a:lnSpc>
        <a:spcBef>
          <a:spcPts val="700"/>
        </a:spcBef>
        <a:spcAft>
          <a:spcPts val="0"/>
        </a:spcAft>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3200" u="none">
          <a:solidFill>
            <a:srgbClr val="000000"/>
          </a:solidFill>
          <a:uFillTx/>
          <a:latin typeface="+mn-lt"/>
          <a:ea typeface="+mn-ea"/>
          <a:cs typeface="+mn-cs"/>
          <a:sym typeface="Arial"/>
        </a:defRPr>
      </a:lvl6pPr>
      <a:lvl7pPr marL="2057400" marR="0" indent="-228600" algn="l" defTabSz="914400" rtl="0" latinLnBrk="0">
        <a:lnSpc>
          <a:spcPct val="90000"/>
        </a:lnSpc>
        <a:spcBef>
          <a:spcPts val="700"/>
        </a:spcBef>
        <a:spcAft>
          <a:spcPts val="0"/>
        </a:spcAft>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3200" u="none">
          <a:solidFill>
            <a:srgbClr val="000000"/>
          </a:solidFill>
          <a:uFillTx/>
          <a:latin typeface="+mn-lt"/>
          <a:ea typeface="+mn-ea"/>
          <a:cs typeface="+mn-cs"/>
          <a:sym typeface="Arial"/>
        </a:defRPr>
      </a:lvl7pPr>
      <a:lvl8pPr marL="3606800" marR="0" indent="-406400" algn="l" defTabSz="914400" rtl="0" latinLnBrk="0">
        <a:lnSpc>
          <a:spcPct val="90000"/>
        </a:lnSpc>
        <a:spcBef>
          <a:spcPts val="700"/>
        </a:spcBef>
        <a:spcAft>
          <a:spcPts val="0"/>
        </a:spcAft>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3200" u="none">
          <a:solidFill>
            <a:srgbClr val="000000"/>
          </a:solidFill>
          <a:uFillTx/>
          <a:latin typeface="+mn-lt"/>
          <a:ea typeface="+mn-ea"/>
          <a:cs typeface="+mn-cs"/>
          <a:sym typeface="Arial"/>
        </a:defRPr>
      </a:lvl8pPr>
      <a:lvl9pPr marL="4064000" marR="0" indent="-406400" algn="l" defTabSz="914400" rtl="0" latinLnBrk="0">
        <a:lnSpc>
          <a:spcPct val="90000"/>
        </a:lnSpc>
        <a:spcBef>
          <a:spcPts val="700"/>
        </a:spcBef>
        <a:spcAft>
          <a:spcPts val="0"/>
        </a:spcAft>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3200" u="none">
          <a:solidFill>
            <a:srgbClr val="000000"/>
          </a:solidFill>
          <a:uFillTx/>
          <a:latin typeface="+mn-lt"/>
          <a:ea typeface="+mn-ea"/>
          <a:cs typeface="+mn-cs"/>
          <a:sym typeface="Arial"/>
        </a:defRPr>
      </a:lvl9pPr>
    </p:bodyStyle>
    <p:otherStyle>
      <a:lvl1pPr marL="0" marR="0" indent="215999" algn="r" defTabSz="914400" rtl="0" latinLnBrk="0">
        <a:lnSpc>
          <a:spcPct val="10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1400" u="none">
          <a:solidFill>
            <a:schemeClr val="tx1"/>
          </a:solidFill>
          <a:uFillTx/>
          <a:latin typeface="+mn-lt"/>
          <a:ea typeface="+mn-ea"/>
          <a:cs typeface="+mn-cs"/>
          <a:sym typeface="Times New Roman"/>
        </a:defRPr>
      </a:lvl1pPr>
      <a:lvl2pPr marL="0" marR="0" indent="457200" algn="r" defTabSz="914400" rtl="0" latinLnBrk="0">
        <a:lnSpc>
          <a:spcPct val="10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1400" u="none">
          <a:solidFill>
            <a:schemeClr val="tx1"/>
          </a:solidFill>
          <a:uFillTx/>
          <a:latin typeface="+mn-lt"/>
          <a:ea typeface="+mn-ea"/>
          <a:cs typeface="+mn-cs"/>
          <a:sym typeface="Times New Roman"/>
        </a:defRPr>
      </a:lvl2pPr>
      <a:lvl3pPr marL="0" marR="0" indent="914400" algn="r" defTabSz="914400" rtl="0" latinLnBrk="0">
        <a:lnSpc>
          <a:spcPct val="10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1400" u="none">
          <a:solidFill>
            <a:schemeClr val="tx1"/>
          </a:solidFill>
          <a:uFillTx/>
          <a:latin typeface="+mn-lt"/>
          <a:ea typeface="+mn-ea"/>
          <a:cs typeface="+mn-cs"/>
          <a:sym typeface="Times New Roman"/>
        </a:defRPr>
      </a:lvl3pPr>
      <a:lvl4pPr marL="0" marR="0" indent="1371600" algn="r" defTabSz="914400" rtl="0" latinLnBrk="0">
        <a:lnSpc>
          <a:spcPct val="10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1400" u="none">
          <a:solidFill>
            <a:schemeClr val="tx1"/>
          </a:solidFill>
          <a:uFillTx/>
          <a:latin typeface="+mn-lt"/>
          <a:ea typeface="+mn-ea"/>
          <a:cs typeface="+mn-cs"/>
          <a:sym typeface="Times New Roman"/>
        </a:defRPr>
      </a:lvl4pPr>
      <a:lvl5pPr marL="0" marR="0" indent="1828800" algn="r" defTabSz="914400" rtl="0" latinLnBrk="0">
        <a:lnSpc>
          <a:spcPct val="10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1400" u="none">
          <a:solidFill>
            <a:schemeClr val="tx1"/>
          </a:solidFill>
          <a:uFillTx/>
          <a:latin typeface="+mn-lt"/>
          <a:ea typeface="+mn-ea"/>
          <a:cs typeface="+mn-cs"/>
          <a:sym typeface="Times New Roman"/>
        </a:defRPr>
      </a:lvl5pPr>
      <a:lvl6pPr marL="0" marR="0" indent="2286000" algn="r" defTabSz="914400" rtl="0" latinLnBrk="0">
        <a:lnSpc>
          <a:spcPct val="10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1400" u="none">
          <a:solidFill>
            <a:schemeClr val="tx1"/>
          </a:solidFill>
          <a:uFillTx/>
          <a:latin typeface="+mn-lt"/>
          <a:ea typeface="+mn-ea"/>
          <a:cs typeface="+mn-cs"/>
          <a:sym typeface="Times New Roman"/>
        </a:defRPr>
      </a:lvl6pPr>
      <a:lvl7pPr marL="0" marR="0" indent="2743200" algn="r" defTabSz="914400" rtl="0" latinLnBrk="0">
        <a:lnSpc>
          <a:spcPct val="10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1400" u="none">
          <a:solidFill>
            <a:schemeClr val="tx1"/>
          </a:solidFill>
          <a:uFillTx/>
          <a:latin typeface="+mn-lt"/>
          <a:ea typeface="+mn-ea"/>
          <a:cs typeface="+mn-cs"/>
          <a:sym typeface="Times New Roman"/>
        </a:defRPr>
      </a:lvl7pPr>
      <a:lvl8pPr marL="0" marR="0" indent="3200400" algn="r" defTabSz="914400" rtl="0" latinLnBrk="0">
        <a:lnSpc>
          <a:spcPct val="10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1400" u="none">
          <a:solidFill>
            <a:schemeClr val="tx1"/>
          </a:solidFill>
          <a:uFillTx/>
          <a:latin typeface="+mn-lt"/>
          <a:ea typeface="+mn-ea"/>
          <a:cs typeface="+mn-cs"/>
          <a:sym typeface="Times New Roman"/>
        </a:defRPr>
      </a:lvl8pPr>
      <a:lvl9pPr marL="0" marR="0" indent="3657600" algn="r" defTabSz="914400" rtl="0" latinLnBrk="0">
        <a:lnSpc>
          <a:spcPct val="100000"/>
        </a:lnSpc>
        <a:spcBef>
          <a:spcPts val="0"/>
        </a:spcBef>
        <a:spcAft>
          <a:spcPts val="0"/>
        </a:spcAft>
        <a:buClrTx/>
        <a:buSzTx/>
        <a:buFontTx/>
        <a:buNone/>
        <a:tabLst>
          <a:tab pos="914400" algn="l"/>
          <a:tab pos="1828800" algn="l"/>
          <a:tab pos="2743200" algn="l"/>
          <a:tab pos="3657600" algn="l"/>
          <a:tab pos="4572000" algn="l"/>
          <a:tab pos="5486400" algn="l"/>
          <a:tab pos="6400800" algn="l"/>
          <a:tab pos="7315200" algn="l"/>
          <a:tab pos="8229600" algn="l"/>
          <a:tab pos="9144000" algn="l"/>
          <a:tab pos="10058400" algn="l"/>
        </a:tabLst>
        <a:defRPr b="0" baseline="0" cap="none" i="0" spc="-1" strike="noStrike" sz="1400" u="none">
          <a:solidFill>
            <a:schemeClr val="tx1"/>
          </a:solidFill>
          <a:uFillTx/>
          <a:latin typeface="+mn-lt"/>
          <a:ea typeface="+mn-ea"/>
          <a:cs typeface="+mn-cs"/>
          <a:sym typeface="Times New Roman"/>
        </a:defRPr>
      </a:lvl9pPr>
    </p:otherStyle>
  </p:txStyles>
</p:sldMaster>
</file>

<file path=ppt/slides/_rels/slide1.xml.rels><?xml version="1.0" encoding="UTF-8"?>
<Relationships xmlns="http://schemas.openxmlformats.org/package/2006/relationships"><Relationship Id="rId1" Type="http://schemas.openxmlformats.org/officeDocument/2006/relationships/slideLayout" Target="../slideLayouts/slideLayout3.xml"/></Relationships>

</file>

<file path=ppt/slides/_rels/slide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png"/></Relationships>

</file>

<file path=ppt/slides/_rels/slide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xml"/><Relationship Id="rId3" Type="http://schemas.openxmlformats.org/officeDocument/2006/relationships/image" Target="../media/image2.png"/><Relationship Id="rId4" Type="http://schemas.openxmlformats.org/officeDocument/2006/relationships/image" Target="../media/image3.png"/></Relationships>

</file>

<file path=ppt/slides/_rels/slide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 Id="rId3" Type="http://schemas.openxmlformats.org/officeDocument/2006/relationships/image" Target="../media/image4.png"/></Relationships>

</file>

<file path=ppt/slides/_rels/slide5.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png"/></Relationships>

</file>

<file path=ppt/slides/_rels/slide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www.ncbi.nlm.nih.gov/Entrez/" TargetMode="External"/><Relationship Id="rId3" Type="http://schemas.openxmlformats.org/officeDocument/2006/relationships/image" Target="../media/image6.png"/></Relationships>

</file>

<file path=ppt/slides/_rels/slide1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 Id="rId3" Type="http://schemas.openxmlformats.org/officeDocument/2006/relationships/image" Target="../media/image1.jpeg"/></Relationships>

</file>

<file path=ppt/slides/_rels/slide11.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4.xml"/></Relationships>

</file>

<file path=ppt/slides/_rels/slide16.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png"/></Relationships>

</file>

<file path=ppt/slides/_rels/slide19.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png"/></Relationships>

</file>

<file path=ppt/slides/_rels/slide2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png"/></Relationships>

</file>

<file path=ppt/slides/_rels/slide25.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png"/></Relationships>

</file>

<file path=ppt/slides/_rels/slide2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png"/></Relationships>

</file>

<file path=ppt/slides/_rels/slide28.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s>

</file>

<file path=ppt/slides/_rels/slide37.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png"/></Relationships>

</file>

<file path=ppt/slides/_rels/slide4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png"/></Relationships>

</file>

<file path=ppt/slides/_rels/slide4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png"/><Relationship Id="rId3" Type="http://schemas.openxmlformats.org/officeDocument/2006/relationships/image" Target="../media/image15.png"/></Relationships>

</file>

<file path=ppt/slides/_rels/slide4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6.png"/></Relationships>

</file>

<file path=ppt/slides/_rels/slide4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7.png"/></Relationships>

</file>

<file path=ppt/slides/_rels/slide44.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6.xml"/></Relationships>

</file>

<file path=ppt/slides/_rels/slide4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xml"/></Relationships>

</file>

<file path=ppt/slides/_rels/slide4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8.png"/></Relationships>

</file>

<file path=ppt/slides/_rels/slide48.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8.xml"/><Relationship Id="rId3" Type="http://schemas.openxmlformats.org/officeDocument/2006/relationships/image" Target="../media/image19.png"/><Relationship Id="rId4" Type="http://schemas.openxmlformats.org/officeDocument/2006/relationships/image" Target="../media/image20.png"/><Relationship Id="rId5" Type="http://schemas.openxmlformats.org/officeDocument/2006/relationships/image" Target="../media/image21.png"/></Relationships>

</file>

<file path=ppt/slides/_rels/slide5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png"/></Relationships>

</file>

<file path=ppt/slides/_rels/slide51.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6" name="PlaceHolder 1"/>
          <p:cNvSpPr txBox="1"/>
          <p:nvPr>
            <p:ph type="title"/>
          </p:nvPr>
        </p:nvSpPr>
        <p:spPr>
          <a:xfrm>
            <a:off x="457199" y="2590560"/>
            <a:ext cx="8305922" cy="1469881"/>
          </a:xfrm>
          <a:prstGeom prst="rect">
            <a:avLst/>
          </a:prstGeom>
        </p:spPr>
        <p:txBody>
          <a:bodyPr/>
          <a:lstStyle>
            <a:lvl1pPr algn="ctr" defTabSz="886968">
              <a:tabLst>
                <a:tab pos="876300" algn="l"/>
                <a:tab pos="1765300" algn="l"/>
                <a:tab pos="2654300" algn="l"/>
                <a:tab pos="3543300" algn="l"/>
                <a:tab pos="4432300" algn="l"/>
                <a:tab pos="5321300" algn="l"/>
                <a:tab pos="6197600" algn="l"/>
                <a:tab pos="7086600" algn="l"/>
                <a:tab pos="7975600" algn="l"/>
                <a:tab pos="8864600" algn="l"/>
                <a:tab pos="9753600" algn="l"/>
              </a:tabLst>
              <a:defRPr spc="-97" sz="6984">
                <a:solidFill>
                  <a:srgbClr val="0175B5"/>
                </a:solidFill>
                <a:latin typeface="Impact"/>
                <a:ea typeface="Impact"/>
                <a:cs typeface="Impact"/>
                <a:sym typeface="Impact"/>
              </a:defRPr>
            </a:lvl1pPr>
          </a:lstStyle>
          <a:p>
            <a:pPr/>
            <a:r>
              <a:t>INFORMATION RETRIEVAL</a:t>
            </a:r>
          </a:p>
        </p:txBody>
      </p:sp>
    </p:spTree>
  </p:cSld>
  <p:clrMapOvr>
    <a:masterClrMapping/>
  </p:clrMapOvr>
  <p:transition xmlns:p14="http://schemas.microsoft.com/office/powerpoint/2010/main" spd="med" advClick="1"/>
</p:sld>
</file>

<file path=ppt/slides/slide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8" name="PlaceHolder 1"/>
          <p:cNvSpPr txBox="1"/>
          <p:nvPr>
            <p:ph type="title" idx="4294967295"/>
          </p:nvPr>
        </p:nvSpPr>
        <p:spPr>
          <a:prstGeom prst="rect">
            <a:avLst/>
          </a:prstGeom>
        </p:spPr>
        <p:txBody>
          <a:bodyPr/>
          <a:lstStyle>
            <a:lvl1pPr>
              <a:defRPr spc="-100"/>
            </a:lvl1pPr>
          </a:lstStyle>
          <a:p>
            <a:pPr/>
            <a:r>
              <a:t>What is Information Retrieval?</a:t>
            </a:r>
          </a:p>
        </p:txBody>
      </p:sp>
      <p:sp>
        <p:nvSpPr>
          <p:cNvPr id="59" name="PlaceHolder 2"/>
          <p:cNvSpPr txBox="1"/>
          <p:nvPr>
            <p:ph type="body" sz="half" idx="4294967295"/>
          </p:nvPr>
        </p:nvSpPr>
        <p:spPr>
          <a:xfrm>
            <a:off x="457199" y="1600199"/>
            <a:ext cx="4038481" cy="4525922"/>
          </a:xfrm>
          <a:prstGeom prst="rect">
            <a:avLst/>
          </a:prstGeom>
        </p:spPr>
        <p:txBody>
          <a:bodyPr lIns="46799" tIns="46799" rIns="46799" bIns="46799" anchor="t"/>
          <a:lstStyle/>
          <a:p>
            <a:pPr marL="343080" indent="-343080">
              <a:lnSpc>
                <a:spcPct val="80000"/>
              </a:lnSpc>
              <a:spcBef>
                <a:spcPts val="400"/>
              </a:spcBef>
              <a:defRPr spc="-100" sz="2000"/>
            </a:pPr>
            <a:r>
              <a:t>Information retrieval is the collection of useful information from datasets, including documents, databases, and other forms of stored data</a:t>
            </a:r>
          </a:p>
          <a:p>
            <a:pPr marL="343080" indent="-343080">
              <a:lnSpc>
                <a:spcPct val="80000"/>
              </a:lnSpc>
              <a:spcBef>
                <a:spcPts val="400"/>
              </a:spcBef>
              <a:defRPr spc="-100" sz="2000"/>
            </a:pPr>
            <a:r>
              <a:t>It differs from data mining in that data mining is used to discern patterns in large quantities of data</a:t>
            </a:r>
          </a:p>
          <a:p>
            <a:pPr marL="343080" indent="-343080">
              <a:lnSpc>
                <a:spcPct val="80000"/>
              </a:lnSpc>
              <a:spcBef>
                <a:spcPts val="400"/>
              </a:spcBef>
              <a:defRPr spc="-100" sz="2000"/>
            </a:pPr>
            <a:r>
              <a:t>In bioinformatics, these data sets are very large, and the amount of useful data in them for a given purpose may be fairly small</a:t>
            </a:r>
          </a:p>
          <a:p>
            <a:pPr marL="343080" indent="-343080">
              <a:lnSpc>
                <a:spcPct val="80000"/>
              </a:lnSpc>
              <a:spcBef>
                <a:spcPts val="400"/>
              </a:spcBef>
              <a:defRPr spc="-100" sz="2000"/>
            </a:pPr>
            <a:r>
              <a:t>Efficient algorithms for searching through these datasets is essential</a:t>
            </a:r>
          </a:p>
        </p:txBody>
      </p:sp>
      <p:sp>
        <p:nvSpPr>
          <p:cNvPr id="60" name="Rectangle 36"/>
          <p:cNvSpPr txBox="1"/>
          <p:nvPr/>
        </p:nvSpPr>
        <p:spPr>
          <a:xfrm>
            <a:off x="1719720" y="6613559"/>
            <a:ext cx="7381080" cy="229147"/>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lvl1pPr>
              <a:spcBef>
                <a:spcPts val="6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000"/>
            </a:lvl1pPr>
          </a:lstStyle>
          <a:p>
            <a:pPr/>
            <a:r>
              <a:t>Source: http://developer.apple.com/documentation/UserExperience/Conceptual/SearchKitConcepts/art/infor_retrieval_system.gif</a:t>
            </a:r>
          </a:p>
        </p:txBody>
      </p:sp>
      <p:pic>
        <p:nvPicPr>
          <p:cNvPr id="61" name="Picture 37" descr="Picture 37"/>
          <p:cNvPicPr>
            <a:picLocks noChangeAspect="1"/>
          </p:cNvPicPr>
          <p:nvPr/>
        </p:nvPicPr>
        <p:blipFill>
          <a:blip r:embed="rId2">
            <a:extLst/>
          </a:blip>
          <a:stretch>
            <a:fillRect/>
          </a:stretch>
        </p:blipFill>
        <p:spPr>
          <a:xfrm>
            <a:off x="4648320" y="1600200"/>
            <a:ext cx="4351321" cy="4876921"/>
          </a:xfrm>
          <a:prstGeom prst="rect">
            <a:avLst/>
          </a:prstGeom>
          <a:ln w="12700">
            <a:miter lim="400000"/>
          </a:ln>
        </p:spPr>
      </p:pic>
    </p:spTree>
  </p:cSld>
  <p:clrMapOvr>
    <a:masterClrMapping/>
  </p:clrMapOvr>
  <p:transition xmlns:p14="http://schemas.microsoft.com/office/powerpoint/2010/main" spd="med" advClick="1"/>
</p:sld>
</file>

<file path=ppt/slides/slide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3" name="PlaceHolder 1"/>
          <p:cNvSpPr txBox="1"/>
          <p:nvPr>
            <p:ph type="title" idx="4294967295"/>
          </p:nvPr>
        </p:nvSpPr>
        <p:spPr>
          <a:prstGeom prst="rect">
            <a:avLst/>
          </a:prstGeom>
        </p:spPr>
        <p:txBody>
          <a:bodyPr/>
          <a:lstStyle>
            <a:lvl1pPr defTabSz="822959">
              <a:tabLst>
                <a:tab pos="812800" algn="l"/>
                <a:tab pos="1638300" algn="l"/>
                <a:tab pos="2463800" algn="l"/>
                <a:tab pos="3289300" algn="l"/>
                <a:tab pos="4102100" algn="l"/>
                <a:tab pos="4927600" algn="l"/>
                <a:tab pos="5753100" algn="l"/>
                <a:tab pos="6578600" algn="l"/>
                <a:tab pos="7404100" algn="l"/>
                <a:tab pos="8216900" algn="l"/>
                <a:tab pos="9042400" algn="l"/>
              </a:tabLst>
              <a:defRPr spc="-90" sz="4319"/>
            </a:lvl1pPr>
          </a:lstStyle>
          <a:p>
            <a:pPr/>
            <a:r>
              <a:t>Information Retrieval in Bioinformatics</a:t>
            </a:r>
          </a:p>
        </p:txBody>
      </p:sp>
      <p:sp>
        <p:nvSpPr>
          <p:cNvPr id="64" name="PlaceHolder 2"/>
          <p:cNvSpPr txBox="1"/>
          <p:nvPr>
            <p:ph type="body" sz="half" idx="4294967295"/>
          </p:nvPr>
        </p:nvSpPr>
        <p:spPr>
          <a:xfrm>
            <a:off x="457199" y="1600199"/>
            <a:ext cx="4038481" cy="4952882"/>
          </a:xfrm>
          <a:prstGeom prst="rect">
            <a:avLst/>
          </a:prstGeom>
        </p:spPr>
        <p:txBody>
          <a:bodyPr lIns="46799" tIns="46799" rIns="46799" bIns="46799" anchor="t"/>
          <a:lstStyle/>
          <a:p>
            <a:pPr>
              <a:spcBef>
                <a:spcPts val="600"/>
              </a:spcBef>
              <a:defRPr spc="-100" sz="2400"/>
            </a:pPr>
            <a:r>
              <a:t>Many types of information are stored in databases: scholarly papers, raw data on many aspects of many organisms, information on 3D biological structures, etc.</a:t>
            </a:r>
          </a:p>
          <a:p>
            <a:pPr>
              <a:spcBef>
                <a:spcPts val="600"/>
              </a:spcBef>
              <a:defRPr spc="-100" sz="2400"/>
            </a:pPr>
            <a:r>
              <a:t>Algorithms must be devised that can:</a:t>
            </a:r>
          </a:p>
          <a:p>
            <a:pPr lvl="1">
              <a:spcBef>
                <a:spcPts val="400"/>
              </a:spcBef>
              <a:defRPr spc="-100" sz="2000"/>
            </a:pPr>
            <a:r>
              <a:t>Separate useful from useless information (referred to as precision)</a:t>
            </a:r>
          </a:p>
          <a:p>
            <a:pPr lvl="1">
              <a:spcBef>
                <a:spcPts val="400"/>
              </a:spcBef>
              <a:defRPr spc="-100" sz="2000"/>
            </a:pPr>
            <a:r>
              <a:t>Succeed in retrieving valuable information (referred to as recall)</a:t>
            </a:r>
          </a:p>
        </p:txBody>
      </p:sp>
      <p:pic>
        <p:nvPicPr>
          <p:cNvPr id="65" name="Picture 40" descr="Picture 40"/>
          <p:cNvPicPr>
            <a:picLocks noChangeAspect="1"/>
          </p:cNvPicPr>
          <p:nvPr/>
        </p:nvPicPr>
        <p:blipFill>
          <a:blip r:embed="rId3">
            <a:extLst/>
          </a:blip>
          <a:stretch>
            <a:fillRect/>
          </a:stretch>
        </p:blipFill>
        <p:spPr>
          <a:xfrm>
            <a:off x="4876920" y="1752480"/>
            <a:ext cx="3757321" cy="2301840"/>
          </a:xfrm>
          <a:prstGeom prst="rect">
            <a:avLst/>
          </a:prstGeom>
          <a:ln w="12700">
            <a:miter lim="400000"/>
          </a:ln>
        </p:spPr>
      </p:pic>
      <p:pic>
        <p:nvPicPr>
          <p:cNvPr id="66" name="Picture 41" descr="Picture 41"/>
          <p:cNvPicPr>
            <a:picLocks noChangeAspect="1"/>
          </p:cNvPicPr>
          <p:nvPr/>
        </p:nvPicPr>
        <p:blipFill>
          <a:blip r:embed="rId4">
            <a:extLst/>
          </a:blip>
          <a:stretch>
            <a:fillRect/>
          </a:stretch>
        </p:blipFill>
        <p:spPr>
          <a:xfrm>
            <a:off x="4876920" y="4114800"/>
            <a:ext cx="3733561" cy="2286000"/>
          </a:xfrm>
          <a:prstGeom prst="rect">
            <a:avLst/>
          </a:prstGeom>
          <a:ln w="12700">
            <a:miter lim="400000"/>
          </a:ln>
        </p:spPr>
      </p:pic>
      <p:sp>
        <p:nvSpPr>
          <p:cNvPr id="67" name="Rectangle 42"/>
          <p:cNvSpPr txBox="1"/>
          <p:nvPr/>
        </p:nvSpPr>
        <p:spPr>
          <a:xfrm>
            <a:off x="4767479" y="6613559"/>
            <a:ext cx="4333321" cy="229147"/>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lvl1pPr>
              <a:spcBef>
                <a:spcPts val="6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000"/>
            </a:lvl1pPr>
          </a:lstStyle>
          <a:p>
            <a:pPr/>
            <a:r>
              <a:t>Source: http://www.hsl.creighton.edu/hsl/Searching/Recall-Precision.html</a:t>
            </a:r>
          </a:p>
        </p:txBody>
      </p:sp>
    </p:spTree>
  </p:cSld>
  <p:clrMapOvr>
    <a:masterClrMapping/>
  </p:clrMapOvr>
  <p:transition xmlns:p14="http://schemas.microsoft.com/office/powerpoint/2010/main" spd="med" advClick="1"/>
</p:sld>
</file>

<file path=ppt/slides/slide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1" name="PlaceHolder 1"/>
          <p:cNvSpPr txBox="1"/>
          <p:nvPr>
            <p:ph type="title" idx="4294967295"/>
          </p:nvPr>
        </p:nvSpPr>
        <p:spPr>
          <a:prstGeom prst="rect">
            <a:avLst/>
          </a:prstGeom>
        </p:spPr>
        <p:txBody>
          <a:bodyPr/>
          <a:lstStyle>
            <a:lvl1pPr defTabSz="822959">
              <a:tabLst>
                <a:tab pos="812800" algn="l"/>
                <a:tab pos="1638300" algn="l"/>
                <a:tab pos="2463800" algn="l"/>
                <a:tab pos="3289300" algn="l"/>
                <a:tab pos="4102100" algn="l"/>
                <a:tab pos="4927600" algn="l"/>
                <a:tab pos="5753100" algn="l"/>
                <a:tab pos="6578600" algn="l"/>
                <a:tab pos="7404100" algn="l"/>
                <a:tab pos="8216900" algn="l"/>
                <a:tab pos="9042400" algn="l"/>
              </a:tabLst>
              <a:defRPr spc="-90" sz="4319"/>
            </a:lvl1pPr>
          </a:lstStyle>
          <a:p>
            <a:pPr/>
            <a:r>
              <a:t>Information Retrieval in Bioinformatics</a:t>
            </a:r>
          </a:p>
        </p:txBody>
      </p:sp>
      <p:sp>
        <p:nvSpPr>
          <p:cNvPr id="72" name="PlaceHolder 2"/>
          <p:cNvSpPr txBox="1"/>
          <p:nvPr>
            <p:ph type="body" sz="half" idx="4294967295"/>
          </p:nvPr>
        </p:nvSpPr>
        <p:spPr>
          <a:xfrm>
            <a:off x="457200" y="1600200"/>
            <a:ext cx="3124081" cy="5029200"/>
          </a:xfrm>
          <a:prstGeom prst="rect">
            <a:avLst/>
          </a:prstGeom>
        </p:spPr>
        <p:txBody>
          <a:bodyPr lIns="46799" tIns="46799" rIns="46799" bIns="46799" anchor="t"/>
          <a:lstStyle/>
          <a:p>
            <a:pPr marL="343080" indent="-343080">
              <a:spcBef>
                <a:spcPts val="400"/>
              </a:spcBef>
              <a:defRPr spc="-100" sz="2000"/>
            </a:pPr>
            <a:r>
              <a:t>Many strategies are necessary for effective information retrieval in bioinformatics </a:t>
            </a:r>
          </a:p>
          <a:p>
            <a:pPr lvl="1">
              <a:spcBef>
                <a:spcPts val="400"/>
              </a:spcBef>
              <a:defRPr spc="-100" sz="1800"/>
            </a:pPr>
            <a:r>
              <a:t>Documents searches (for scientific papers) rely on boolean search methods and can functionally resemble search engines such as Google</a:t>
            </a:r>
          </a:p>
          <a:p>
            <a:pPr lvl="1">
              <a:spcBef>
                <a:spcPts val="400"/>
              </a:spcBef>
              <a:defRPr spc="-100" sz="1800"/>
            </a:pPr>
            <a:r>
              <a:t>Alignment can be used to establish the relationship between biological sequences</a:t>
            </a:r>
          </a:p>
        </p:txBody>
      </p:sp>
      <p:pic>
        <p:nvPicPr>
          <p:cNvPr id="73" name="Picture 45" descr="Picture 45"/>
          <p:cNvPicPr>
            <a:picLocks noChangeAspect="1"/>
          </p:cNvPicPr>
          <p:nvPr/>
        </p:nvPicPr>
        <p:blipFill>
          <a:blip r:embed="rId3">
            <a:extLst/>
          </a:blip>
          <a:stretch>
            <a:fillRect/>
          </a:stretch>
        </p:blipFill>
        <p:spPr>
          <a:xfrm>
            <a:off x="3581279" y="2178000"/>
            <a:ext cx="5410441" cy="3924361"/>
          </a:xfrm>
          <a:prstGeom prst="rect">
            <a:avLst/>
          </a:prstGeom>
          <a:ln w="12700">
            <a:miter lim="400000"/>
          </a:ln>
        </p:spPr>
      </p:pic>
      <p:sp>
        <p:nvSpPr>
          <p:cNvPr id="74" name="Rectangle 46"/>
          <p:cNvSpPr txBox="1"/>
          <p:nvPr/>
        </p:nvSpPr>
        <p:spPr>
          <a:xfrm>
            <a:off x="4996079" y="6613559"/>
            <a:ext cx="3952441" cy="229147"/>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lvl1pPr>
              <a:spcBef>
                <a:spcPts val="6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000"/>
            </a:lvl1pPr>
          </a:lstStyle>
          <a:p>
            <a:pPr/>
            <a:r>
              <a:t>Source: http://ic.arc.nasa.gov/projects/aim/papers/um94/CIDfig1.GIF</a:t>
            </a:r>
          </a:p>
        </p:txBody>
      </p:sp>
    </p:spTree>
  </p:cSld>
  <p:clrMapOvr>
    <a:masterClrMapping/>
  </p:clrMapOvr>
  <p:transition xmlns:p14="http://schemas.microsoft.com/office/powerpoint/2010/main" spd="med" advClick="1"/>
</p:sld>
</file>

<file path=ppt/slides/slide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8" name="PlaceHolder 1"/>
          <p:cNvSpPr txBox="1"/>
          <p:nvPr>
            <p:ph type="title" idx="4294967295"/>
          </p:nvPr>
        </p:nvSpPr>
        <p:spPr>
          <a:prstGeom prst="rect">
            <a:avLst/>
          </a:prstGeom>
        </p:spPr>
        <p:txBody>
          <a:bodyPr/>
          <a:lstStyle>
            <a:lvl1pPr>
              <a:defRPr spc="-100" sz="4800"/>
            </a:lvl1pPr>
          </a:lstStyle>
          <a:p>
            <a:pPr/>
            <a:r>
              <a:t>IR Methods Used in Bioinformatics</a:t>
            </a:r>
          </a:p>
        </p:txBody>
      </p:sp>
      <p:graphicFrame>
        <p:nvGraphicFramePr>
          <p:cNvPr id="79" name="Table 48"/>
          <p:cNvGraphicFramePr/>
          <p:nvPr/>
        </p:nvGraphicFramePr>
        <p:xfrm>
          <a:off x="457200" y="1600200"/>
          <a:ext cx="8229600" cy="4739401"/>
        </p:xfrm>
        <a:graphic xmlns:a="http://schemas.openxmlformats.org/drawingml/2006/main">
          <a:graphicData uri="http://schemas.openxmlformats.org/drawingml/2006/table">
            <a:tbl>
              <a:tblPr firstCol="0" firstRow="0" lastCol="0" lastRow="0" bandCol="0" bandRow="0" rtl="0">
                <a:tableStyleId>{4C3C2611-4C71-4FC5-86AE-919BDF0F9419}</a:tableStyleId>
              </a:tblPr>
              <a:tblGrid>
                <a:gridCol w="1600200"/>
                <a:gridCol w="3124080"/>
                <a:gridCol w="3505320"/>
              </a:tblGrid>
              <a:tr h="947880">
                <a:tc>
                  <a:txBody>
                    <a:bodyPr/>
                    <a:lstStyle/>
                    <a:p>
                      <a:pPr indent="0" algn="l">
                        <a:spcBef>
                          <a:spcPts val="700"/>
                        </a:spcBef>
                        <a:defRPr spc="0" sz="1800"/>
                      </a:pPr>
                      <a:r>
                        <a:rPr spc="-1" sz="2800">
                          <a:sym typeface="Arial"/>
                        </a:rPr>
                        <a:t>Type:</a:t>
                      </a:r>
                    </a:p>
                  </a:txBody>
                  <a:tcPr marL="45720" marR="45720" marT="45720" marB="45720" anchor="t" anchorCtr="0" horzOverflow="overflow">
                    <a:lnL w="1368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700"/>
                        </a:spcBef>
                        <a:defRPr spc="0" sz="1800"/>
                      </a:pPr>
                      <a:r>
                        <a:rPr spc="-1" sz="2800">
                          <a:sym typeface="Arial"/>
                        </a:rPr>
                        <a:t>Keyword/Boolean Methods</a:t>
                      </a:r>
                    </a:p>
                  </a:txBody>
                  <a:tcPr marL="45720" marR="45720" marT="45720" marB="45720" anchor="t" anchorCtr="0" horzOverflow="overflow">
                    <a:lnL w="576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700"/>
                        </a:spcBef>
                        <a:defRPr spc="0" sz="1800"/>
                      </a:pPr>
                      <a:r>
                        <a:rPr spc="-1" sz="2800">
                          <a:sym typeface="Arial"/>
                        </a:rPr>
                        <a:t>Alignment Methods</a:t>
                      </a:r>
                    </a:p>
                  </a:txBody>
                  <a:tcPr marL="45720" marR="45720" marT="45720" marB="45720" anchor="t" anchorCtr="0" horzOverflow="overflow">
                    <a:lnL w="5760">
                      <a:solidFill>
                        <a:srgbClr val="000000"/>
                      </a:solidFill>
                    </a:lnL>
                    <a:lnR w="13680">
                      <a:solidFill>
                        <a:srgbClr val="000000"/>
                      </a:solidFill>
                    </a:lnR>
                    <a:lnT w="13680">
                      <a:solidFill>
                        <a:srgbClr val="000000"/>
                      </a:solidFill>
                    </a:lnT>
                    <a:lnB w="5760">
                      <a:solidFill>
                        <a:srgbClr val="000000"/>
                      </a:solidFill>
                    </a:lnB>
                    <a:noFill/>
                  </a:tcPr>
                </a:tc>
              </a:tr>
              <a:tr h="947880">
                <a:tc>
                  <a:txBody>
                    <a:bodyPr/>
                    <a:lstStyle/>
                    <a:p>
                      <a:pPr indent="0" algn="l">
                        <a:spcBef>
                          <a:spcPts val="700"/>
                        </a:spcBef>
                        <a:defRPr spc="0" sz="1800"/>
                      </a:pPr>
                      <a:r>
                        <a:rPr spc="-1" sz="2800">
                          <a:sym typeface="Arial"/>
                        </a:rPr>
                        <a:t>Search Results:</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Exact Matches</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Similar Matches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1374840">
                <a:tc>
                  <a:txBody>
                    <a:bodyPr/>
                    <a:lstStyle/>
                    <a:p>
                      <a:pPr indent="0" algn="l">
                        <a:spcBef>
                          <a:spcPts val="700"/>
                        </a:spcBef>
                        <a:defRPr spc="0" sz="1800"/>
                      </a:pPr>
                      <a:r>
                        <a:rPr spc="-1" sz="2800">
                          <a:sym typeface="Arial"/>
                        </a:rPr>
                        <a:t>Input:</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Keywords</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Base Sequence and Comparison Sequence(s)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947880">
                <a:tc>
                  <a:txBody>
                    <a:bodyPr/>
                    <a:lstStyle/>
                    <a:p>
                      <a:pPr indent="0" algn="l">
                        <a:spcBef>
                          <a:spcPts val="700"/>
                        </a:spcBef>
                        <a:defRPr spc="0" sz="1800"/>
                      </a:pPr>
                      <a:r>
                        <a:rPr spc="-1" sz="2800">
                          <a:sym typeface="Arial"/>
                        </a:rPr>
                        <a:t>Dataset:</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Document sets</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Biological sequences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520920">
                <a:tc>
                  <a:txBody>
                    <a:bodyPr/>
                    <a:lstStyle/>
                    <a:p>
                      <a:pPr indent="0" algn="l">
                        <a:spcBef>
                          <a:spcPts val="700"/>
                        </a:spcBef>
                        <a:defRPr spc="0" sz="1800"/>
                      </a:pPr>
                      <a:r>
                        <a:rPr spc="-1" sz="2800">
                          <a:sym typeface="Arial"/>
                        </a:rPr>
                        <a:t>Tools:</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700"/>
                        </a:spcBef>
                        <a:defRPr spc="0" sz="1800"/>
                      </a:pPr>
                      <a:r>
                        <a:rPr spc="-1" sz="2800">
                          <a:sym typeface="Arial"/>
                        </a:rPr>
                        <a:t>Entrez</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700"/>
                        </a:spcBef>
                        <a:defRPr spc="0" sz="1800"/>
                      </a:pPr>
                      <a:r>
                        <a:rPr spc="-1" sz="2800">
                          <a:sym typeface="Arial"/>
                        </a:rPr>
                        <a:t>ClustalW, BLAST</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13680">
                      <a:solidFill>
                        <a:srgbClr val="000000"/>
                      </a:solidFill>
                    </a:lnB>
                    <a:noFill/>
                  </a:tcPr>
                </a:tc>
              </a:tr>
            </a:tbl>
          </a:graphicData>
        </a:graphic>
      </p:graphicFrame>
    </p:spTree>
  </p:cSld>
  <p:clrMapOvr>
    <a:masterClrMapping/>
  </p:clrMapOvr>
  <p:transition xmlns:p14="http://schemas.microsoft.com/office/powerpoint/2010/main" spd="med" advClick="1"/>
</p:sld>
</file>

<file path=ppt/slides/slide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1" name="PlaceHolder 1"/>
          <p:cNvSpPr txBox="1"/>
          <p:nvPr>
            <p:ph type="title" idx="4294967295"/>
          </p:nvPr>
        </p:nvSpPr>
        <p:spPr>
          <a:prstGeom prst="rect">
            <a:avLst/>
          </a:prstGeom>
        </p:spPr>
        <p:txBody>
          <a:bodyPr/>
          <a:lstStyle>
            <a:lvl1pPr defTabSz="822959">
              <a:tabLst>
                <a:tab pos="812800" algn="l"/>
                <a:tab pos="1638300" algn="l"/>
                <a:tab pos="2463800" algn="l"/>
                <a:tab pos="3289300" algn="l"/>
                <a:tab pos="4102100" algn="l"/>
                <a:tab pos="4927600" algn="l"/>
                <a:tab pos="5753100" algn="l"/>
                <a:tab pos="6578600" algn="l"/>
                <a:tab pos="7404100" algn="l"/>
                <a:tab pos="8216900" algn="l"/>
                <a:tab pos="9042400" algn="l"/>
              </a:tabLst>
              <a:defRPr spc="-90" sz="4319"/>
            </a:lvl1pPr>
          </a:lstStyle>
          <a:p>
            <a:pPr/>
            <a:r>
              <a:t>Information Retrieval in Bioinformatics</a:t>
            </a:r>
          </a:p>
        </p:txBody>
      </p:sp>
      <p:sp>
        <p:nvSpPr>
          <p:cNvPr id="82" name="PlaceHolder 2"/>
          <p:cNvSpPr txBox="1"/>
          <p:nvPr>
            <p:ph type="body" idx="4294967295"/>
          </p:nvPr>
        </p:nvSpPr>
        <p:spPr>
          <a:xfrm>
            <a:off x="457200" y="1600199"/>
            <a:ext cx="8229600" cy="4525922"/>
          </a:xfrm>
          <a:prstGeom prst="rect">
            <a:avLst/>
          </a:prstGeom>
        </p:spPr>
        <p:txBody>
          <a:bodyPr lIns="46799" tIns="46799" rIns="46799" bIns="46799" anchor="t"/>
          <a:lstStyle/>
          <a:p>
            <a:pPr>
              <a:spcBef>
                <a:spcPts val="600"/>
              </a:spcBef>
              <a:defRPr spc="-100" sz="2400"/>
            </a:pPr>
            <a:r>
              <a:t>The amount of data involved in bioinformatics is staggering, and is growing continuously</a:t>
            </a:r>
          </a:p>
          <a:p>
            <a:pPr lvl="1">
              <a:spcBef>
                <a:spcPts val="400"/>
              </a:spcBef>
              <a:defRPr spc="-100" sz="2000"/>
            </a:pPr>
            <a:r>
              <a:t>In addition to the massive size of DNA for a given species, being able to consider genetic differences between species and individuals will eventually be achievable with information retrieval</a:t>
            </a:r>
          </a:p>
          <a:p>
            <a:pPr lvl="1">
              <a:spcBef>
                <a:spcPts val="400"/>
              </a:spcBef>
              <a:defRPr spc="-100" sz="2000"/>
            </a:pPr>
            <a:r>
              <a:t>Since structure affects function in proteins, being able to predict the shape proteins will assume is a goal of bioinformatics</a:t>
            </a:r>
          </a:p>
          <a:p>
            <a:pPr>
              <a:spcBef>
                <a:spcPts val="600"/>
              </a:spcBef>
              <a:defRPr spc="-100" sz="2400"/>
            </a:pPr>
            <a:r>
              <a:t>Proteins, DNA, structural data and other items of biological significance each require their own databases and information retrieval techniques</a:t>
            </a:r>
          </a:p>
          <a:p>
            <a:pPr>
              <a:spcBef>
                <a:spcPts val="600"/>
              </a:spcBef>
              <a:defRPr spc="-100" sz="2400"/>
            </a:pPr>
            <a:r>
              <a:t>Many tools are being developed in the bioinformatics communities to meet these challenges – such as BLAST and BioPERL</a:t>
            </a:r>
          </a:p>
        </p:txBody>
      </p:sp>
    </p:spTree>
  </p:cSld>
  <p:clrMapOvr>
    <a:masterClrMapping/>
  </p:clrMapOvr>
  <p:transition xmlns:p14="http://schemas.microsoft.com/office/powerpoint/2010/main" spd="med" advClick="1"/>
</p:sld>
</file>

<file path=ppt/slides/slide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4" name="PlaceHolder 1"/>
          <p:cNvSpPr txBox="1"/>
          <p:nvPr>
            <p:ph type="title" idx="4294967295"/>
          </p:nvPr>
        </p:nvSpPr>
        <p:spPr>
          <a:prstGeom prst="rect">
            <a:avLst/>
          </a:prstGeom>
        </p:spPr>
        <p:txBody>
          <a:bodyPr/>
          <a:lstStyle>
            <a:lvl1pPr>
              <a:defRPr spc="-100"/>
            </a:lvl1pPr>
          </a:lstStyle>
          <a:p>
            <a:pPr/>
            <a:r>
              <a:t>Keyword/Boolean Search</a:t>
            </a:r>
          </a:p>
        </p:txBody>
      </p:sp>
      <p:sp>
        <p:nvSpPr>
          <p:cNvPr id="85" name="PlaceHolder 2"/>
          <p:cNvSpPr txBox="1"/>
          <p:nvPr>
            <p:ph type="body" idx="4294967295"/>
          </p:nvPr>
        </p:nvSpPr>
        <p:spPr>
          <a:xfrm>
            <a:off x="457200" y="1600199"/>
            <a:ext cx="8229600" cy="4525922"/>
          </a:xfrm>
          <a:prstGeom prst="rect">
            <a:avLst/>
          </a:prstGeom>
        </p:spPr>
        <p:txBody>
          <a:bodyPr lIns="46799" tIns="46799" rIns="46799" bIns="46799" anchor="t"/>
          <a:lstStyle/>
          <a:p>
            <a:pPr>
              <a:defRPr spc="-100" sz="2800"/>
            </a:pPr>
            <a:r>
              <a:t>Keyword searching is the oldest and most common method of information retrieval</a:t>
            </a:r>
          </a:p>
          <a:p>
            <a:pPr>
              <a:defRPr spc="-100" sz="2800"/>
            </a:pPr>
            <a:r>
              <a:t>The user enters keywords (words that strongly relate to the topic the user is interested in) into a search and then an algorithm locates items containing those keywords</a:t>
            </a:r>
          </a:p>
          <a:p>
            <a:pPr>
              <a:defRPr spc="-100" sz="2800"/>
            </a:pPr>
            <a:r>
              <a:t>It assumes that the user is knowledgeable enough about the subject they are interested in to know useful keywords</a:t>
            </a:r>
          </a:p>
        </p:txBody>
      </p:sp>
    </p:spTree>
  </p:cSld>
  <p:clrMapOvr>
    <a:masterClrMapping/>
  </p:clrMapOvr>
  <p:transition xmlns:p14="http://schemas.microsoft.com/office/powerpoint/2010/main" spd="med" advClick="1"/>
</p:sld>
</file>

<file path=ppt/slides/slide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7" name="PlaceHolder 1"/>
          <p:cNvSpPr txBox="1"/>
          <p:nvPr>
            <p:ph type="title" idx="4294967295"/>
          </p:nvPr>
        </p:nvSpPr>
        <p:spPr>
          <a:prstGeom prst="rect">
            <a:avLst/>
          </a:prstGeom>
        </p:spPr>
        <p:txBody>
          <a:bodyPr/>
          <a:lstStyle>
            <a:lvl1pPr>
              <a:defRPr spc="-100"/>
            </a:lvl1pPr>
          </a:lstStyle>
          <a:p>
            <a:pPr/>
            <a:r>
              <a:t>Boolean Search</a:t>
            </a:r>
          </a:p>
        </p:txBody>
      </p:sp>
      <p:sp>
        <p:nvSpPr>
          <p:cNvPr id="88" name="PlaceHolder 2"/>
          <p:cNvSpPr txBox="1"/>
          <p:nvPr>
            <p:ph type="body" sz="half" idx="4294967295"/>
          </p:nvPr>
        </p:nvSpPr>
        <p:spPr>
          <a:xfrm>
            <a:off x="457199" y="1600199"/>
            <a:ext cx="4038481" cy="4525922"/>
          </a:xfrm>
          <a:prstGeom prst="rect">
            <a:avLst/>
          </a:prstGeom>
        </p:spPr>
        <p:txBody>
          <a:bodyPr lIns="46799" tIns="46799" rIns="46799" bIns="46799" anchor="t"/>
          <a:lstStyle/>
          <a:p>
            <a:pPr>
              <a:lnSpc>
                <a:spcPct val="80000"/>
              </a:lnSpc>
              <a:spcBef>
                <a:spcPts val="600"/>
              </a:spcBef>
              <a:defRPr spc="-100" sz="2400"/>
            </a:pPr>
            <a:r>
              <a:t>Boolean operators can be used on keywords to narrow the results of a search</a:t>
            </a:r>
          </a:p>
          <a:p>
            <a:pPr>
              <a:lnSpc>
                <a:spcPct val="80000"/>
              </a:lnSpc>
              <a:spcBef>
                <a:spcPts val="600"/>
              </a:spcBef>
              <a:defRPr spc="-100" sz="2400"/>
            </a:pPr>
            <a:r>
              <a:t>The most common boolean operators are:</a:t>
            </a:r>
          </a:p>
          <a:p>
            <a:pPr lvl="1">
              <a:lnSpc>
                <a:spcPct val="80000"/>
              </a:lnSpc>
              <a:spcBef>
                <a:spcPts val="400"/>
              </a:spcBef>
              <a:defRPr spc="-100" sz="2000"/>
            </a:pPr>
            <a:r>
              <a:t>AND: Results must have all the keywords present</a:t>
            </a:r>
          </a:p>
          <a:p>
            <a:pPr lvl="1">
              <a:lnSpc>
                <a:spcPct val="80000"/>
              </a:lnSpc>
              <a:spcBef>
                <a:spcPts val="400"/>
              </a:spcBef>
              <a:defRPr spc="-100" sz="2000"/>
            </a:pPr>
            <a:r>
              <a:t>OR: At least one of the keywords searched</a:t>
            </a:r>
          </a:p>
          <a:p>
            <a:pPr lvl="1">
              <a:lnSpc>
                <a:spcPct val="80000"/>
              </a:lnSpc>
              <a:spcBef>
                <a:spcPts val="400"/>
              </a:spcBef>
              <a:defRPr spc="-100" sz="2000"/>
            </a:pPr>
            <a:r>
              <a:t>NOT: Without the keyword searched for</a:t>
            </a:r>
          </a:p>
          <a:p>
            <a:pPr>
              <a:lnSpc>
                <a:spcPct val="80000"/>
              </a:lnSpc>
              <a:spcBef>
                <a:spcPts val="600"/>
              </a:spcBef>
              <a:defRPr spc="-100" sz="2400"/>
            </a:pPr>
            <a:r>
              <a:t>Boolean operators can be mixed to return the best results</a:t>
            </a:r>
          </a:p>
        </p:txBody>
      </p:sp>
      <p:pic>
        <p:nvPicPr>
          <p:cNvPr id="89" name="Picture 56" descr="Picture 56"/>
          <p:cNvPicPr>
            <a:picLocks noChangeAspect="1"/>
          </p:cNvPicPr>
          <p:nvPr/>
        </p:nvPicPr>
        <p:blipFill>
          <a:blip r:embed="rId2">
            <a:extLst/>
          </a:blip>
          <a:stretch>
            <a:fillRect/>
          </a:stretch>
        </p:blipFill>
        <p:spPr>
          <a:xfrm>
            <a:off x="4443479" y="1600199"/>
            <a:ext cx="4421161" cy="4952882"/>
          </a:xfrm>
          <a:prstGeom prst="rect">
            <a:avLst/>
          </a:prstGeom>
          <a:ln w="12700">
            <a:miter lim="400000"/>
          </a:ln>
        </p:spPr>
      </p:pic>
      <p:sp>
        <p:nvSpPr>
          <p:cNvPr id="90" name="Rectangle 58"/>
          <p:cNvSpPr txBox="1"/>
          <p:nvPr/>
        </p:nvSpPr>
        <p:spPr>
          <a:xfrm>
            <a:off x="4767479" y="6583319"/>
            <a:ext cx="3799801" cy="266416"/>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Source: http://www.library.kent.edu/images/boolean.gif</a:t>
            </a:r>
          </a:p>
        </p:txBody>
      </p:sp>
    </p:spTree>
  </p:cSld>
  <p:clrMapOvr>
    <a:masterClrMapping/>
  </p:clrMapOvr>
  <p:transition xmlns:p14="http://schemas.microsoft.com/office/powerpoint/2010/main" spd="med" advClick="1"/>
</p:sld>
</file>

<file path=ppt/slides/slide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2" name="PlaceHolder 1"/>
          <p:cNvSpPr txBox="1"/>
          <p:nvPr>
            <p:ph type="title" idx="4294967295"/>
          </p:nvPr>
        </p:nvSpPr>
        <p:spPr>
          <a:prstGeom prst="rect">
            <a:avLst/>
          </a:prstGeom>
        </p:spPr>
        <p:txBody>
          <a:bodyPr/>
          <a:lstStyle>
            <a:lvl1pPr>
              <a:defRPr spc="-100"/>
            </a:lvl1pPr>
          </a:lstStyle>
          <a:p>
            <a:pPr/>
            <a:r>
              <a:t>Example: Entrez</a:t>
            </a:r>
          </a:p>
        </p:txBody>
      </p:sp>
      <p:sp>
        <p:nvSpPr>
          <p:cNvPr id="93" name="PlaceHolder 2"/>
          <p:cNvSpPr txBox="1"/>
          <p:nvPr>
            <p:ph type="body" sz="half" idx="4294967295"/>
          </p:nvPr>
        </p:nvSpPr>
        <p:spPr>
          <a:xfrm>
            <a:off x="228599" y="1600199"/>
            <a:ext cx="3733922" cy="4952882"/>
          </a:xfrm>
          <a:prstGeom prst="rect">
            <a:avLst/>
          </a:prstGeom>
        </p:spPr>
        <p:txBody>
          <a:bodyPr lIns="46799" tIns="46799" rIns="46799" bIns="46799" anchor="t"/>
          <a:lstStyle/>
          <a:p>
            <a:pPr>
              <a:lnSpc>
                <a:spcPct val="80000"/>
              </a:lnSpc>
              <a:spcBef>
                <a:spcPts val="600"/>
              </a:spcBef>
              <a:defRPr spc="-100" sz="2400"/>
            </a:pPr>
            <a:r>
              <a:t>Entrez conducts searches on multiple bioinformatics databases</a:t>
            </a:r>
          </a:p>
          <a:p>
            <a:pPr lvl="1">
              <a:lnSpc>
                <a:spcPct val="80000"/>
              </a:lnSpc>
              <a:spcBef>
                <a:spcPts val="400"/>
              </a:spcBef>
              <a:defRPr spc="-100" sz="2000" u="sng">
                <a:solidFill>
                  <a:srgbClr val="009999"/>
                </a:solidFill>
              </a:defRPr>
            </a:pPr>
            <a:r>
              <a:rPr>
                <a:solidFill>
                  <a:srgbClr val="0000EE"/>
                </a:solidFill>
                <a:uFill>
                  <a:solidFill>
                    <a:srgbClr val="0000EE"/>
                  </a:solidFill>
                </a:uFill>
                <a:hlinkClick r:id="rId2" invalidUrl="" action="" tgtFrame="" tooltip="" history="1" highlightClick="0" endSnd="0"/>
              </a:rPr>
              <a:t>http://</a:t>
            </a:r>
            <a:r>
              <a:rPr>
                <a:solidFill>
                  <a:srgbClr val="0000EE"/>
                </a:solidFill>
                <a:uFill>
                  <a:solidFill>
                    <a:srgbClr val="0000EE"/>
                  </a:solidFill>
                </a:uFill>
                <a:hlinkClick r:id="rId2" invalidUrl="" action="" tgtFrame="" tooltip="" history="1" highlightClick="0" endSnd="0"/>
              </a:rPr>
              <a:t>www.ncbi.nlm.nih.gov/Entrez</a:t>
            </a:r>
            <a:r>
              <a:rPr>
                <a:solidFill>
                  <a:srgbClr val="0000EE"/>
                </a:solidFill>
                <a:uFill>
                  <a:solidFill>
                    <a:srgbClr val="0000EE"/>
                  </a:solidFill>
                </a:uFill>
                <a:hlinkClick r:id="rId2" invalidUrl="" action="" tgtFrame="" tooltip="" history="1" highlightClick="0" endSnd="0"/>
              </a:rPr>
              <a:t>/</a:t>
            </a:r>
            <a:endParaRPr spc="-1"/>
          </a:p>
          <a:p>
            <a:pPr>
              <a:lnSpc>
                <a:spcPct val="80000"/>
              </a:lnSpc>
              <a:spcBef>
                <a:spcPts val="600"/>
              </a:spcBef>
              <a:defRPr spc="-100" sz="2400"/>
            </a:pPr>
            <a:r>
              <a:t>Entering a search will cause the number of results found to appear next to each database supported by Entrez</a:t>
            </a:r>
          </a:p>
          <a:p>
            <a:pPr>
              <a:lnSpc>
                <a:spcPct val="80000"/>
              </a:lnSpc>
              <a:spcBef>
                <a:spcPts val="600"/>
              </a:spcBef>
              <a:defRPr spc="-100" sz="2400"/>
            </a:pPr>
            <a:r>
              <a:t>Clicking on one of the databases will show all of the search results from that database</a:t>
            </a:r>
          </a:p>
        </p:txBody>
      </p:sp>
      <p:pic>
        <p:nvPicPr>
          <p:cNvPr id="94" name="Picture 61" descr="Picture 61"/>
          <p:cNvPicPr>
            <a:picLocks noChangeAspect="1"/>
          </p:cNvPicPr>
          <p:nvPr/>
        </p:nvPicPr>
        <p:blipFill>
          <a:blip r:embed="rId3">
            <a:extLst/>
          </a:blip>
          <a:stretch>
            <a:fillRect/>
          </a:stretch>
        </p:blipFill>
        <p:spPr>
          <a:xfrm>
            <a:off x="4083120" y="1219319"/>
            <a:ext cx="4937041" cy="5486401"/>
          </a:xfrm>
          <a:prstGeom prst="rect">
            <a:avLst/>
          </a:prstGeom>
          <a:ln w="12700">
            <a:miter lim="400000"/>
          </a:ln>
        </p:spPr>
      </p:pic>
      <p:sp>
        <p:nvSpPr>
          <p:cNvPr id="95" name="Oval 62"/>
          <p:cNvSpPr/>
          <p:nvPr/>
        </p:nvSpPr>
        <p:spPr>
          <a:xfrm>
            <a:off x="5834160" y="1843200"/>
            <a:ext cx="761761" cy="380881"/>
          </a:xfrm>
          <a:prstGeom prst="ellipse">
            <a:avLst/>
          </a:prstGeom>
          <a:ln w="9360">
            <a:solidFill>
              <a:srgbClr val="FF0000"/>
            </a:solidFill>
            <a:miter/>
          </a:ln>
        </p:spPr>
        <p:txBody>
          <a:bodyPr lIns="45719" rIns="45719" anchor="ctr"/>
          <a:lstStyle/>
          <a:p>
            <a:pPr>
              <a:defRPr spc="-1"/>
            </a:pPr>
          </a:p>
        </p:txBody>
      </p:sp>
    </p:spTree>
  </p:cSld>
  <p:clrMapOvr>
    <a:masterClrMapping/>
  </p:clrMapOvr>
  <p:transition xmlns:p14="http://schemas.microsoft.com/office/powerpoint/2010/main" spd="med" advClick="1"/>
</p:sld>
</file>

<file path=ppt/slides/slide1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7" name="PlaceHolder 1"/>
          <p:cNvSpPr txBox="1"/>
          <p:nvPr>
            <p:ph type="title" idx="4294967295"/>
          </p:nvPr>
        </p:nvSpPr>
        <p:spPr>
          <a:xfrm>
            <a:off x="228600" y="151920"/>
            <a:ext cx="3200400" cy="838441"/>
          </a:xfrm>
          <a:prstGeom prst="rect">
            <a:avLst/>
          </a:prstGeom>
        </p:spPr>
        <p:txBody>
          <a:bodyPr/>
          <a:lstStyle>
            <a:lvl1pPr defTabSz="740663">
              <a:tabLst>
                <a:tab pos="736600" algn="l"/>
                <a:tab pos="1473200" algn="l"/>
                <a:tab pos="2209800" algn="l"/>
                <a:tab pos="2959100" algn="l"/>
                <a:tab pos="3695700" algn="l"/>
                <a:tab pos="4432300" algn="l"/>
                <a:tab pos="5181600" algn="l"/>
                <a:tab pos="5918200" algn="l"/>
                <a:tab pos="6654800" algn="l"/>
                <a:tab pos="7404100" algn="l"/>
                <a:tab pos="8140700" algn="l"/>
              </a:tabLst>
              <a:defRPr spc="-81" sz="2592"/>
            </a:lvl1pPr>
          </a:lstStyle>
          <a:p>
            <a:pPr/>
            <a:r>
              <a:t>Entrez Example: Dysentery</a:t>
            </a:r>
          </a:p>
        </p:txBody>
      </p:sp>
      <p:sp>
        <p:nvSpPr>
          <p:cNvPr id="98" name="PlaceHolder 2"/>
          <p:cNvSpPr txBox="1"/>
          <p:nvPr>
            <p:ph type="body" sz="half" idx="4294967295"/>
          </p:nvPr>
        </p:nvSpPr>
        <p:spPr>
          <a:xfrm>
            <a:off x="152279" y="1143000"/>
            <a:ext cx="3200401" cy="5486400"/>
          </a:xfrm>
          <a:prstGeom prst="rect">
            <a:avLst/>
          </a:prstGeom>
        </p:spPr>
        <p:txBody>
          <a:bodyPr lIns="46799" tIns="46799" rIns="46799" bIns="46799" anchor="t"/>
          <a:lstStyle/>
          <a:p>
            <a:pPr marL="343080" indent="-343080">
              <a:spcBef>
                <a:spcPts val="400"/>
              </a:spcBef>
              <a:defRPr spc="-100" sz="2000"/>
            </a:pPr>
            <a:r>
              <a:t>Dysentery may have two different causes, amoebic dysentery, caused by the amoeba Entamoeba Histolytica, and Shigellosis, caused by bacteria of the genus Shigella</a:t>
            </a:r>
          </a:p>
          <a:p>
            <a:pPr marL="343080" indent="-343080">
              <a:spcBef>
                <a:spcPts val="400"/>
              </a:spcBef>
              <a:defRPr spc="-100" sz="2000"/>
            </a:pPr>
            <a:r>
              <a:t>Search for “Dysentery AND Human NOT Amoebic” limits results from the entire Entrez database</a:t>
            </a:r>
          </a:p>
          <a:p>
            <a:pPr marL="343080" indent="-343080">
              <a:spcBef>
                <a:spcPts val="400"/>
              </a:spcBef>
              <a:defRPr spc="-100" sz="2000"/>
            </a:pPr>
            <a:r>
              <a:t>The correct use of booleans and keywords can narrow the results of a search from millions of hits to just a handful</a:t>
            </a:r>
          </a:p>
        </p:txBody>
      </p:sp>
      <p:pic>
        <p:nvPicPr>
          <p:cNvPr id="99" name="Picture 65" descr="Picture 65"/>
          <p:cNvPicPr>
            <a:picLocks noChangeAspect="1"/>
          </p:cNvPicPr>
          <p:nvPr/>
        </p:nvPicPr>
        <p:blipFill>
          <a:blip r:embed="rId3">
            <a:extLst/>
          </a:blip>
          <a:stretch>
            <a:fillRect/>
          </a:stretch>
        </p:blipFill>
        <p:spPr>
          <a:xfrm>
            <a:off x="3328920" y="228600"/>
            <a:ext cx="5700961" cy="6324480"/>
          </a:xfrm>
          <a:prstGeom prst="rect">
            <a:avLst/>
          </a:prstGeom>
          <a:ln w="12700">
            <a:miter lim="400000"/>
          </a:ln>
        </p:spPr>
      </p:pic>
      <p:sp>
        <p:nvSpPr>
          <p:cNvPr id="100" name="Oval 66"/>
          <p:cNvSpPr/>
          <p:nvPr/>
        </p:nvSpPr>
        <p:spPr>
          <a:xfrm>
            <a:off x="5324399" y="990719"/>
            <a:ext cx="1905121" cy="380881"/>
          </a:xfrm>
          <a:prstGeom prst="ellipse">
            <a:avLst/>
          </a:prstGeom>
          <a:ln w="9360">
            <a:solidFill>
              <a:srgbClr val="FF0000"/>
            </a:solidFill>
            <a:miter/>
          </a:ln>
        </p:spPr>
        <p:txBody>
          <a:bodyPr lIns="45719" rIns="45719" anchor="ctr"/>
          <a:lstStyle/>
          <a:p>
            <a:pPr>
              <a:defRPr spc="-1"/>
            </a:pPr>
          </a:p>
        </p:txBody>
      </p:sp>
    </p:spTree>
  </p:cSld>
  <p:clrMapOvr>
    <a:masterClrMapping/>
  </p:clrMapOvr>
  <p:transition xmlns:p14="http://schemas.microsoft.com/office/powerpoint/2010/main" spd="med" advClick="1"/>
</p:sld>
</file>

<file path=ppt/slides/slide1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4" name="PlaceHolder 1"/>
          <p:cNvSpPr txBox="1"/>
          <p:nvPr>
            <p:ph type="title" idx="4294967295"/>
          </p:nvPr>
        </p:nvSpPr>
        <p:spPr>
          <a:prstGeom prst="rect">
            <a:avLst/>
          </a:prstGeom>
        </p:spPr>
        <p:txBody>
          <a:bodyPr/>
          <a:lstStyle>
            <a:lvl1pPr>
              <a:defRPr spc="-100"/>
            </a:lvl1pPr>
          </a:lstStyle>
          <a:p>
            <a:pPr/>
            <a:r>
              <a:t>Boolean Search Summary</a:t>
            </a:r>
          </a:p>
        </p:txBody>
      </p:sp>
      <p:sp>
        <p:nvSpPr>
          <p:cNvPr id="105" name="PlaceHolder 2"/>
          <p:cNvSpPr txBox="1"/>
          <p:nvPr>
            <p:ph type="body" idx="4294967295"/>
          </p:nvPr>
        </p:nvSpPr>
        <p:spPr>
          <a:xfrm>
            <a:off x="457200" y="1600199"/>
            <a:ext cx="8229600" cy="4525922"/>
          </a:xfrm>
          <a:prstGeom prst="rect">
            <a:avLst/>
          </a:prstGeom>
        </p:spPr>
        <p:txBody>
          <a:bodyPr lIns="46799" tIns="46799" rIns="46799" bIns="46799" anchor="t"/>
          <a:lstStyle/>
          <a:p>
            <a:pPr>
              <a:lnSpc>
                <a:spcPct val="80000"/>
              </a:lnSpc>
              <a:defRPr spc="-100" sz="2800"/>
            </a:pPr>
            <a:r>
              <a:t>Boolean searches work well in cases where exact matches are necessary, and can be used to conduct rapid searches of large document bases</a:t>
            </a:r>
          </a:p>
          <a:p>
            <a:pPr>
              <a:lnSpc>
                <a:spcPct val="80000"/>
              </a:lnSpc>
              <a:defRPr spc="-100" sz="2800"/>
            </a:pPr>
            <a:r>
              <a:t>For searches where exact matches will not work, a similarity search based on a method such as alignment must be used</a:t>
            </a:r>
          </a:p>
          <a:p>
            <a:pPr>
              <a:lnSpc>
                <a:spcPct val="80000"/>
              </a:lnSpc>
              <a:defRPr spc="-100" sz="2800"/>
            </a:pPr>
            <a:r>
              <a:t>A good situation for a boolean search is a search for academic papers on a subject, which a good example of a similarity search is determining how related two genetic sequences are</a:t>
            </a:r>
          </a:p>
        </p:txBody>
      </p:sp>
    </p:spTree>
  </p:cSld>
  <p:clrMapOvr>
    <a:masterClrMapping/>
  </p:clrMapOvr>
  <p:transition xmlns:p14="http://schemas.microsoft.com/office/powerpoint/2010/main" spd="med" advClick="1"/>
</p:sld>
</file>

<file path=ppt/slides/slide1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7" name="PlaceHolder 1"/>
          <p:cNvSpPr txBox="1"/>
          <p:nvPr>
            <p:ph type="title" idx="4294967295"/>
          </p:nvPr>
        </p:nvSpPr>
        <p:spPr>
          <a:prstGeom prst="rect">
            <a:avLst/>
          </a:prstGeom>
        </p:spPr>
        <p:txBody>
          <a:bodyPr/>
          <a:lstStyle>
            <a:lvl1pPr>
              <a:defRPr spc="-100"/>
            </a:lvl1pPr>
          </a:lstStyle>
          <a:p>
            <a:pPr/>
            <a:r>
              <a:t>What is Alignment ?</a:t>
            </a:r>
          </a:p>
        </p:txBody>
      </p:sp>
      <p:sp>
        <p:nvSpPr>
          <p:cNvPr id="108" name="PlaceHolder 2"/>
          <p:cNvSpPr txBox="1"/>
          <p:nvPr>
            <p:ph type="body" idx="4294967295"/>
          </p:nvPr>
        </p:nvSpPr>
        <p:spPr>
          <a:xfrm>
            <a:off x="228599" y="1599839"/>
            <a:ext cx="8763122" cy="4876922"/>
          </a:xfrm>
          <a:prstGeom prst="rect">
            <a:avLst/>
          </a:prstGeom>
        </p:spPr>
        <p:txBody>
          <a:bodyPr lIns="46799" tIns="46799" rIns="46799" bIns="46799" anchor="t"/>
          <a:lstStyle/>
          <a:p>
            <a:pPr>
              <a:defRPr spc="-100" sz="2800"/>
            </a:pPr>
            <a:r>
              <a:t>One of the oldest techniques used in computational biology</a:t>
            </a:r>
          </a:p>
          <a:p>
            <a:pPr>
              <a:defRPr spc="-100" sz="2800"/>
            </a:pPr>
            <a:r>
              <a:t>The goal of alignment is to establish the degree of similarity between two sequences in order to establish the degree of similarity and the possibility of homology (similarity due to shared ancestry)</a:t>
            </a:r>
          </a:p>
          <a:p>
            <a:pPr>
              <a:defRPr spc="-100" sz="2800"/>
            </a:pPr>
            <a:r>
              <a:t>The results from alignments can be used to make hypotheses regarding the function and relatedness of biological sequences</a:t>
            </a:r>
          </a:p>
          <a:p>
            <a:pPr>
              <a:defRPr spc="-100" sz="2800"/>
            </a:pPr>
            <a:r>
              <a:t>Sequence alignment serves as the basis for searching biological data</a:t>
            </a:r>
          </a:p>
        </p:txBody>
      </p:sp>
    </p:spTree>
  </p:cSld>
  <p:clrMapOvr>
    <a:masterClrMapping/>
  </p:clrMapOvr>
  <p:transition xmlns:p14="http://schemas.microsoft.com/office/powerpoint/2010/main" spd="med" advClick="1"/>
</p:sld>
</file>

<file path=ppt/slides/slide1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0" name="PlaceHolder 1"/>
          <p:cNvSpPr txBox="1"/>
          <p:nvPr>
            <p:ph type="title" idx="4294967295"/>
          </p:nvPr>
        </p:nvSpPr>
        <p:spPr>
          <a:prstGeom prst="rect">
            <a:avLst/>
          </a:prstGeom>
        </p:spPr>
        <p:txBody>
          <a:bodyPr/>
          <a:lstStyle>
            <a:lvl1pPr>
              <a:defRPr spc="-100"/>
            </a:lvl1pPr>
          </a:lstStyle>
          <a:p>
            <a:pPr/>
            <a:r>
              <a:t>How Does Alignment Work?</a:t>
            </a:r>
          </a:p>
        </p:txBody>
      </p:sp>
      <p:sp>
        <p:nvSpPr>
          <p:cNvPr id="111" name="PlaceHolder 2"/>
          <p:cNvSpPr txBox="1"/>
          <p:nvPr>
            <p:ph type="body" idx="4294967295"/>
          </p:nvPr>
        </p:nvSpPr>
        <p:spPr>
          <a:xfrm>
            <a:off x="457200" y="1600199"/>
            <a:ext cx="8229600" cy="4525922"/>
          </a:xfrm>
          <a:prstGeom prst="rect">
            <a:avLst/>
          </a:prstGeom>
        </p:spPr>
        <p:txBody>
          <a:bodyPr lIns="46799" tIns="46799" rIns="46799" bIns="46799" anchor="t"/>
          <a:lstStyle/>
          <a:p>
            <a:pPr>
              <a:lnSpc>
                <a:spcPct val="80000"/>
              </a:lnSpc>
              <a:defRPr spc="-100" sz="2800"/>
            </a:pPr>
            <a:r>
              <a:t>Each pairwise alignment is assigned a score based on the quality of the match</a:t>
            </a:r>
          </a:p>
          <a:p>
            <a:pPr lvl="1">
              <a:lnSpc>
                <a:spcPct val="80000"/>
              </a:lnSpc>
              <a:spcBef>
                <a:spcPts val="600"/>
              </a:spcBef>
              <a:defRPr spc="-100" sz="2400"/>
            </a:pPr>
            <a:r>
              <a:t>If the pairs are identical, it is considered a match </a:t>
            </a:r>
          </a:p>
          <a:p>
            <a:pPr lvl="1">
              <a:lnSpc>
                <a:spcPct val="80000"/>
              </a:lnSpc>
              <a:spcBef>
                <a:spcPts val="600"/>
              </a:spcBef>
              <a:defRPr spc="-100" sz="2400"/>
            </a:pPr>
            <a:r>
              <a:t>A position where a letter is matched with a null is called a gap or indel (insertion/deletion) </a:t>
            </a:r>
          </a:p>
          <a:p>
            <a:pPr lvl="1">
              <a:lnSpc>
                <a:spcPct val="80000"/>
              </a:lnSpc>
              <a:spcBef>
                <a:spcPts val="600"/>
              </a:spcBef>
              <a:defRPr spc="-100" sz="2400"/>
            </a:pPr>
            <a:r>
              <a:t>A position where the pairs are different is called a mismatch </a:t>
            </a:r>
          </a:p>
          <a:p>
            <a:pPr>
              <a:lnSpc>
                <a:spcPct val="80000"/>
              </a:lnSpc>
              <a:defRPr spc="-100" sz="2800"/>
            </a:pPr>
            <a:r>
              <a:t>The scores assigned to each alignment can be altered in order to tailor the results</a:t>
            </a:r>
          </a:p>
          <a:p>
            <a:pPr>
              <a:lnSpc>
                <a:spcPct val="80000"/>
              </a:lnSpc>
              <a:defRPr spc="-100" sz="2800"/>
            </a:pPr>
            <a:r>
              <a:t>Each possible alignment of the two sequences is scored and the one with the best overall score is selected</a:t>
            </a:r>
          </a:p>
        </p:txBody>
      </p:sp>
    </p:spTree>
  </p:cSld>
  <p:clrMapOvr>
    <a:masterClrMapping/>
  </p:clrMapOvr>
  <p:transition xmlns:p14="http://schemas.microsoft.com/office/powerpoint/2010/main" spd="med" advClick="1"/>
</p:sld>
</file>

<file path=ppt/slides/slide1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3" name="PlaceHolder 1"/>
          <p:cNvSpPr txBox="1"/>
          <p:nvPr>
            <p:ph type="title" idx="4294967295"/>
          </p:nvPr>
        </p:nvSpPr>
        <p:spPr>
          <a:xfrm>
            <a:off x="380519" y="151920"/>
            <a:ext cx="8458201" cy="1143001"/>
          </a:xfrm>
          <a:prstGeom prst="rect">
            <a:avLst/>
          </a:prstGeom>
        </p:spPr>
        <p:txBody>
          <a:bodyPr/>
          <a:lstStyle>
            <a:lvl1pPr>
              <a:defRPr spc="-100"/>
            </a:lvl1pPr>
          </a:lstStyle>
          <a:p>
            <a:pPr/>
            <a:r>
              <a:t>SIMPLE ALIGNMENT</a:t>
            </a:r>
          </a:p>
        </p:txBody>
      </p:sp>
      <p:sp>
        <p:nvSpPr>
          <p:cNvPr id="114" name="PlaceHolder 2"/>
          <p:cNvSpPr txBox="1"/>
          <p:nvPr>
            <p:ph type="body" sz="half" idx="4294967295"/>
          </p:nvPr>
        </p:nvSpPr>
        <p:spPr>
          <a:xfrm>
            <a:off x="228600" y="1371239"/>
            <a:ext cx="4114800" cy="5334122"/>
          </a:xfrm>
          <a:prstGeom prst="rect">
            <a:avLst/>
          </a:prstGeom>
        </p:spPr>
        <p:txBody>
          <a:bodyPr lIns="46799" tIns="46799" rIns="46799" bIns="46799" anchor="t"/>
          <a:lstStyle/>
          <a:p>
            <a:pPr>
              <a:lnSpc>
                <a:spcPct val="80000"/>
              </a:lnSpc>
              <a:spcBef>
                <a:spcPts val="400"/>
              </a:spcBef>
              <a:defRPr spc="-100" sz="1600"/>
            </a:pPr>
            <a:r>
              <a:t>Below are four possible alignments of the sequences “AT” and “A”</a:t>
            </a:r>
          </a:p>
          <a:p>
            <a:pPr marL="0" indent="343080">
              <a:lnSpc>
                <a:spcPct val="80000"/>
              </a:lnSpc>
              <a:spcBef>
                <a:spcPts val="400"/>
              </a:spcBef>
              <a:buSzTx/>
              <a:buNone/>
              <a:defRPr sz="1600"/>
            </a:pPr>
          </a:p>
          <a:p>
            <a:pPr>
              <a:lnSpc>
                <a:spcPct val="80000"/>
              </a:lnSpc>
              <a:spcBef>
                <a:spcPts val="400"/>
              </a:spcBef>
              <a:buSzTx/>
              <a:buNone/>
              <a:defRPr b="1" spc="-100" sz="1600">
                <a:latin typeface="Courier New"/>
                <a:ea typeface="Courier New"/>
                <a:cs typeface="Courier New"/>
                <a:sym typeface="Courier New"/>
              </a:defRPr>
            </a:pPr>
            <a:r>
              <a:t>	</a:t>
            </a:r>
            <a:endParaRPr spc="-1"/>
          </a:p>
          <a:p>
            <a:pPr>
              <a:lnSpc>
                <a:spcPct val="80000"/>
              </a:lnSpc>
              <a:spcBef>
                <a:spcPts val="400"/>
              </a:spcBef>
              <a:buSzTx/>
              <a:buNone/>
              <a:defRPr sz="1600"/>
            </a:pPr>
          </a:p>
          <a:p>
            <a:pPr>
              <a:lnSpc>
                <a:spcPct val="80000"/>
              </a:lnSpc>
              <a:spcBef>
                <a:spcPts val="400"/>
              </a:spcBef>
              <a:buSzTx/>
              <a:buNone/>
              <a:defRPr sz="1600"/>
            </a:pPr>
          </a:p>
          <a:p>
            <a:pPr>
              <a:lnSpc>
                <a:spcPct val="80000"/>
              </a:lnSpc>
              <a:spcBef>
                <a:spcPts val="400"/>
              </a:spcBef>
              <a:buSzTx/>
              <a:buNone/>
              <a:defRPr sz="1600"/>
            </a:pPr>
          </a:p>
          <a:p>
            <a:pPr marL="0" indent="343080">
              <a:lnSpc>
                <a:spcPct val="80000"/>
              </a:lnSpc>
              <a:spcBef>
                <a:spcPts val="400"/>
              </a:spcBef>
              <a:buSzTx/>
              <a:buNone/>
              <a:defRPr sz="1600"/>
            </a:pPr>
          </a:p>
          <a:p>
            <a:pPr marL="0" indent="343080">
              <a:lnSpc>
                <a:spcPct val="80000"/>
              </a:lnSpc>
              <a:spcBef>
                <a:spcPts val="400"/>
              </a:spcBef>
              <a:buSzTx/>
              <a:buNone/>
              <a:defRPr sz="1600"/>
            </a:pPr>
          </a:p>
          <a:p>
            <a:pPr marL="0" indent="343080">
              <a:lnSpc>
                <a:spcPct val="80000"/>
              </a:lnSpc>
              <a:spcBef>
                <a:spcPts val="400"/>
              </a:spcBef>
              <a:buSzTx/>
              <a:buNone/>
              <a:defRPr sz="1600"/>
            </a:pPr>
          </a:p>
          <a:p>
            <a:pPr>
              <a:lnSpc>
                <a:spcPct val="80000"/>
              </a:lnSpc>
              <a:spcBef>
                <a:spcPts val="400"/>
              </a:spcBef>
              <a:defRPr spc="-100" sz="1600"/>
            </a:pPr>
            <a:r>
              <a:t>Every possible combination of “A” and “AT” can be scored</a:t>
            </a:r>
          </a:p>
          <a:p>
            <a:pPr>
              <a:lnSpc>
                <a:spcPct val="80000"/>
              </a:lnSpc>
              <a:spcBef>
                <a:spcPts val="400"/>
              </a:spcBef>
              <a:defRPr spc="-100" sz="1600"/>
            </a:pPr>
            <a:r>
              <a:t>Consider the sequences “ATGAGAC” and “CTAGAC”</a:t>
            </a:r>
          </a:p>
          <a:p>
            <a:pPr>
              <a:lnSpc>
                <a:spcPct val="80000"/>
              </a:lnSpc>
              <a:spcBef>
                <a:spcPts val="400"/>
              </a:spcBef>
              <a:defRPr spc="-100" sz="1600"/>
            </a:pPr>
            <a:r>
              <a:t>Assume a score of +1 where a match occurs, a -1 for a mismatch, and 0 for a gap</a:t>
            </a:r>
          </a:p>
          <a:p>
            <a:pPr>
              <a:lnSpc>
                <a:spcPct val="80000"/>
              </a:lnSpc>
              <a:spcBef>
                <a:spcPts val="400"/>
              </a:spcBef>
              <a:defRPr spc="-100" sz="1600"/>
            </a:pPr>
            <a:r>
              <a:t>The table to the right displays possible alignments and their respective scores</a:t>
            </a:r>
          </a:p>
          <a:p>
            <a:pPr>
              <a:lnSpc>
                <a:spcPct val="80000"/>
              </a:lnSpc>
              <a:spcBef>
                <a:spcPts val="400"/>
              </a:spcBef>
              <a:defRPr spc="-100" sz="1800"/>
            </a:pPr>
            <a:r>
              <a:t>The highest scoring alignment is the one selected</a:t>
            </a:r>
          </a:p>
        </p:txBody>
      </p:sp>
      <p:graphicFrame>
        <p:nvGraphicFramePr>
          <p:cNvPr id="115" name="Table 75"/>
          <p:cNvGraphicFramePr/>
          <p:nvPr/>
        </p:nvGraphicFramePr>
        <p:xfrm>
          <a:off x="4343400" y="1447919"/>
          <a:ext cx="4571640" cy="4866842"/>
        </p:xfrm>
        <a:graphic xmlns:a="http://schemas.openxmlformats.org/drawingml/2006/main">
          <a:graphicData uri="http://schemas.openxmlformats.org/drawingml/2006/table">
            <a:tbl>
              <a:tblPr firstCol="0" firstRow="0" lastCol="0" lastRow="0" bandCol="0" bandRow="0" rtl="0">
                <a:tableStyleId>{4C3C2611-4C71-4FC5-86AE-919BDF0F9419}</a:tableStyleId>
              </a:tblPr>
              <a:tblGrid>
                <a:gridCol w="2458440"/>
                <a:gridCol w="2113200"/>
              </a:tblGrid>
              <a:tr h="435240">
                <a:tc>
                  <a:txBody>
                    <a:bodyPr/>
                    <a:lstStyle/>
                    <a:p>
                      <a:pPr indent="0" algn="ctr">
                        <a:spcBef>
                          <a:spcPts val="400"/>
                        </a:spcBef>
                        <a:defRPr spc="0" sz="1800"/>
                      </a:pPr>
                      <a:r>
                        <a:rPr b="1" spc="-1" sz="2000" u="sng">
                          <a:latin typeface="Courier New"/>
                          <a:ea typeface="Courier New"/>
                          <a:cs typeface="Courier New"/>
                          <a:sym typeface="Courier New"/>
                        </a:rPr>
                        <a:t>ALIGNMENT</a:t>
                      </a:r>
                    </a:p>
                  </a:txBody>
                  <a:tcPr marL="45720" marR="45720" marT="45720" marB="45720" anchor="t" anchorCtr="0" horzOverflow="overflow">
                    <a:lnL w="1368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ctr">
                        <a:spcBef>
                          <a:spcPts val="400"/>
                        </a:spcBef>
                        <a:defRPr spc="0" sz="1800"/>
                      </a:pPr>
                      <a:r>
                        <a:rPr b="1" spc="-1" sz="2000" u="sng">
                          <a:latin typeface="Courier New"/>
                          <a:ea typeface="Courier New"/>
                          <a:cs typeface="Courier New"/>
                          <a:sym typeface="Courier New"/>
                        </a:rPr>
                        <a:t>SCORE</a:t>
                      </a:r>
                    </a:p>
                  </a:txBody>
                  <a:tcPr marL="45720" marR="45720" marT="45720" marB="45720" anchor="t" anchorCtr="0" horzOverflow="overflow">
                    <a:lnL w="5760">
                      <a:solidFill>
                        <a:srgbClr val="000000"/>
                      </a:solidFill>
                    </a:lnL>
                    <a:lnR w="13680">
                      <a:solidFill>
                        <a:srgbClr val="000000"/>
                      </a:solidFill>
                    </a:lnR>
                    <a:lnT w="13680">
                      <a:solidFill>
                        <a:srgbClr val="000000"/>
                      </a:solidFill>
                    </a:lnT>
                    <a:lnB w="5760">
                      <a:solidFill>
                        <a:srgbClr val="000000"/>
                      </a:solidFill>
                    </a:lnB>
                    <a:noFill/>
                  </a:tcPr>
                </a:tc>
              </a:tr>
              <a:tr h="1130400">
                <a:tc>
                  <a:txBody>
                    <a:bodyPr/>
                    <a:lstStyle/>
                    <a:p>
                      <a:pPr indent="0" algn="ctr">
                        <a:spcBef>
                          <a:spcPts val="400"/>
                        </a:spcBef>
                        <a:defRPr b="1" sz="1800">
                          <a:solidFill>
                            <a:srgbClr val="DC0500"/>
                          </a:solidFill>
                          <a:latin typeface="Courier New"/>
                          <a:ea typeface="Courier New"/>
                          <a:cs typeface="Courier New"/>
                          <a:sym typeface="Courier New"/>
                        </a:defRPr>
                      </a:pPr>
                      <a:r>
                        <a:t>A</a:t>
                      </a:r>
                      <a:r>
                        <a:rPr>
                          <a:solidFill>
                            <a:srgbClr val="000000"/>
                          </a:solidFill>
                        </a:rPr>
                        <a:t> </a:t>
                      </a:r>
                      <a:r>
                        <a:rPr>
                          <a:solidFill>
                            <a:srgbClr val="3AA945"/>
                          </a:solidFill>
                        </a:rPr>
                        <a:t>T</a:t>
                      </a:r>
                      <a:r>
                        <a:rPr>
                          <a:solidFill>
                            <a:srgbClr val="000000"/>
                          </a:solidFill>
                        </a:rPr>
                        <a:t> </a:t>
                      </a:r>
                      <a:r>
                        <a:t>G</a:t>
                      </a:r>
                      <a:r>
                        <a:rPr>
                          <a:solidFill>
                            <a:srgbClr val="000000"/>
                          </a:solidFill>
                        </a:rPr>
                        <a:t> </a:t>
                      </a:r>
                      <a:r>
                        <a:t>A</a:t>
                      </a:r>
                      <a:r>
                        <a:rPr>
                          <a:solidFill>
                            <a:srgbClr val="000000"/>
                          </a:solidFill>
                        </a:rPr>
                        <a:t> </a:t>
                      </a:r>
                      <a:r>
                        <a:t>G</a:t>
                      </a:r>
                      <a:r>
                        <a:rPr>
                          <a:solidFill>
                            <a:srgbClr val="000000"/>
                          </a:solidFill>
                        </a:rPr>
                        <a:t> </a:t>
                      </a:r>
                      <a:r>
                        <a:t>A</a:t>
                      </a:r>
                      <a:r>
                        <a:rPr>
                          <a:solidFill>
                            <a:srgbClr val="000000"/>
                          </a:solidFill>
                        </a:rPr>
                        <a:t> C</a:t>
                      </a:r>
                    </a:p>
                    <a:p>
                      <a:pPr indent="0" algn="ctr">
                        <a:spcBef>
                          <a:spcPts val="400"/>
                        </a:spcBef>
                        <a:defRPr b="1" sz="1800">
                          <a:solidFill>
                            <a:srgbClr val="DC0500"/>
                          </a:solidFill>
                          <a:latin typeface="Courier New"/>
                          <a:ea typeface="Courier New"/>
                          <a:cs typeface="Courier New"/>
                          <a:sym typeface="Courier New"/>
                        </a:defRPr>
                      </a:pPr>
                      <a:r>
                        <a:t>|</a:t>
                      </a:r>
                      <a:r>
                        <a:rPr>
                          <a:solidFill>
                            <a:srgbClr val="000000"/>
                          </a:solidFill>
                        </a:rPr>
                        <a:t> </a:t>
                      </a:r>
                      <a:r>
                        <a:rPr>
                          <a:solidFill>
                            <a:srgbClr val="3AA945"/>
                          </a:solidFill>
                        </a:rPr>
                        <a:t>|</a:t>
                      </a:r>
                      <a:r>
                        <a:rPr>
                          <a:solidFill>
                            <a:srgbClr val="000000"/>
                          </a:solidFill>
                        </a:rPr>
                        <a:t> </a:t>
                      </a:r>
                      <a:r>
                        <a:t>| | | |</a:t>
                      </a:r>
                      <a:r>
                        <a:rPr>
                          <a:solidFill>
                            <a:srgbClr val="000000"/>
                          </a:solidFill>
                        </a:rPr>
                        <a:t> |</a:t>
                      </a:r>
                    </a:p>
                    <a:p>
                      <a:pPr indent="0" algn="ctr">
                        <a:spcBef>
                          <a:spcPts val="400"/>
                        </a:spcBef>
                        <a:defRPr b="1" sz="1800">
                          <a:solidFill>
                            <a:srgbClr val="DC0500"/>
                          </a:solidFill>
                          <a:latin typeface="Courier New"/>
                          <a:ea typeface="Courier New"/>
                          <a:cs typeface="Courier New"/>
                          <a:sym typeface="Courier New"/>
                        </a:defRPr>
                      </a:pPr>
                      <a:r>
                        <a:t>C</a:t>
                      </a:r>
                      <a:r>
                        <a:rPr>
                          <a:solidFill>
                            <a:srgbClr val="000000"/>
                          </a:solidFill>
                        </a:rPr>
                        <a:t> </a:t>
                      </a:r>
                      <a:r>
                        <a:rPr>
                          <a:solidFill>
                            <a:srgbClr val="3AA945"/>
                          </a:solidFill>
                        </a:rPr>
                        <a:t>T</a:t>
                      </a:r>
                      <a:r>
                        <a:rPr>
                          <a:solidFill>
                            <a:srgbClr val="000000"/>
                          </a:solidFill>
                        </a:rPr>
                        <a:t> </a:t>
                      </a:r>
                      <a:r>
                        <a:t>A G A C</a:t>
                      </a:r>
                      <a:r>
                        <a:rPr>
                          <a:solidFill>
                            <a:srgbClr val="000000"/>
                          </a:solidFill>
                        </a:rPr>
                        <a:t> -</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400"/>
                        </a:spcBef>
                        <a:defRPr sz="2000">
                          <a:sym typeface="Arial"/>
                        </a:defRPr>
                      </a:pPr>
                    </a:p>
                    <a:p>
                      <a:pPr indent="0" algn="ctr">
                        <a:spcBef>
                          <a:spcPts val="400"/>
                        </a:spcBef>
                        <a:defRPr b="1" sz="2000">
                          <a:solidFill>
                            <a:srgbClr val="DC0500"/>
                          </a:solidFill>
                          <a:latin typeface="Courier New"/>
                          <a:ea typeface="Courier New"/>
                          <a:cs typeface="Courier New"/>
                          <a:sym typeface="Courier New"/>
                        </a:defRPr>
                      </a:pPr>
                      <a:r>
                        <a:t>-5 </a:t>
                      </a:r>
                      <a:r>
                        <a:rPr>
                          <a:solidFill>
                            <a:srgbClr val="000000"/>
                          </a:solidFill>
                        </a:rPr>
                        <a:t>+</a:t>
                      </a:r>
                      <a:r>
                        <a:t> </a:t>
                      </a:r>
                      <a:r>
                        <a:rPr>
                          <a:solidFill>
                            <a:srgbClr val="3AA945"/>
                          </a:solidFill>
                        </a:rPr>
                        <a:t>1</a:t>
                      </a:r>
                      <a:r>
                        <a:rPr>
                          <a:solidFill>
                            <a:srgbClr val="000000"/>
                          </a:solidFill>
                        </a:rPr>
                        <a:t> = -4</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1128960">
                <a:tc>
                  <a:txBody>
                    <a:bodyPr/>
                    <a:lstStyle/>
                    <a:p>
                      <a:pPr indent="0" algn="ctr">
                        <a:spcBef>
                          <a:spcPts val="400"/>
                        </a:spcBef>
                        <a:defRPr b="1" sz="1800">
                          <a:solidFill>
                            <a:srgbClr val="DC0500"/>
                          </a:solidFill>
                          <a:latin typeface="Courier New"/>
                          <a:ea typeface="Courier New"/>
                          <a:cs typeface="Courier New"/>
                          <a:sym typeface="Courier New"/>
                        </a:defRPr>
                      </a:pPr>
                      <a:r>
                        <a:t>A</a:t>
                      </a:r>
                      <a:r>
                        <a:rPr>
                          <a:solidFill>
                            <a:srgbClr val="000000"/>
                          </a:solidFill>
                        </a:rPr>
                        <a:t> </a:t>
                      </a:r>
                      <a:r>
                        <a:rPr>
                          <a:solidFill>
                            <a:srgbClr val="3AA945"/>
                          </a:solidFill>
                        </a:rPr>
                        <a:t>T</a:t>
                      </a:r>
                      <a:r>
                        <a:rPr>
                          <a:solidFill>
                            <a:srgbClr val="000000"/>
                          </a:solidFill>
                        </a:rPr>
                        <a:t> G </a:t>
                      </a:r>
                      <a:r>
                        <a:rPr>
                          <a:solidFill>
                            <a:srgbClr val="3AA945"/>
                          </a:solidFill>
                        </a:rPr>
                        <a:t>A G A</a:t>
                      </a:r>
                      <a:r>
                        <a:rPr>
                          <a:solidFill>
                            <a:srgbClr val="000000"/>
                          </a:solidFill>
                        </a:rPr>
                        <a:t> </a:t>
                      </a:r>
                      <a:r>
                        <a:rPr>
                          <a:solidFill>
                            <a:srgbClr val="3AA945"/>
                          </a:solidFill>
                        </a:rPr>
                        <a:t>C</a:t>
                      </a:r>
                    </a:p>
                    <a:p>
                      <a:pPr indent="0" algn="ctr">
                        <a:spcBef>
                          <a:spcPts val="400"/>
                        </a:spcBef>
                        <a:defRPr b="1" sz="1800">
                          <a:solidFill>
                            <a:srgbClr val="DC0500"/>
                          </a:solidFill>
                          <a:latin typeface="Courier New"/>
                          <a:ea typeface="Courier New"/>
                          <a:cs typeface="Courier New"/>
                          <a:sym typeface="Courier New"/>
                        </a:defRPr>
                      </a:pPr>
                      <a:r>
                        <a:t>|</a:t>
                      </a:r>
                      <a:r>
                        <a:rPr>
                          <a:solidFill>
                            <a:srgbClr val="000000"/>
                          </a:solidFill>
                        </a:rPr>
                        <a:t> </a:t>
                      </a:r>
                      <a:r>
                        <a:rPr>
                          <a:solidFill>
                            <a:srgbClr val="3AA945"/>
                          </a:solidFill>
                        </a:rPr>
                        <a:t>|</a:t>
                      </a:r>
                      <a:r>
                        <a:rPr>
                          <a:solidFill>
                            <a:srgbClr val="000000"/>
                          </a:solidFill>
                        </a:rPr>
                        <a:t> | </a:t>
                      </a:r>
                      <a:r>
                        <a:rPr>
                          <a:solidFill>
                            <a:srgbClr val="3AA945"/>
                          </a:solidFill>
                        </a:rPr>
                        <a:t>| | |</a:t>
                      </a:r>
                      <a:r>
                        <a:rPr>
                          <a:solidFill>
                            <a:srgbClr val="000000"/>
                          </a:solidFill>
                        </a:rPr>
                        <a:t> </a:t>
                      </a:r>
                      <a:r>
                        <a:rPr>
                          <a:solidFill>
                            <a:srgbClr val="3AA945"/>
                          </a:solidFill>
                        </a:rPr>
                        <a:t>|</a:t>
                      </a:r>
                    </a:p>
                    <a:p>
                      <a:pPr indent="0" algn="ctr">
                        <a:spcBef>
                          <a:spcPts val="400"/>
                        </a:spcBef>
                        <a:defRPr b="1" sz="1800">
                          <a:solidFill>
                            <a:srgbClr val="DC0500"/>
                          </a:solidFill>
                          <a:latin typeface="Courier New"/>
                          <a:ea typeface="Courier New"/>
                          <a:cs typeface="Courier New"/>
                          <a:sym typeface="Courier New"/>
                        </a:defRPr>
                      </a:pPr>
                      <a:r>
                        <a:t>C</a:t>
                      </a:r>
                      <a:r>
                        <a:rPr>
                          <a:solidFill>
                            <a:srgbClr val="000000"/>
                          </a:solidFill>
                        </a:rPr>
                        <a:t> </a:t>
                      </a:r>
                      <a:r>
                        <a:rPr>
                          <a:solidFill>
                            <a:srgbClr val="3AA945"/>
                          </a:solidFill>
                        </a:rPr>
                        <a:t>T</a:t>
                      </a:r>
                      <a:r>
                        <a:rPr>
                          <a:solidFill>
                            <a:srgbClr val="000000"/>
                          </a:solidFill>
                        </a:rPr>
                        <a:t> - </a:t>
                      </a:r>
                      <a:r>
                        <a:rPr>
                          <a:solidFill>
                            <a:srgbClr val="3AA945"/>
                          </a:solidFill>
                        </a:rPr>
                        <a:t>A G A</a:t>
                      </a:r>
                      <a:r>
                        <a:rPr>
                          <a:solidFill>
                            <a:srgbClr val="000000"/>
                          </a:solidFill>
                        </a:rPr>
                        <a:t> </a:t>
                      </a:r>
                      <a:r>
                        <a:rPr>
                          <a:solidFill>
                            <a:srgbClr val="3AA945"/>
                          </a:solidFill>
                        </a:rPr>
                        <a:t>C</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400"/>
                        </a:spcBef>
                        <a:defRPr sz="2000">
                          <a:sym typeface="Arial"/>
                        </a:defRPr>
                      </a:pPr>
                    </a:p>
                    <a:p>
                      <a:pPr indent="0" algn="ctr">
                        <a:spcBef>
                          <a:spcPts val="400"/>
                        </a:spcBef>
                        <a:defRPr b="1" sz="2000">
                          <a:solidFill>
                            <a:srgbClr val="DC0500"/>
                          </a:solidFill>
                          <a:latin typeface="Courier New"/>
                          <a:ea typeface="Courier New"/>
                          <a:cs typeface="Courier New"/>
                          <a:sym typeface="Courier New"/>
                        </a:defRPr>
                      </a:pPr>
                      <a:r>
                        <a:t> -1</a:t>
                      </a:r>
                      <a:r>
                        <a:rPr>
                          <a:solidFill>
                            <a:srgbClr val="3AA945"/>
                          </a:solidFill>
                        </a:rPr>
                        <a:t> </a:t>
                      </a:r>
                      <a:r>
                        <a:rPr>
                          <a:solidFill>
                            <a:srgbClr val="000000"/>
                          </a:solidFill>
                        </a:rPr>
                        <a:t>+</a:t>
                      </a:r>
                      <a:r>
                        <a:rPr>
                          <a:solidFill>
                            <a:srgbClr val="3AA945"/>
                          </a:solidFill>
                        </a:rPr>
                        <a:t> 5</a:t>
                      </a:r>
                      <a:r>
                        <a:rPr>
                          <a:solidFill>
                            <a:srgbClr val="000000"/>
                          </a:solidFill>
                        </a:rPr>
                        <a:t> = 4</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1130400">
                <a:tc>
                  <a:txBody>
                    <a:bodyPr/>
                    <a:lstStyle/>
                    <a:p>
                      <a:pPr indent="0" algn="ctr">
                        <a:spcBef>
                          <a:spcPts val="400"/>
                        </a:spcBef>
                        <a:defRPr b="1" sz="1800">
                          <a:latin typeface="Courier New"/>
                          <a:ea typeface="Courier New"/>
                          <a:cs typeface="Courier New"/>
                          <a:sym typeface="Courier New"/>
                        </a:defRPr>
                      </a:pPr>
                      <a:r>
                        <a:t>A </a:t>
                      </a:r>
                      <a:r>
                        <a:rPr>
                          <a:solidFill>
                            <a:srgbClr val="DC0500"/>
                          </a:solidFill>
                        </a:rPr>
                        <a:t>T G</a:t>
                      </a:r>
                      <a:r>
                        <a:t> </a:t>
                      </a:r>
                      <a:r>
                        <a:rPr>
                          <a:solidFill>
                            <a:srgbClr val="3AA945"/>
                          </a:solidFill>
                        </a:rPr>
                        <a:t>A G A C</a:t>
                      </a:r>
                    </a:p>
                    <a:p>
                      <a:pPr indent="0" algn="ctr">
                        <a:spcBef>
                          <a:spcPts val="400"/>
                        </a:spcBef>
                        <a:defRPr b="1" sz="1800">
                          <a:latin typeface="Courier New"/>
                          <a:ea typeface="Courier New"/>
                          <a:cs typeface="Courier New"/>
                          <a:sym typeface="Courier New"/>
                        </a:defRPr>
                      </a:pPr>
                      <a:r>
                        <a:t>| </a:t>
                      </a:r>
                      <a:r>
                        <a:rPr>
                          <a:solidFill>
                            <a:srgbClr val="DC0500"/>
                          </a:solidFill>
                        </a:rPr>
                        <a:t>| |</a:t>
                      </a:r>
                      <a:r>
                        <a:t> </a:t>
                      </a:r>
                      <a:r>
                        <a:rPr>
                          <a:solidFill>
                            <a:srgbClr val="3AA945"/>
                          </a:solidFill>
                        </a:rPr>
                        <a:t>| | | |</a:t>
                      </a:r>
                    </a:p>
                    <a:p>
                      <a:pPr indent="0" algn="ctr">
                        <a:spcBef>
                          <a:spcPts val="400"/>
                        </a:spcBef>
                        <a:defRPr b="1" sz="1800">
                          <a:latin typeface="Courier New"/>
                          <a:ea typeface="Courier New"/>
                          <a:cs typeface="Courier New"/>
                          <a:sym typeface="Courier New"/>
                        </a:defRPr>
                      </a:pPr>
                      <a:r>
                        <a:t>- </a:t>
                      </a:r>
                      <a:r>
                        <a:rPr>
                          <a:solidFill>
                            <a:srgbClr val="DC0500"/>
                          </a:solidFill>
                        </a:rPr>
                        <a:t>C T</a:t>
                      </a:r>
                      <a:r>
                        <a:t> </a:t>
                      </a:r>
                      <a:r>
                        <a:rPr>
                          <a:solidFill>
                            <a:srgbClr val="3AA945"/>
                          </a:solidFill>
                        </a:rPr>
                        <a:t>A G A C</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400"/>
                        </a:spcBef>
                        <a:defRPr sz="2000">
                          <a:sym typeface="Arial"/>
                        </a:defRPr>
                      </a:pPr>
                    </a:p>
                    <a:p>
                      <a:pPr indent="0" algn="ctr">
                        <a:spcBef>
                          <a:spcPts val="400"/>
                        </a:spcBef>
                        <a:defRPr b="1" sz="2000">
                          <a:solidFill>
                            <a:srgbClr val="DC0500"/>
                          </a:solidFill>
                          <a:latin typeface="Courier New"/>
                          <a:ea typeface="Courier New"/>
                          <a:cs typeface="Courier New"/>
                          <a:sym typeface="Courier New"/>
                        </a:defRPr>
                      </a:pPr>
                      <a:r>
                        <a:t>-2</a:t>
                      </a:r>
                      <a:r>
                        <a:rPr>
                          <a:solidFill>
                            <a:srgbClr val="000000"/>
                          </a:solidFill>
                        </a:rPr>
                        <a:t> + </a:t>
                      </a:r>
                      <a:r>
                        <a:rPr>
                          <a:solidFill>
                            <a:srgbClr val="3AA945"/>
                          </a:solidFill>
                        </a:rPr>
                        <a:t>4</a:t>
                      </a:r>
                      <a:r>
                        <a:rPr>
                          <a:solidFill>
                            <a:srgbClr val="000000"/>
                          </a:solidFill>
                        </a:rPr>
                        <a:t> = 2</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1041840">
                <a:tc>
                  <a:txBody>
                    <a:bodyPr/>
                    <a:lstStyle/>
                    <a:p>
                      <a:pPr indent="0" algn="ctr">
                        <a:spcBef>
                          <a:spcPts val="400"/>
                        </a:spcBef>
                        <a:defRPr b="1" sz="1800">
                          <a:latin typeface="Courier New"/>
                          <a:ea typeface="Courier New"/>
                          <a:cs typeface="Courier New"/>
                          <a:sym typeface="Courier New"/>
                        </a:defRPr>
                      </a:pPr>
                      <a:r>
                        <a:t>- A </a:t>
                      </a:r>
                      <a:r>
                        <a:rPr>
                          <a:solidFill>
                            <a:srgbClr val="3AA945"/>
                          </a:solidFill>
                        </a:rPr>
                        <a:t>T</a:t>
                      </a:r>
                      <a:r>
                        <a:t> G </a:t>
                      </a:r>
                      <a:r>
                        <a:rPr>
                          <a:solidFill>
                            <a:srgbClr val="3AA945"/>
                          </a:solidFill>
                        </a:rPr>
                        <a:t>A G A C</a:t>
                      </a:r>
                    </a:p>
                    <a:p>
                      <a:pPr indent="0" algn="ctr">
                        <a:spcBef>
                          <a:spcPts val="400"/>
                        </a:spcBef>
                        <a:defRPr b="1" sz="1800">
                          <a:latin typeface="Courier New"/>
                          <a:ea typeface="Courier New"/>
                          <a:cs typeface="Courier New"/>
                          <a:sym typeface="Courier New"/>
                        </a:defRPr>
                      </a:pPr>
                      <a:r>
                        <a:t>| | </a:t>
                      </a:r>
                      <a:r>
                        <a:rPr>
                          <a:solidFill>
                            <a:srgbClr val="3AA945"/>
                          </a:solidFill>
                        </a:rPr>
                        <a:t>|</a:t>
                      </a:r>
                      <a:r>
                        <a:t> | </a:t>
                      </a:r>
                      <a:r>
                        <a:rPr>
                          <a:solidFill>
                            <a:srgbClr val="3AA945"/>
                          </a:solidFill>
                        </a:rPr>
                        <a:t>| | | |</a:t>
                      </a:r>
                    </a:p>
                    <a:p>
                      <a:pPr indent="0" algn="ctr">
                        <a:spcBef>
                          <a:spcPts val="400"/>
                        </a:spcBef>
                        <a:defRPr b="1" sz="1800">
                          <a:latin typeface="Courier New"/>
                          <a:ea typeface="Courier New"/>
                          <a:cs typeface="Courier New"/>
                          <a:sym typeface="Courier New"/>
                        </a:defRPr>
                      </a:pPr>
                      <a:r>
                        <a:t>C - </a:t>
                      </a:r>
                      <a:r>
                        <a:rPr>
                          <a:solidFill>
                            <a:srgbClr val="3AA945"/>
                          </a:solidFill>
                        </a:rPr>
                        <a:t>T</a:t>
                      </a:r>
                      <a:r>
                        <a:t> - </a:t>
                      </a:r>
                      <a:r>
                        <a:rPr>
                          <a:solidFill>
                            <a:srgbClr val="3AA945"/>
                          </a:solidFill>
                        </a:rPr>
                        <a:t>A G A C</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ctr">
                        <a:spcBef>
                          <a:spcPts val="400"/>
                        </a:spcBef>
                        <a:defRPr sz="2000">
                          <a:sym typeface="Arial"/>
                        </a:defRPr>
                      </a:pPr>
                    </a:p>
                    <a:p>
                      <a:pPr indent="0" algn="ctr">
                        <a:spcBef>
                          <a:spcPts val="400"/>
                        </a:spcBef>
                        <a:defRPr b="1" sz="2000">
                          <a:solidFill>
                            <a:srgbClr val="DC0500"/>
                          </a:solidFill>
                          <a:latin typeface="Courier New"/>
                          <a:ea typeface="Courier New"/>
                          <a:cs typeface="Courier New"/>
                          <a:sym typeface="Courier New"/>
                        </a:defRPr>
                      </a:pPr>
                      <a:r>
                        <a:t>-0 </a:t>
                      </a:r>
                      <a:r>
                        <a:rPr>
                          <a:solidFill>
                            <a:srgbClr val="000000"/>
                          </a:solidFill>
                        </a:rPr>
                        <a:t>+</a:t>
                      </a:r>
                      <a:r>
                        <a:t> </a:t>
                      </a:r>
                      <a:r>
                        <a:rPr>
                          <a:solidFill>
                            <a:srgbClr val="3AA945"/>
                          </a:solidFill>
                        </a:rPr>
                        <a:t>5</a:t>
                      </a:r>
                      <a:r>
                        <a:rPr>
                          <a:solidFill>
                            <a:srgbClr val="000000"/>
                          </a:solidFill>
                        </a:rPr>
                        <a:t> = 5</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13680">
                      <a:solidFill>
                        <a:srgbClr val="000000"/>
                      </a:solidFill>
                    </a:lnB>
                    <a:noFill/>
                  </a:tcPr>
                </a:tc>
              </a:tr>
            </a:tbl>
          </a:graphicData>
        </a:graphic>
      </p:graphicFrame>
      <p:sp>
        <p:nvSpPr>
          <p:cNvPr id="116" name="Rectangle 76"/>
          <p:cNvSpPr txBox="1"/>
          <p:nvPr/>
        </p:nvSpPr>
        <p:spPr>
          <a:xfrm>
            <a:off x="1033919" y="1905119"/>
            <a:ext cx="2961362" cy="1790036"/>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p>
            <a:pPr marL="343080" indent="-343080">
              <a:lnSpc>
                <a:spcPct val="80000"/>
              </a:lnSpc>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 sz="1600">
                <a:latin typeface="Courier New"/>
                <a:ea typeface="Courier New"/>
                <a:cs typeface="Courier New"/>
                <a:sym typeface="Courier New"/>
              </a:defRPr>
            </a:pPr>
            <a:r>
              <a:t>1)	A T	    2)	A T	</a:t>
            </a:r>
          </a:p>
          <a:p>
            <a:pPr marL="343080" indent="-343080">
              <a:lnSpc>
                <a:spcPct val="80000"/>
              </a:lnSpc>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 sz="1600">
                <a:latin typeface="Courier New"/>
                <a:ea typeface="Courier New"/>
                <a:cs typeface="Courier New"/>
                <a:sym typeface="Courier New"/>
              </a:defRPr>
            </a:pPr>
            <a:r>
              <a:t>	| |		| |</a:t>
            </a:r>
          </a:p>
          <a:p>
            <a:pPr marL="343080" indent="-343080">
              <a:lnSpc>
                <a:spcPct val="80000"/>
              </a:lnSpc>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 sz="1600">
                <a:latin typeface="Courier New"/>
                <a:ea typeface="Courier New"/>
                <a:cs typeface="Courier New"/>
                <a:sym typeface="Courier New"/>
              </a:defRPr>
            </a:pPr>
            <a:r>
              <a:t>	A </a:t>
            </a:r>
            <a:r>
              <a:rPr sz="1000"/>
              <a:t>--</a:t>
            </a:r>
            <a:r>
              <a:t>		</a:t>
            </a:r>
            <a:r>
              <a:rPr sz="1000"/>
              <a:t>--</a:t>
            </a:r>
            <a:r>
              <a:t> A</a:t>
            </a:r>
          </a:p>
          <a:p>
            <a:pPr marL="343080" indent="-343080">
              <a:lnSpc>
                <a:spcPct val="80000"/>
              </a:lnSpc>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600"/>
            </a:pPr>
          </a:p>
          <a:p>
            <a:pPr marL="343080" indent="-343080">
              <a:lnSpc>
                <a:spcPct val="80000"/>
              </a:lnSpc>
              <a:spcBef>
                <a:spcPts val="400"/>
              </a:spcBef>
              <a:buClr>
                <a:srgbClr val="000000"/>
              </a:buClr>
              <a:buSzPct val="100000"/>
              <a:buAutoNum type="arabicParenR" startAt="3"/>
              <a:tabLst>
                <a:tab pos="914400" algn="l"/>
                <a:tab pos="1828800" algn="l"/>
                <a:tab pos="2743200" algn="l"/>
                <a:tab pos="3657600" algn="l"/>
                <a:tab pos="4572000" algn="l"/>
                <a:tab pos="5486400" algn="l"/>
                <a:tab pos="6400800" algn="l"/>
                <a:tab pos="7315200" algn="l"/>
                <a:tab pos="8229600" algn="l"/>
                <a:tab pos="9144000" algn="l"/>
                <a:tab pos="10058400" algn="l"/>
              </a:tabLst>
              <a:defRPr b="1" spc="-1" sz="1600">
                <a:latin typeface="Courier New"/>
                <a:ea typeface="Courier New"/>
                <a:cs typeface="Courier New"/>
                <a:sym typeface="Courier New"/>
              </a:defRPr>
            </a:pPr>
            <a:r>
              <a:t>A T </a:t>
            </a:r>
            <a:r>
              <a:rPr sz="1000"/>
              <a:t>--          </a:t>
            </a:r>
            <a:r>
              <a:t>4)</a:t>
            </a:r>
            <a:r>
              <a:rPr sz="1000"/>
              <a:t>-- </a:t>
            </a:r>
            <a:r>
              <a:t>A T</a:t>
            </a:r>
          </a:p>
          <a:p>
            <a:pPr marL="343080" indent="-343080">
              <a:lnSpc>
                <a:spcPct val="80000"/>
              </a:lnSpc>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 sz="1600">
                <a:latin typeface="Courier New"/>
                <a:ea typeface="Courier New"/>
                <a:cs typeface="Courier New"/>
                <a:sym typeface="Courier New"/>
              </a:defRPr>
            </a:pPr>
            <a:r>
              <a:t>	| | |	 | | |	</a:t>
            </a:r>
          </a:p>
          <a:p>
            <a:pPr marL="343080" indent="-343080">
              <a:lnSpc>
                <a:spcPct val="80000"/>
              </a:lnSpc>
              <a:spcBef>
                <a:spcPts val="2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 sz="1000">
                <a:latin typeface="Courier New"/>
                <a:ea typeface="Courier New"/>
                <a:cs typeface="Courier New"/>
                <a:sym typeface="Courier New"/>
              </a:defRPr>
            </a:pPr>
            <a:r>
              <a:t>	-- --  </a:t>
            </a:r>
            <a:r>
              <a:rPr sz="1600"/>
              <a:t>A	 A </a:t>
            </a:r>
            <a:r>
              <a:t>-- --</a:t>
            </a:r>
          </a:p>
        </p:txBody>
      </p:sp>
    </p:spTree>
  </p:cSld>
  <p:clrMapOvr>
    <a:masterClrMapping/>
  </p:clrMapOvr>
  <p:transition xmlns:p14="http://schemas.microsoft.com/office/powerpoint/2010/main" spd="med" advClick="1"/>
</p:sld>
</file>

<file path=ppt/slides/slide1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8" name="PlaceHolder 1"/>
          <p:cNvSpPr txBox="1"/>
          <p:nvPr>
            <p:ph type="title" idx="4294967295"/>
          </p:nvPr>
        </p:nvSpPr>
        <p:spPr>
          <a:prstGeom prst="rect">
            <a:avLst/>
          </a:prstGeom>
        </p:spPr>
        <p:txBody>
          <a:bodyPr lIns="44280" tIns="44280" rIns="44280" bIns="44280"/>
          <a:lstStyle>
            <a:lvl1pPr>
              <a:defRPr spc="-100"/>
            </a:lvl1pPr>
          </a:lstStyle>
          <a:p>
            <a:pPr/>
            <a:r>
              <a:t>TYPES OF ALIGNMENT</a:t>
            </a:r>
          </a:p>
        </p:txBody>
      </p:sp>
      <p:sp>
        <p:nvSpPr>
          <p:cNvPr id="119" name="PlaceHolder 2"/>
          <p:cNvSpPr txBox="1"/>
          <p:nvPr>
            <p:ph type="body" sz="half" idx="4294967295"/>
          </p:nvPr>
        </p:nvSpPr>
        <p:spPr>
          <a:xfrm>
            <a:off x="304559" y="1676519"/>
            <a:ext cx="4343401" cy="4876562"/>
          </a:xfrm>
          <a:prstGeom prst="rect">
            <a:avLst/>
          </a:prstGeom>
        </p:spPr>
        <p:txBody>
          <a:bodyPr lIns="46799" tIns="46799" rIns="46799" bIns="46799" anchor="t"/>
          <a:lstStyle/>
          <a:p>
            <a:pPr marL="339649" indent="-339649" defTabSz="905255">
              <a:spcBef>
                <a:spcPts val="600"/>
              </a:spcBef>
              <a:tabLst>
                <a:tab pos="901700" algn="l"/>
                <a:tab pos="1803400" algn="l"/>
                <a:tab pos="2705100" algn="l"/>
                <a:tab pos="3619500" algn="l"/>
                <a:tab pos="4521200" algn="l"/>
                <a:tab pos="5422900" algn="l"/>
                <a:tab pos="6324600" algn="l"/>
                <a:tab pos="7239000" algn="l"/>
                <a:tab pos="8140700" algn="l"/>
                <a:tab pos="9042400" algn="l"/>
                <a:tab pos="9956800" algn="l"/>
              </a:tabLst>
              <a:defRPr spc="-99" sz="2376"/>
            </a:pPr>
            <a:r>
              <a:t>Sequence alignments are either</a:t>
            </a:r>
          </a:p>
          <a:p>
            <a:pPr lvl="1" marL="735609" indent="-282981" defTabSz="905255">
              <a:spcBef>
                <a:spcPts val="600"/>
              </a:spcBef>
              <a:buClr>
                <a:srgbClr val="0074E8"/>
              </a:buClr>
              <a:tabLst>
                <a:tab pos="901700" algn="l"/>
                <a:tab pos="1803400" algn="l"/>
                <a:tab pos="2705100" algn="l"/>
                <a:tab pos="3619500" algn="l"/>
                <a:tab pos="4521200" algn="l"/>
                <a:tab pos="5422900" algn="l"/>
                <a:tab pos="6324600" algn="l"/>
                <a:tab pos="7239000" algn="l"/>
                <a:tab pos="8140700" algn="l"/>
                <a:tab pos="9042400" algn="l"/>
                <a:tab pos="9956800" algn="l"/>
              </a:tabLst>
              <a:defRPr b="1" spc="-98" sz="1979">
                <a:solidFill>
                  <a:srgbClr val="0074E8"/>
                </a:solidFill>
              </a:defRPr>
            </a:pPr>
            <a:r>
              <a:t>Global</a:t>
            </a:r>
            <a:endParaRPr spc="0"/>
          </a:p>
          <a:p>
            <a:pPr lvl="2" marL="1131569" indent="-226313" defTabSz="905255">
              <a:spcBef>
                <a:spcPts val="600"/>
              </a:spcBef>
              <a:tabLst>
                <a:tab pos="1803400" algn="l"/>
                <a:tab pos="2705100" algn="l"/>
                <a:tab pos="3619500" algn="l"/>
                <a:tab pos="4521200" algn="l"/>
                <a:tab pos="5422900" algn="l"/>
                <a:tab pos="6324600" algn="l"/>
                <a:tab pos="7239000" algn="l"/>
                <a:tab pos="8140700" algn="l"/>
                <a:tab pos="9042400" algn="l"/>
                <a:tab pos="9956800" algn="l"/>
              </a:tabLst>
              <a:defRPr spc="-99" sz="1782"/>
            </a:pPr>
            <a:r>
              <a:t>Finds </a:t>
            </a:r>
            <a:r>
              <a:rPr i="1"/>
              <a:t>best match</a:t>
            </a:r>
            <a:r>
              <a:t> over total length of both sequences</a:t>
            </a:r>
          </a:p>
          <a:p>
            <a:pPr lvl="2" marL="1131569" indent="-226313" defTabSz="905255">
              <a:spcBef>
                <a:spcPts val="600"/>
              </a:spcBef>
              <a:tabLst>
                <a:tab pos="1803400" algn="l"/>
                <a:tab pos="2705100" algn="l"/>
                <a:tab pos="3619500" algn="l"/>
                <a:tab pos="4521200" algn="l"/>
                <a:tab pos="5422900" algn="l"/>
                <a:tab pos="6324600" algn="l"/>
                <a:tab pos="7239000" algn="l"/>
                <a:tab pos="8140700" algn="l"/>
                <a:tab pos="9042400" algn="l"/>
                <a:tab pos="9956800" algn="l"/>
              </a:tabLst>
              <a:defRPr spc="-99" sz="1782"/>
            </a:pPr>
            <a:r>
              <a:t>More useful amongst </a:t>
            </a:r>
            <a:r>
              <a:rPr i="1"/>
              <a:t>closely related</a:t>
            </a:r>
            <a:r>
              <a:t> sequences</a:t>
            </a:r>
          </a:p>
          <a:p>
            <a:pPr lvl="2" marL="1131569" indent="-226313" defTabSz="905255">
              <a:spcBef>
                <a:spcPts val="600"/>
              </a:spcBef>
              <a:tabLst>
                <a:tab pos="1803400" algn="l"/>
                <a:tab pos="2705100" algn="l"/>
                <a:tab pos="3619500" algn="l"/>
                <a:tab pos="4521200" algn="l"/>
                <a:tab pos="5422900" algn="l"/>
                <a:tab pos="6324600" algn="l"/>
                <a:tab pos="7239000" algn="l"/>
                <a:tab pos="8140700" algn="l"/>
                <a:tab pos="9042400" algn="l"/>
                <a:tab pos="9956800" algn="l"/>
              </a:tabLst>
              <a:defRPr spc="-99" sz="1782"/>
            </a:pPr>
            <a:r>
              <a:t>Less commonly used</a:t>
            </a:r>
          </a:p>
          <a:p>
            <a:pPr lvl="1" marL="735609" indent="-282981" defTabSz="905255">
              <a:spcBef>
                <a:spcPts val="600"/>
              </a:spcBef>
              <a:buClr>
                <a:srgbClr val="0074E8"/>
              </a:buClr>
              <a:tabLst>
                <a:tab pos="901700" algn="l"/>
                <a:tab pos="1803400" algn="l"/>
                <a:tab pos="2705100" algn="l"/>
                <a:tab pos="3619500" algn="l"/>
                <a:tab pos="4521200" algn="l"/>
                <a:tab pos="5422900" algn="l"/>
                <a:tab pos="6324600" algn="l"/>
                <a:tab pos="7239000" algn="l"/>
                <a:tab pos="8140700" algn="l"/>
                <a:tab pos="9042400" algn="l"/>
                <a:tab pos="9956800" algn="l"/>
              </a:tabLst>
              <a:defRPr b="1" spc="-98" sz="1979">
                <a:solidFill>
                  <a:srgbClr val="0074E8"/>
                </a:solidFill>
              </a:defRPr>
            </a:pPr>
            <a:r>
              <a:t>Local</a:t>
            </a:r>
            <a:endParaRPr spc="0"/>
          </a:p>
          <a:p>
            <a:pPr lvl="2" marL="1131569" indent="-226313" defTabSz="905255">
              <a:spcBef>
                <a:spcPts val="600"/>
              </a:spcBef>
              <a:tabLst>
                <a:tab pos="1803400" algn="l"/>
                <a:tab pos="2705100" algn="l"/>
                <a:tab pos="3619500" algn="l"/>
                <a:tab pos="4521200" algn="l"/>
                <a:tab pos="5422900" algn="l"/>
                <a:tab pos="6324600" algn="l"/>
                <a:tab pos="7239000" algn="l"/>
                <a:tab pos="8140700" algn="l"/>
                <a:tab pos="9042400" algn="l"/>
                <a:tab pos="9956800" algn="l"/>
              </a:tabLst>
              <a:defRPr spc="-99" sz="1782"/>
            </a:pPr>
            <a:r>
              <a:t>Finds best </a:t>
            </a:r>
            <a:r>
              <a:rPr i="1"/>
              <a:t>matching</a:t>
            </a:r>
            <a:r>
              <a:t> segments between two sequences</a:t>
            </a:r>
          </a:p>
          <a:p>
            <a:pPr lvl="2" marL="1131569" indent="-226313" defTabSz="905255">
              <a:spcBef>
                <a:spcPts val="600"/>
              </a:spcBef>
              <a:tabLst>
                <a:tab pos="1803400" algn="l"/>
                <a:tab pos="2705100" algn="l"/>
                <a:tab pos="3619500" algn="l"/>
                <a:tab pos="4521200" algn="l"/>
                <a:tab pos="5422900" algn="l"/>
                <a:tab pos="6324600" algn="l"/>
                <a:tab pos="7239000" algn="l"/>
                <a:tab pos="8140700" algn="l"/>
                <a:tab pos="9042400" algn="l"/>
                <a:tab pos="9956800" algn="l"/>
              </a:tabLst>
              <a:defRPr spc="-99" sz="1782"/>
            </a:pPr>
            <a:r>
              <a:t>More </a:t>
            </a:r>
            <a:r>
              <a:rPr i="1"/>
              <a:t>flexible</a:t>
            </a:r>
            <a:r>
              <a:t> technique, therefore widely used</a:t>
            </a:r>
          </a:p>
          <a:p>
            <a:pPr lvl="1" marL="735609" indent="-282981" defTabSz="905255">
              <a:spcBef>
                <a:spcPts val="600"/>
              </a:spcBef>
              <a:buClr>
                <a:srgbClr val="0074E8"/>
              </a:buClr>
              <a:tabLst>
                <a:tab pos="901700" algn="l"/>
                <a:tab pos="1803400" algn="l"/>
                <a:tab pos="2705100" algn="l"/>
                <a:tab pos="3619500" algn="l"/>
                <a:tab pos="4521200" algn="l"/>
                <a:tab pos="5422900" algn="l"/>
                <a:tab pos="6324600" algn="l"/>
                <a:tab pos="7239000" algn="l"/>
                <a:tab pos="8140700" algn="l"/>
                <a:tab pos="9042400" algn="l"/>
                <a:tab pos="9956800" algn="l"/>
              </a:tabLst>
              <a:defRPr b="1" spc="-98" sz="1979">
                <a:solidFill>
                  <a:srgbClr val="0074E8"/>
                </a:solidFill>
              </a:defRPr>
            </a:pPr>
            <a:r>
              <a:t>Fit (Semi-global)</a:t>
            </a:r>
            <a:endParaRPr spc="0"/>
          </a:p>
          <a:p>
            <a:pPr lvl="2" marL="1131569" indent="-226313" defTabSz="905255">
              <a:spcBef>
                <a:spcPts val="300"/>
              </a:spcBef>
              <a:tabLst>
                <a:tab pos="1803400" algn="l"/>
                <a:tab pos="2705100" algn="l"/>
                <a:tab pos="3619500" algn="l"/>
                <a:tab pos="4521200" algn="l"/>
                <a:tab pos="5422900" algn="l"/>
                <a:tab pos="6324600" algn="l"/>
                <a:tab pos="7239000" algn="l"/>
                <a:tab pos="8140700" algn="l"/>
                <a:tab pos="9042400" algn="l"/>
                <a:tab pos="9956800" algn="l"/>
              </a:tabLst>
              <a:defRPr spc="-99" sz="1782"/>
            </a:pPr>
            <a:r>
              <a:t>Fits </a:t>
            </a:r>
            <a:r>
              <a:rPr i="1"/>
              <a:t>entire structural</a:t>
            </a:r>
            <a:r>
              <a:t> domain into the sequence </a:t>
            </a:r>
          </a:p>
        </p:txBody>
      </p:sp>
      <p:grpSp>
        <p:nvGrpSpPr>
          <p:cNvPr id="127" name="Group 79"/>
          <p:cNvGrpSpPr/>
          <p:nvPr/>
        </p:nvGrpSpPr>
        <p:grpSpPr>
          <a:xfrm>
            <a:off x="4647599" y="1905119"/>
            <a:ext cx="4281209" cy="875896"/>
            <a:chOff x="0" y="0"/>
            <a:chExt cx="4281207" cy="875894"/>
          </a:xfrm>
        </p:grpSpPr>
        <p:sp>
          <p:nvSpPr>
            <p:cNvPr id="120" name="Straight Connector 80"/>
            <p:cNvSpPr/>
            <p:nvPr/>
          </p:nvSpPr>
          <p:spPr>
            <a:xfrm>
              <a:off x="686520" y="228600"/>
              <a:ext cx="1371601" cy="0"/>
            </a:xfrm>
            <a:prstGeom prst="line">
              <a:avLst/>
            </a:prstGeom>
            <a:noFill/>
            <a:ln w="28440" cap="flat">
              <a:solidFill>
                <a:srgbClr val="FF0000"/>
              </a:solidFill>
              <a:prstDash val="solid"/>
              <a:miter lim="800000"/>
            </a:ln>
            <a:effectLst/>
          </p:spPr>
          <p:txBody>
            <a:bodyPr wrap="square" lIns="45719" tIns="45719" rIns="45719" bIns="45719" numCol="1" anchor="t">
              <a:noAutofit/>
            </a:bodyPr>
            <a:lstStyle/>
            <a:p>
              <a:pPr/>
            </a:p>
          </p:txBody>
        </p:sp>
        <p:sp>
          <p:nvSpPr>
            <p:cNvPr id="121" name="Straight Connector 81"/>
            <p:cNvSpPr/>
            <p:nvPr/>
          </p:nvSpPr>
          <p:spPr>
            <a:xfrm>
              <a:off x="719" y="838080"/>
              <a:ext cx="2209682" cy="1"/>
            </a:xfrm>
            <a:prstGeom prst="line">
              <a:avLst/>
            </a:prstGeom>
            <a:noFill/>
            <a:ln w="28440" cap="flat">
              <a:solidFill>
                <a:srgbClr val="FF0000"/>
              </a:solidFill>
              <a:prstDash val="solid"/>
              <a:miter lim="800000"/>
            </a:ln>
            <a:effectLst/>
          </p:spPr>
          <p:txBody>
            <a:bodyPr wrap="square" lIns="45719" tIns="45719" rIns="45719" bIns="45719" numCol="1" anchor="t">
              <a:noAutofit/>
            </a:bodyPr>
            <a:lstStyle/>
            <a:p>
              <a:pPr/>
            </a:p>
          </p:txBody>
        </p:sp>
        <p:sp>
          <p:nvSpPr>
            <p:cNvPr id="122" name="Straight Arrow Connector 82"/>
            <p:cNvSpPr/>
            <p:nvPr/>
          </p:nvSpPr>
          <p:spPr>
            <a:xfrm flipH="1">
              <a:off x="-1" y="213840"/>
              <a:ext cx="686522" cy="610200"/>
            </a:xfrm>
            <a:prstGeom prst="line">
              <a:avLst/>
            </a:prstGeom>
            <a:noFill/>
            <a:ln w="9360" cap="flat">
              <a:solidFill>
                <a:srgbClr val="000000"/>
              </a:solidFill>
              <a:prstDash val="solid"/>
              <a:miter lim="800000"/>
            </a:ln>
            <a:effectLst/>
          </p:spPr>
          <p:txBody>
            <a:bodyPr wrap="square" lIns="45719" tIns="45719" rIns="45719" bIns="45719" numCol="1" anchor="t">
              <a:noAutofit/>
            </a:bodyPr>
            <a:lstStyle/>
            <a:p>
              <a:pPr/>
            </a:p>
          </p:txBody>
        </p:sp>
        <p:sp>
          <p:nvSpPr>
            <p:cNvPr id="123" name="Straight Arrow Connector 83"/>
            <p:cNvSpPr/>
            <p:nvPr/>
          </p:nvSpPr>
          <p:spPr>
            <a:xfrm>
              <a:off x="2057760" y="242639"/>
              <a:ext cx="153000" cy="610562"/>
            </a:xfrm>
            <a:prstGeom prst="line">
              <a:avLst/>
            </a:prstGeom>
            <a:noFill/>
            <a:ln w="9360" cap="flat">
              <a:solidFill>
                <a:srgbClr val="000000"/>
              </a:solidFill>
              <a:prstDash val="solid"/>
              <a:miter lim="800000"/>
            </a:ln>
            <a:effectLst/>
          </p:spPr>
          <p:txBody>
            <a:bodyPr wrap="square" lIns="45719" tIns="45719" rIns="45719" bIns="45719" numCol="1" anchor="t">
              <a:noAutofit/>
            </a:bodyPr>
            <a:lstStyle/>
            <a:p>
              <a:pPr/>
            </a:p>
          </p:txBody>
        </p:sp>
        <p:sp>
          <p:nvSpPr>
            <p:cNvPr id="124" name="Rectangle 84"/>
            <p:cNvSpPr txBox="1"/>
            <p:nvPr/>
          </p:nvSpPr>
          <p:spPr>
            <a:xfrm>
              <a:off x="1188360" y="0"/>
              <a:ext cx="292454" cy="2664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S1</a:t>
              </a:r>
            </a:p>
          </p:txBody>
        </p:sp>
        <p:sp>
          <p:nvSpPr>
            <p:cNvPr id="125" name="Rectangle 85"/>
            <p:cNvSpPr txBox="1"/>
            <p:nvPr/>
          </p:nvSpPr>
          <p:spPr>
            <a:xfrm>
              <a:off x="1188360" y="609479"/>
              <a:ext cx="292454" cy="26641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S2</a:t>
              </a:r>
            </a:p>
          </p:txBody>
        </p:sp>
        <p:sp>
          <p:nvSpPr>
            <p:cNvPr id="126" name="Rectangle 86"/>
            <p:cNvSpPr txBox="1"/>
            <p:nvPr/>
          </p:nvSpPr>
          <p:spPr>
            <a:xfrm>
              <a:off x="2329919" y="380879"/>
              <a:ext cx="1951289" cy="29098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 sz="1400"/>
              </a:lvl1pPr>
            </a:lstStyle>
            <a:p>
              <a:pPr/>
              <a:r>
                <a:t>GLOBAL ALIGNMENT</a:t>
              </a:r>
            </a:p>
          </p:txBody>
        </p:sp>
      </p:grpSp>
      <p:grpSp>
        <p:nvGrpSpPr>
          <p:cNvPr id="134" name="Group 87"/>
          <p:cNvGrpSpPr/>
          <p:nvPr/>
        </p:nvGrpSpPr>
        <p:grpSpPr>
          <a:xfrm>
            <a:off x="5033879" y="3505320"/>
            <a:ext cx="3833077" cy="1218961"/>
            <a:chOff x="0" y="0"/>
            <a:chExt cx="3833075" cy="1218960"/>
          </a:xfrm>
        </p:grpSpPr>
        <p:sp>
          <p:nvSpPr>
            <p:cNvPr id="128" name="Straight Connector 88"/>
            <p:cNvSpPr/>
            <p:nvPr/>
          </p:nvSpPr>
          <p:spPr>
            <a:xfrm>
              <a:off x="0" y="990359"/>
              <a:ext cx="1295641" cy="1"/>
            </a:xfrm>
            <a:prstGeom prst="line">
              <a:avLst/>
            </a:prstGeom>
            <a:noFill/>
            <a:ln w="28440" cap="flat">
              <a:solidFill>
                <a:srgbClr val="FF0000"/>
              </a:solidFill>
              <a:prstDash val="solid"/>
              <a:miter lim="800000"/>
            </a:ln>
            <a:effectLst/>
          </p:spPr>
          <p:txBody>
            <a:bodyPr wrap="square" lIns="45719" tIns="45719" rIns="45719" bIns="45719" numCol="1" anchor="t">
              <a:noAutofit/>
            </a:bodyPr>
            <a:lstStyle/>
            <a:p>
              <a:pPr/>
            </a:p>
          </p:txBody>
        </p:sp>
        <p:sp>
          <p:nvSpPr>
            <p:cNvPr id="129" name="Straight Connector 89"/>
            <p:cNvSpPr/>
            <p:nvPr/>
          </p:nvSpPr>
          <p:spPr>
            <a:xfrm>
              <a:off x="0" y="228600"/>
              <a:ext cx="1752841" cy="0"/>
            </a:xfrm>
            <a:prstGeom prst="line">
              <a:avLst/>
            </a:prstGeom>
            <a:noFill/>
            <a:ln w="28440" cap="flat">
              <a:solidFill>
                <a:srgbClr val="FF0000"/>
              </a:solidFill>
              <a:prstDash val="solid"/>
              <a:miter lim="800000"/>
            </a:ln>
            <a:effectLst/>
          </p:spPr>
          <p:txBody>
            <a:bodyPr wrap="square" lIns="45719" tIns="45719" rIns="45719" bIns="45719" numCol="1" anchor="t">
              <a:noAutofit/>
            </a:bodyPr>
            <a:lstStyle/>
            <a:p>
              <a:pPr/>
            </a:p>
          </p:txBody>
        </p:sp>
        <p:sp>
          <p:nvSpPr>
            <p:cNvPr id="130" name="Rectangle 90"/>
            <p:cNvSpPr/>
            <p:nvPr/>
          </p:nvSpPr>
          <p:spPr>
            <a:xfrm>
              <a:off x="152640" y="0"/>
              <a:ext cx="838081" cy="1218961"/>
            </a:xfrm>
            <a:prstGeom prst="rect">
              <a:avLst/>
            </a:prstGeom>
            <a:noFill/>
            <a:ln w="9360" cap="flat">
              <a:solidFill>
                <a:srgbClr val="000000"/>
              </a:solidFill>
              <a:prstDash val="solid"/>
              <a:miter lim="800000"/>
            </a:ln>
            <a:effectLst/>
          </p:spPr>
          <p:txBody>
            <a:bodyPr wrap="square" lIns="45719" tIns="45719" rIns="45719" bIns="45719" numCol="1" anchor="ctr">
              <a:noAutofit/>
            </a:bodyPr>
            <a:lstStyle/>
            <a:p>
              <a:pPr>
                <a:defRPr spc="-1"/>
              </a:pPr>
            </a:p>
          </p:txBody>
        </p:sp>
        <p:sp>
          <p:nvSpPr>
            <p:cNvPr id="131" name="Rectangle 91"/>
            <p:cNvSpPr txBox="1"/>
            <p:nvPr/>
          </p:nvSpPr>
          <p:spPr>
            <a:xfrm>
              <a:off x="1188000" y="0"/>
              <a:ext cx="292454" cy="2664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S1</a:t>
              </a:r>
            </a:p>
          </p:txBody>
        </p:sp>
        <p:sp>
          <p:nvSpPr>
            <p:cNvPr id="132" name="Rectangle 92"/>
            <p:cNvSpPr txBox="1"/>
            <p:nvPr/>
          </p:nvSpPr>
          <p:spPr>
            <a:xfrm>
              <a:off x="1035360" y="761759"/>
              <a:ext cx="292454" cy="26641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S2</a:t>
              </a:r>
            </a:p>
          </p:txBody>
        </p:sp>
        <p:sp>
          <p:nvSpPr>
            <p:cNvPr id="133" name="Rectangle 93"/>
            <p:cNvSpPr txBox="1"/>
            <p:nvPr/>
          </p:nvSpPr>
          <p:spPr>
            <a:xfrm>
              <a:off x="2019960" y="457200"/>
              <a:ext cx="1813116" cy="290984"/>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 sz="1400"/>
              </a:lvl1pPr>
            </a:lstStyle>
            <a:p>
              <a:pPr/>
              <a:r>
                <a:t>LOCAL ALIGNMENT</a:t>
              </a:r>
            </a:p>
          </p:txBody>
        </p:sp>
      </p:grpSp>
      <p:grpSp>
        <p:nvGrpSpPr>
          <p:cNvPr id="144" name="Group 94"/>
          <p:cNvGrpSpPr/>
          <p:nvPr/>
        </p:nvGrpSpPr>
        <p:grpSpPr>
          <a:xfrm>
            <a:off x="4800599" y="5181479"/>
            <a:ext cx="3876040" cy="1448107"/>
            <a:chOff x="0" y="0"/>
            <a:chExt cx="3876038" cy="1448105"/>
          </a:xfrm>
        </p:grpSpPr>
        <p:sp>
          <p:nvSpPr>
            <p:cNvPr id="135" name="Straight Connector 95"/>
            <p:cNvSpPr/>
            <p:nvPr/>
          </p:nvSpPr>
          <p:spPr>
            <a:xfrm>
              <a:off x="457200" y="1143000"/>
              <a:ext cx="838081" cy="0"/>
            </a:xfrm>
            <a:prstGeom prst="line">
              <a:avLst/>
            </a:prstGeom>
            <a:noFill/>
            <a:ln w="28440" cap="flat">
              <a:solidFill>
                <a:srgbClr val="FF0000"/>
              </a:solidFill>
              <a:prstDash val="solid"/>
              <a:miter lim="800000"/>
            </a:ln>
            <a:effectLst/>
          </p:spPr>
          <p:txBody>
            <a:bodyPr wrap="square" lIns="45719" tIns="45719" rIns="45719" bIns="45719" numCol="1" anchor="t">
              <a:noAutofit/>
            </a:bodyPr>
            <a:lstStyle/>
            <a:p>
              <a:pPr/>
            </a:p>
          </p:txBody>
        </p:sp>
        <p:sp>
          <p:nvSpPr>
            <p:cNvPr id="136" name="Straight Connector 96"/>
            <p:cNvSpPr/>
            <p:nvPr/>
          </p:nvSpPr>
          <p:spPr>
            <a:xfrm>
              <a:off x="0" y="457200"/>
              <a:ext cx="1676161" cy="0"/>
            </a:xfrm>
            <a:prstGeom prst="line">
              <a:avLst/>
            </a:prstGeom>
            <a:noFill/>
            <a:ln w="28440" cap="flat">
              <a:solidFill>
                <a:srgbClr val="FF0000"/>
              </a:solidFill>
              <a:prstDash val="solid"/>
              <a:miter lim="800000"/>
            </a:ln>
            <a:effectLst/>
          </p:spPr>
          <p:txBody>
            <a:bodyPr wrap="square" lIns="45719" tIns="45719" rIns="45719" bIns="45719" numCol="1" anchor="t">
              <a:noAutofit/>
            </a:bodyPr>
            <a:lstStyle/>
            <a:p>
              <a:pPr/>
            </a:p>
          </p:txBody>
        </p:sp>
        <p:sp>
          <p:nvSpPr>
            <p:cNvPr id="137" name="Straight Connector 97"/>
            <p:cNvSpPr/>
            <p:nvPr/>
          </p:nvSpPr>
          <p:spPr>
            <a:xfrm flipV="1">
              <a:off x="457200" y="456840"/>
              <a:ext cx="1" cy="685801"/>
            </a:xfrm>
            <a:prstGeom prst="line">
              <a:avLst/>
            </a:prstGeom>
            <a:noFill/>
            <a:ln w="936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138" name="Straight Connector 98"/>
            <p:cNvSpPr/>
            <p:nvPr/>
          </p:nvSpPr>
          <p:spPr>
            <a:xfrm flipV="1">
              <a:off x="1295280" y="456840"/>
              <a:ext cx="1" cy="685801"/>
            </a:xfrm>
            <a:prstGeom prst="line">
              <a:avLst/>
            </a:prstGeom>
            <a:noFill/>
            <a:ln w="936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139" name="Rectangle 99"/>
            <p:cNvSpPr txBox="1"/>
            <p:nvPr/>
          </p:nvSpPr>
          <p:spPr>
            <a:xfrm>
              <a:off x="730440" y="228600"/>
              <a:ext cx="292454" cy="2664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S1</a:t>
              </a:r>
            </a:p>
          </p:txBody>
        </p:sp>
        <p:sp>
          <p:nvSpPr>
            <p:cNvPr id="140" name="Rectangle 100"/>
            <p:cNvSpPr txBox="1"/>
            <p:nvPr/>
          </p:nvSpPr>
          <p:spPr>
            <a:xfrm>
              <a:off x="730440" y="914400"/>
              <a:ext cx="292454" cy="2664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S2</a:t>
              </a:r>
            </a:p>
          </p:txBody>
        </p:sp>
        <p:sp>
          <p:nvSpPr>
            <p:cNvPr id="141" name="Rectangle 101"/>
            <p:cNvSpPr txBox="1"/>
            <p:nvPr/>
          </p:nvSpPr>
          <p:spPr>
            <a:xfrm>
              <a:off x="579600" y="0"/>
              <a:ext cx="641692" cy="22914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 sz="1000"/>
              </a:lvl1pPr>
            </a:lstStyle>
            <a:p>
              <a:pPr/>
              <a:r>
                <a:t>GLOBAL</a:t>
              </a:r>
            </a:p>
          </p:txBody>
        </p:sp>
        <p:sp>
          <p:nvSpPr>
            <p:cNvPr id="142" name="Rectangle 102"/>
            <p:cNvSpPr txBox="1"/>
            <p:nvPr/>
          </p:nvSpPr>
          <p:spPr>
            <a:xfrm>
              <a:off x="576360" y="1218959"/>
              <a:ext cx="675721" cy="229147"/>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spAutoFit/>
            </a:bodyPr>
            <a:lstStyle>
              <a:lvl1pPr algn="ctr">
                <a:tabLst>
                  <a:tab pos="914400" algn="l"/>
                  <a:tab pos="1828800" algn="l"/>
                  <a:tab pos="2743200" algn="l"/>
                  <a:tab pos="3657600" algn="l"/>
                  <a:tab pos="4572000" algn="l"/>
                  <a:tab pos="5486400" algn="l"/>
                  <a:tab pos="6400800" algn="l"/>
                  <a:tab pos="7315200" algn="l"/>
                  <a:tab pos="8229600" algn="l"/>
                  <a:tab pos="9144000" algn="l"/>
                  <a:tab pos="10058400" algn="l"/>
                </a:tabLst>
                <a:defRPr b="1" spc="-1" sz="1000"/>
              </a:lvl1pPr>
            </a:lstStyle>
            <a:p>
              <a:pPr/>
              <a:r>
                <a:t>LOCAL</a:t>
              </a:r>
            </a:p>
          </p:txBody>
        </p:sp>
        <p:sp>
          <p:nvSpPr>
            <p:cNvPr id="143" name="Rectangle 103"/>
            <p:cNvSpPr txBox="1"/>
            <p:nvPr/>
          </p:nvSpPr>
          <p:spPr>
            <a:xfrm>
              <a:off x="2405160" y="685800"/>
              <a:ext cx="1470879" cy="290984"/>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 sz="1400"/>
              </a:lvl1pPr>
            </a:lstStyle>
            <a:p>
              <a:pPr/>
              <a:r>
                <a:t>FIT ALIGNMENT</a:t>
              </a:r>
            </a:p>
          </p:txBody>
        </p:sp>
      </p:grpSp>
    </p:spTree>
  </p:cSld>
  <p:clrMapOvr>
    <a:masterClrMapping/>
  </p:clrMapOvr>
  <p:transition xmlns:p14="http://schemas.microsoft.com/office/powerpoint/2010/main" spd="med" advClick="1"/>
</p:sld>
</file>

<file path=ppt/slides/slide1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8" name="PlaceHolder 1"/>
          <p:cNvSpPr txBox="1"/>
          <p:nvPr>
            <p:ph type="title" idx="4294967295"/>
          </p:nvPr>
        </p:nvSpPr>
        <p:spPr>
          <a:prstGeom prst="rect">
            <a:avLst/>
          </a:prstGeom>
        </p:spPr>
        <p:txBody>
          <a:bodyPr/>
          <a:lstStyle>
            <a:lvl1pPr>
              <a:defRPr spc="-100"/>
            </a:lvl1pPr>
          </a:lstStyle>
          <a:p>
            <a:pPr/>
            <a:r>
              <a:t>Scoring Matrices</a:t>
            </a:r>
          </a:p>
        </p:txBody>
      </p:sp>
      <p:sp>
        <p:nvSpPr>
          <p:cNvPr id="149" name="PlaceHolder 2"/>
          <p:cNvSpPr txBox="1"/>
          <p:nvPr>
            <p:ph type="body" idx="4294967295"/>
          </p:nvPr>
        </p:nvSpPr>
        <p:spPr>
          <a:xfrm>
            <a:off x="685799" y="1599840"/>
            <a:ext cx="7763042" cy="4343401"/>
          </a:xfrm>
          <a:prstGeom prst="rect">
            <a:avLst/>
          </a:prstGeom>
        </p:spPr>
        <p:txBody>
          <a:bodyPr lIns="46799" tIns="46799" rIns="46799" bIns="46799" anchor="t"/>
          <a:lstStyle/>
          <a:p>
            <a:pPr>
              <a:lnSpc>
                <a:spcPct val="80000"/>
              </a:lnSpc>
              <a:spcBef>
                <a:spcPts val="600"/>
              </a:spcBef>
              <a:defRPr spc="-100" sz="2400"/>
            </a:pPr>
            <a:r>
              <a:t>A scoring matrix is a table of numbers that determines the “cost” of each match in a sequence alignment</a:t>
            </a:r>
          </a:p>
          <a:p>
            <a:pPr>
              <a:lnSpc>
                <a:spcPct val="80000"/>
              </a:lnSpc>
              <a:spcBef>
                <a:spcPts val="600"/>
              </a:spcBef>
              <a:defRPr spc="-100" sz="2400"/>
            </a:pPr>
            <a:r>
              <a:t>A sequence alignment is a method of generating a score that indicates the similarity between the sequences being compared</a:t>
            </a:r>
          </a:p>
          <a:p>
            <a:pPr>
              <a:lnSpc>
                <a:spcPct val="80000"/>
              </a:lnSpc>
              <a:spcBef>
                <a:spcPts val="600"/>
              </a:spcBef>
              <a:defRPr spc="-100" sz="2400"/>
            </a:pPr>
            <a:r>
              <a:t>An alignment will be altered based on the costs associated with each match, so different scoring matrices will result in different alignments</a:t>
            </a:r>
          </a:p>
          <a:p>
            <a:pPr>
              <a:lnSpc>
                <a:spcPct val="80000"/>
              </a:lnSpc>
              <a:spcBef>
                <a:spcPts val="600"/>
              </a:spcBef>
              <a:defRPr spc="-100" sz="2400"/>
            </a:pPr>
            <a:r>
              <a:t>Dynamic Programming algorithms use scoring matrices to determine optimal sequence alignments</a:t>
            </a:r>
          </a:p>
          <a:p>
            <a:pPr>
              <a:lnSpc>
                <a:spcPct val="80000"/>
              </a:lnSpc>
              <a:spcBef>
                <a:spcPts val="600"/>
              </a:spcBef>
              <a:defRPr spc="-100" sz="2400"/>
            </a:pPr>
            <a:r>
              <a:t>The most widely used scoring matrices are </a:t>
            </a:r>
            <a:r>
              <a:rPr b="1"/>
              <a:t>PAM</a:t>
            </a:r>
            <a:r>
              <a:t> and </a:t>
            </a:r>
            <a:r>
              <a:rPr b="1"/>
              <a:t>BLOSUM</a:t>
            </a:r>
          </a:p>
        </p:txBody>
      </p:sp>
    </p:spTree>
  </p:cSld>
  <p:clrMapOvr>
    <a:masterClrMapping/>
  </p:clrMapOvr>
  <p:transition xmlns:p14="http://schemas.microsoft.com/office/powerpoint/2010/main" spd="med" advClick="1"/>
</p:sld>
</file>

<file path=ppt/slides/slide1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1" name="PlaceHolder 1"/>
          <p:cNvSpPr txBox="1"/>
          <p:nvPr>
            <p:ph type="title" idx="4294967295"/>
          </p:nvPr>
        </p:nvSpPr>
        <p:spPr>
          <a:xfrm>
            <a:off x="685800" y="304559"/>
            <a:ext cx="7772400" cy="1143001"/>
          </a:xfrm>
          <a:prstGeom prst="rect">
            <a:avLst/>
          </a:prstGeom>
        </p:spPr>
        <p:txBody>
          <a:bodyPr/>
          <a:lstStyle>
            <a:lvl1pPr>
              <a:defRPr spc="-100"/>
            </a:lvl1pPr>
          </a:lstStyle>
          <a:p>
            <a:pPr/>
            <a:r>
              <a:t>A Simple Scoring Matrix</a:t>
            </a:r>
          </a:p>
        </p:txBody>
      </p:sp>
      <p:sp>
        <p:nvSpPr>
          <p:cNvPr id="152" name="PlaceHolder 2"/>
          <p:cNvSpPr txBox="1"/>
          <p:nvPr>
            <p:ph type="body" sz="half" idx="4294967295"/>
          </p:nvPr>
        </p:nvSpPr>
        <p:spPr>
          <a:xfrm>
            <a:off x="452519" y="3352320"/>
            <a:ext cx="4186082" cy="3505321"/>
          </a:xfrm>
          <a:prstGeom prst="rect">
            <a:avLst/>
          </a:prstGeom>
        </p:spPr>
        <p:txBody>
          <a:bodyPr lIns="46799" tIns="46799" rIns="46799" bIns="46799" anchor="t"/>
          <a:lstStyle/>
          <a:p>
            <a:pPr marL="343080" indent="-343080">
              <a:spcBef>
                <a:spcPts val="400"/>
              </a:spcBef>
              <a:defRPr spc="-100" sz="2000"/>
            </a:pPr>
            <a:r>
              <a:t>Constant cost is used for string edits</a:t>
            </a:r>
          </a:p>
          <a:p>
            <a:pPr marL="343080" indent="-343080">
              <a:spcBef>
                <a:spcPts val="400"/>
              </a:spcBef>
              <a:defRPr spc="-100" sz="2000"/>
            </a:pPr>
            <a:r>
              <a:t>For example, when mismatches are penalized by </a:t>
            </a:r>
            <a:r>
              <a:rPr i="1"/>
              <a:t>–</a:t>
            </a:r>
            <a:r>
              <a:rPr i="1"/>
              <a:t>μ</a:t>
            </a:r>
            <a:r>
              <a:t>, </a:t>
            </a:r>
            <a:br/>
            <a:r>
              <a:t>indels penalized by </a:t>
            </a:r>
            <a:r>
              <a:rPr i="1"/>
              <a:t>–</a:t>
            </a:r>
            <a:r>
              <a:rPr i="1"/>
              <a:t>σ</a:t>
            </a:r>
            <a:r>
              <a:t>, and matches are rewarded with </a:t>
            </a:r>
            <a:r>
              <a:rPr i="1"/>
              <a:t>+1</a:t>
            </a:r>
            <a:r>
              <a:t>, </a:t>
            </a:r>
            <a:br/>
            <a:r>
              <a:t>the resulting score is:</a:t>
            </a:r>
          </a:p>
          <a:p>
            <a:pPr>
              <a:spcBef>
                <a:spcPts val="400"/>
              </a:spcBef>
              <a:buSzTx/>
              <a:buNone/>
              <a:defRPr spc="-100" sz="2000"/>
            </a:pPr>
            <a:r>
              <a:t>       </a:t>
            </a:r>
            <a:r>
              <a:rPr i="1">
                <a:solidFill>
                  <a:srgbClr val="FF5B92"/>
                </a:solidFill>
              </a:rPr>
              <a:t>#matches –</a:t>
            </a:r>
            <a:endParaRPr spc="-1"/>
          </a:p>
          <a:p>
            <a:pPr>
              <a:spcBef>
                <a:spcPts val="400"/>
              </a:spcBef>
              <a:buSzTx/>
              <a:buNone/>
              <a:defRPr i="1" spc="-100" sz="2000">
                <a:solidFill>
                  <a:srgbClr val="FF5B92"/>
                </a:solidFill>
              </a:defRPr>
            </a:pPr>
            <a:r>
              <a:t>           </a:t>
            </a:r>
            <a:r>
              <a:t>μ</a:t>
            </a:r>
            <a:r>
              <a:rPr i="0"/>
              <a:t>(</a:t>
            </a:r>
            <a:r>
              <a:t>#mismatches) –</a:t>
            </a:r>
            <a:endParaRPr spc="-1"/>
          </a:p>
          <a:p>
            <a:pPr>
              <a:spcBef>
                <a:spcPts val="400"/>
              </a:spcBef>
              <a:buSzTx/>
              <a:buNone/>
              <a:defRPr i="1" spc="-100" sz="2000">
                <a:solidFill>
                  <a:srgbClr val="FF5B92"/>
                </a:solidFill>
              </a:defRPr>
            </a:pPr>
            <a:r>
              <a:t>              </a:t>
            </a:r>
            <a:r>
              <a:rPr i="0"/>
              <a:t>σ</a:t>
            </a:r>
            <a:r>
              <a:rPr i="0"/>
              <a:t> (</a:t>
            </a:r>
            <a:r>
              <a:t>#indels)</a:t>
            </a:r>
          </a:p>
        </p:txBody>
      </p:sp>
      <p:sp>
        <p:nvSpPr>
          <p:cNvPr id="153" name="TextBox 108"/>
          <p:cNvSpPr txBox="1"/>
          <p:nvPr/>
        </p:nvSpPr>
        <p:spPr>
          <a:xfrm>
            <a:off x="4691160" y="1828439"/>
            <a:ext cx="3947400" cy="2179802"/>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p>
            <a:pPr marL="343080" indent="-343080">
              <a:spcBef>
                <a:spcPts val="400"/>
              </a:spcBef>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pPr>
            <a:r>
              <a:t>Thus, for DNA sequences the following (4+1) x (4+1) simple scoring matrix </a:t>
            </a:r>
            <a:r>
              <a:t>δ</a:t>
            </a:r>
            <a:r>
              <a:t> is developed</a:t>
            </a:r>
          </a:p>
        </p:txBody>
      </p:sp>
      <p:graphicFrame>
        <p:nvGraphicFramePr>
          <p:cNvPr id="154" name="Table 109"/>
          <p:cNvGraphicFramePr/>
          <p:nvPr/>
        </p:nvGraphicFramePr>
        <p:xfrm>
          <a:off x="5024520" y="3429000"/>
          <a:ext cx="3549241" cy="2598480"/>
        </p:xfrm>
        <a:graphic xmlns:a="http://schemas.openxmlformats.org/drawingml/2006/main">
          <a:graphicData uri="http://schemas.openxmlformats.org/drawingml/2006/table">
            <a:tbl>
              <a:tblPr firstCol="0" firstRow="0" lastCol="0" lastRow="0" bandCol="0" bandRow="0" rtl="0">
                <a:tableStyleId>{4C3C2611-4C71-4FC5-86AE-919BDF0F9419}</a:tableStyleId>
              </a:tblPr>
              <a:tblGrid>
                <a:gridCol w="591480"/>
                <a:gridCol w="591840"/>
                <a:gridCol w="591480"/>
                <a:gridCol w="591120"/>
                <a:gridCol w="591840"/>
                <a:gridCol w="591480"/>
              </a:tblGrid>
              <a:tr h="433440">
                <a:tc>
                  <a:txBody>
                    <a:bodyPr/>
                    <a:lstStyle/>
                    <a:p>
                      <a:pPr indent="0" algn="l">
                        <a:tabLst/>
                        <a:defRPr spc="0" sz="1800">
                          <a:sym typeface="Arial"/>
                        </a:defRPr>
                      </a:pPr>
                    </a:p>
                  </a:txBody>
                  <a:tcPr marL="45720" marR="45720" marT="45720" marB="45720" anchor="t" anchorCtr="0" horzOverflow="overflow">
                    <a:lnL w="1368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300"/>
                        </a:spcBef>
                        <a:defRPr spc="0" sz="1800"/>
                      </a:pPr>
                      <a:r>
                        <a:rPr spc="-1" sz="1400">
                          <a:sym typeface="Arial"/>
                        </a:rPr>
                        <a:t>A</a:t>
                      </a:r>
                    </a:p>
                  </a:txBody>
                  <a:tcPr marL="45720" marR="45720" marT="45720" marB="45720" anchor="t" anchorCtr="0" horzOverflow="overflow">
                    <a:lnL w="576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300"/>
                        </a:spcBef>
                        <a:defRPr spc="0" sz="1800"/>
                      </a:pPr>
                      <a:r>
                        <a:rPr spc="-1" sz="1400">
                          <a:sym typeface="Arial"/>
                        </a:rPr>
                        <a:t>C</a:t>
                      </a:r>
                    </a:p>
                  </a:txBody>
                  <a:tcPr marL="45720" marR="45720" marT="45720" marB="45720" anchor="t" anchorCtr="0" horzOverflow="overflow">
                    <a:lnL w="576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300"/>
                        </a:spcBef>
                        <a:defRPr spc="0" sz="1800"/>
                      </a:pPr>
                      <a:r>
                        <a:rPr spc="-1" sz="1400">
                          <a:sym typeface="Arial"/>
                        </a:rPr>
                        <a:t>T</a:t>
                      </a:r>
                    </a:p>
                  </a:txBody>
                  <a:tcPr marL="45720" marR="45720" marT="45720" marB="45720" anchor="t" anchorCtr="0" horzOverflow="overflow">
                    <a:lnL w="576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300"/>
                        </a:spcBef>
                        <a:defRPr spc="0" sz="1800"/>
                      </a:pPr>
                      <a:r>
                        <a:rPr spc="-1" sz="1400">
                          <a:sym typeface="Arial"/>
                        </a:rPr>
                        <a:t>G</a:t>
                      </a:r>
                    </a:p>
                  </a:txBody>
                  <a:tcPr marL="45720" marR="45720" marT="45720" marB="45720" anchor="t" anchorCtr="0" horzOverflow="overflow">
                    <a:lnL w="576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300"/>
                        </a:spcBef>
                        <a:defRPr spc="0" sz="1800"/>
                      </a:pPr>
                      <a:r>
                        <a:rPr spc="-1" sz="1400">
                          <a:sym typeface="Arial"/>
                        </a:rPr>
                        <a:t>-</a:t>
                      </a:r>
                    </a:p>
                  </a:txBody>
                  <a:tcPr marL="45720" marR="45720" marT="45720" marB="45720" anchor="t" anchorCtr="0" horzOverflow="overflow">
                    <a:lnL w="5760">
                      <a:solidFill>
                        <a:srgbClr val="000000"/>
                      </a:solidFill>
                    </a:lnL>
                    <a:lnR w="13680">
                      <a:solidFill>
                        <a:srgbClr val="000000"/>
                      </a:solidFill>
                    </a:lnR>
                    <a:lnT w="13680">
                      <a:solidFill>
                        <a:srgbClr val="000000"/>
                      </a:solidFill>
                    </a:lnT>
                    <a:lnB w="5760">
                      <a:solidFill>
                        <a:srgbClr val="000000"/>
                      </a:solidFill>
                    </a:lnB>
                    <a:noFill/>
                  </a:tcPr>
                </a:tc>
              </a:tr>
              <a:tr h="432720">
                <a:tc>
                  <a:txBody>
                    <a:bodyPr/>
                    <a:lstStyle/>
                    <a:p>
                      <a:pPr indent="0" algn="l">
                        <a:spcBef>
                          <a:spcPts val="300"/>
                        </a:spcBef>
                        <a:defRPr spc="0" sz="1800"/>
                      </a:pPr>
                      <a:r>
                        <a:rPr spc="-1" sz="1400">
                          <a:sym typeface="Arial"/>
                        </a:rPr>
                        <a:t>A</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4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σ</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433080">
                <a:tc>
                  <a:txBody>
                    <a:bodyPr/>
                    <a:lstStyle/>
                    <a:p>
                      <a:pPr indent="0" algn="l">
                        <a:spcBef>
                          <a:spcPts val="300"/>
                        </a:spcBef>
                        <a:defRPr spc="0" sz="1800"/>
                      </a:pPr>
                      <a:r>
                        <a:rPr spc="-1" sz="1400">
                          <a:sym typeface="Arial"/>
                        </a:rPr>
                        <a:t>C</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4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σ</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432720">
                <a:tc>
                  <a:txBody>
                    <a:bodyPr/>
                    <a:lstStyle/>
                    <a:p>
                      <a:pPr indent="0" algn="l">
                        <a:spcBef>
                          <a:spcPts val="300"/>
                        </a:spcBef>
                        <a:defRPr spc="0" sz="1800"/>
                      </a:pPr>
                      <a:r>
                        <a:rPr spc="-1" sz="1400">
                          <a:sym typeface="Arial"/>
                        </a:rPr>
                        <a:t>T</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4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σ</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433440">
                <a:tc>
                  <a:txBody>
                    <a:bodyPr/>
                    <a:lstStyle/>
                    <a:p>
                      <a:pPr indent="0" algn="l">
                        <a:spcBef>
                          <a:spcPts val="300"/>
                        </a:spcBef>
                        <a:defRPr spc="0" sz="1800"/>
                      </a:pPr>
                      <a:r>
                        <a:rPr spc="-1" sz="1400">
                          <a:sym typeface="Arial"/>
                        </a:rPr>
                        <a:t>G</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μ</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4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i="1">
                          <a:sym typeface="Arial"/>
                        </a:defRPr>
                      </a:pPr>
                      <a:r>
                        <a:t>–</a:t>
                      </a:r>
                      <a:r>
                        <a:t>σ</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433080">
                <a:tc>
                  <a:txBody>
                    <a:bodyPr/>
                    <a:lstStyle/>
                    <a:p>
                      <a:pPr indent="0" algn="l">
                        <a:spcBef>
                          <a:spcPts val="300"/>
                        </a:spcBef>
                        <a:defRPr spc="0" sz="1800"/>
                      </a:pPr>
                      <a:r>
                        <a:rPr spc="-1" sz="1400">
                          <a:sym typeface="Arial"/>
                        </a:rPr>
                        <a:t>-</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300"/>
                        </a:spcBef>
                        <a:defRPr i="1">
                          <a:sym typeface="Arial"/>
                        </a:defRPr>
                      </a:pPr>
                      <a:r>
                        <a:t>–</a:t>
                      </a:r>
                      <a:r>
                        <a:t>σ</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300"/>
                        </a:spcBef>
                        <a:defRPr i="1">
                          <a:sym typeface="Arial"/>
                        </a:defRPr>
                      </a:pPr>
                      <a:r>
                        <a:t>–</a:t>
                      </a:r>
                      <a:r>
                        <a:t>σ</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300"/>
                        </a:spcBef>
                        <a:defRPr i="1">
                          <a:sym typeface="Arial"/>
                        </a:defRPr>
                      </a:pPr>
                      <a:r>
                        <a:t>–</a:t>
                      </a:r>
                      <a:r>
                        <a:t>σ</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300"/>
                        </a:spcBef>
                        <a:defRPr i="1">
                          <a:sym typeface="Arial"/>
                        </a:defRPr>
                      </a:pPr>
                      <a:r>
                        <a:t>–</a:t>
                      </a:r>
                      <a:r>
                        <a:t>σ</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13680">
                      <a:solidFill>
                        <a:srgbClr val="000000"/>
                      </a:solidFill>
                    </a:lnR>
                    <a:lnT w="5760">
                      <a:solidFill>
                        <a:srgbClr val="000000"/>
                      </a:solidFill>
                    </a:lnT>
                    <a:lnB w="13680">
                      <a:solidFill>
                        <a:srgbClr val="000000"/>
                      </a:solidFill>
                    </a:lnB>
                    <a:noFill/>
                  </a:tcPr>
                </a:tc>
              </a:tr>
            </a:tbl>
          </a:graphicData>
        </a:graphic>
      </p:graphicFrame>
      <p:grpSp>
        <p:nvGrpSpPr>
          <p:cNvPr id="166" name="Group 110"/>
          <p:cNvGrpSpPr/>
          <p:nvPr/>
        </p:nvGrpSpPr>
        <p:grpSpPr>
          <a:xfrm>
            <a:off x="985680" y="1600200"/>
            <a:ext cx="3047761" cy="1371600"/>
            <a:chOff x="0" y="0"/>
            <a:chExt cx="3047760" cy="1371600"/>
          </a:xfrm>
        </p:grpSpPr>
        <p:grpSp>
          <p:nvGrpSpPr>
            <p:cNvPr id="164" name="Group 111"/>
            <p:cNvGrpSpPr/>
            <p:nvPr/>
          </p:nvGrpSpPr>
          <p:grpSpPr>
            <a:xfrm>
              <a:off x="501120" y="228600"/>
              <a:ext cx="2198521" cy="1090904"/>
              <a:chOff x="0" y="0"/>
              <a:chExt cx="2198520" cy="1090903"/>
            </a:xfrm>
          </p:grpSpPr>
          <p:sp>
            <p:nvSpPr>
              <p:cNvPr id="155" name="Rectangle 112"/>
              <p:cNvSpPr/>
              <p:nvPr/>
            </p:nvSpPr>
            <p:spPr>
              <a:xfrm>
                <a:off x="1099080" y="0"/>
                <a:ext cx="233641" cy="569520"/>
              </a:xfrm>
              <a:prstGeom prst="rect">
                <a:avLst/>
              </a:prstGeom>
              <a:solidFill>
                <a:srgbClr val="FFCC00"/>
              </a:solidFill>
              <a:ln w="38160" cap="flat">
                <a:solidFill>
                  <a:srgbClr val="000000"/>
                </a:solidFill>
                <a:prstDash val="solid"/>
                <a:miter lim="800000"/>
              </a:ln>
              <a:effectLst/>
            </p:spPr>
            <p:txBody>
              <a:bodyPr wrap="square" lIns="45719" tIns="45719" rIns="45719" bIns="45719" numCol="1" anchor="ctr">
                <a:noAutofit/>
              </a:bodyPr>
              <a:lstStyle/>
              <a:p>
                <a:pPr>
                  <a:defRPr spc="-1"/>
                </a:pPr>
              </a:p>
            </p:txBody>
          </p:sp>
          <p:sp>
            <p:nvSpPr>
              <p:cNvPr id="156" name="Rectangle 113"/>
              <p:cNvSpPr/>
              <p:nvPr/>
            </p:nvSpPr>
            <p:spPr>
              <a:xfrm>
                <a:off x="1540800" y="0"/>
                <a:ext cx="233641" cy="569520"/>
              </a:xfrm>
              <a:prstGeom prst="rect">
                <a:avLst/>
              </a:prstGeom>
              <a:solidFill>
                <a:srgbClr val="FFCC00"/>
              </a:solidFill>
              <a:ln w="38160" cap="flat">
                <a:solidFill>
                  <a:srgbClr val="000000"/>
                </a:solidFill>
                <a:prstDash val="solid"/>
                <a:miter lim="800000"/>
              </a:ln>
              <a:effectLst/>
            </p:spPr>
            <p:txBody>
              <a:bodyPr wrap="square" lIns="45719" tIns="45719" rIns="45719" bIns="45719" numCol="1" anchor="ctr">
                <a:noAutofit/>
              </a:bodyPr>
              <a:lstStyle/>
              <a:p>
                <a:pPr>
                  <a:defRPr spc="-1"/>
                </a:pPr>
              </a:p>
            </p:txBody>
          </p:sp>
          <p:sp>
            <p:nvSpPr>
              <p:cNvPr id="157" name="Rectangle 114"/>
              <p:cNvSpPr/>
              <p:nvPr/>
            </p:nvSpPr>
            <p:spPr>
              <a:xfrm>
                <a:off x="475560" y="0"/>
                <a:ext cx="233641" cy="569520"/>
              </a:xfrm>
              <a:prstGeom prst="rect">
                <a:avLst/>
              </a:prstGeom>
              <a:solidFill>
                <a:srgbClr val="FFCC00"/>
              </a:solidFill>
              <a:ln w="38160" cap="flat">
                <a:solidFill>
                  <a:srgbClr val="000000"/>
                </a:solidFill>
                <a:prstDash val="solid"/>
                <a:miter lim="800000"/>
              </a:ln>
              <a:effectLst/>
            </p:spPr>
            <p:txBody>
              <a:bodyPr wrap="square" lIns="45719" tIns="45719" rIns="45719" bIns="45719" numCol="1" anchor="ctr">
                <a:noAutofit/>
              </a:bodyPr>
              <a:lstStyle/>
              <a:p>
                <a:pPr>
                  <a:defRPr spc="-1"/>
                </a:pPr>
              </a:p>
            </p:txBody>
          </p:sp>
          <p:sp>
            <p:nvSpPr>
              <p:cNvPr id="158" name="Rectangle 115"/>
              <p:cNvSpPr txBox="1"/>
              <p:nvPr/>
            </p:nvSpPr>
            <p:spPr>
              <a:xfrm>
                <a:off x="24839" y="28439"/>
                <a:ext cx="2173682" cy="568909"/>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spAutoFit/>
              </a:bodyPr>
              <a:lstStyle/>
              <a:p>
                <a:pPr algn="ct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atin typeface="Lucida Sans Unicode"/>
                    <a:ea typeface="Lucida Sans Unicode"/>
                    <a:cs typeface="Lucida Sans Unicode"/>
                    <a:sym typeface="Lucida Sans Unicode"/>
                  </a:defRPr>
                </a:pPr>
                <a:r>
                  <a:t>A C  C  T G  A  G  –  A G </a:t>
                </a:r>
              </a:p>
              <a:p>
                <a:pPr algn="ct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atin typeface="Lucida Sans Unicode"/>
                    <a:ea typeface="Lucida Sans Unicode"/>
                    <a:cs typeface="Lucida Sans Unicode"/>
                    <a:sym typeface="Lucida Sans Unicode"/>
                  </a:defRPr>
                </a:pPr>
                <a:r>
                  <a:t>A C  G  T G  –  G  C  A G</a:t>
                </a:r>
              </a:p>
            </p:txBody>
          </p:sp>
          <p:sp>
            <p:nvSpPr>
              <p:cNvPr id="159" name="Rectangle 116"/>
              <p:cNvSpPr txBox="1"/>
              <p:nvPr/>
            </p:nvSpPr>
            <p:spPr>
              <a:xfrm>
                <a:off x="0" y="701639"/>
                <a:ext cx="865970" cy="29098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vl1pPr>
              </a:lstStyle>
              <a:p>
                <a:pPr/>
                <a:r>
                  <a:t>mismatch</a:t>
                </a:r>
              </a:p>
            </p:txBody>
          </p:sp>
          <p:sp>
            <p:nvSpPr>
              <p:cNvPr id="160" name="Rectangle 117"/>
              <p:cNvSpPr txBox="1"/>
              <p:nvPr/>
            </p:nvSpPr>
            <p:spPr>
              <a:xfrm>
                <a:off x="1580400" y="799919"/>
                <a:ext cx="481320" cy="29098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vl1pPr>
              </a:lstStyle>
              <a:p>
                <a:pPr/>
                <a:r>
                  <a:t>indel</a:t>
                </a:r>
              </a:p>
            </p:txBody>
          </p:sp>
          <p:sp>
            <p:nvSpPr>
              <p:cNvPr id="161" name="Straight Connector 118"/>
              <p:cNvSpPr/>
              <p:nvPr/>
            </p:nvSpPr>
            <p:spPr>
              <a:xfrm flipV="1">
                <a:off x="319680" y="483839"/>
                <a:ext cx="155881" cy="227881"/>
              </a:xfrm>
              <a:prstGeom prst="line">
                <a:avLst/>
              </a:prstGeom>
              <a:noFill/>
              <a:ln w="38160" cap="flat">
                <a:solidFill>
                  <a:srgbClr val="333399"/>
                </a:solidFill>
                <a:prstDash val="solid"/>
                <a:miter lim="800000"/>
                <a:tailEnd type="triangle" w="med" len="med"/>
              </a:ln>
              <a:effectLst/>
            </p:spPr>
            <p:txBody>
              <a:bodyPr wrap="square" lIns="45719" tIns="45719" rIns="45719" bIns="45719" numCol="1" anchor="t">
                <a:noAutofit/>
              </a:bodyPr>
              <a:lstStyle/>
              <a:p>
                <a:pPr/>
              </a:p>
            </p:txBody>
          </p:sp>
          <p:sp>
            <p:nvSpPr>
              <p:cNvPr id="162" name="Straight Connector 119"/>
              <p:cNvSpPr/>
              <p:nvPr/>
            </p:nvSpPr>
            <p:spPr>
              <a:xfrm flipH="1" flipV="1">
                <a:off x="1176840" y="597959"/>
                <a:ext cx="363601" cy="227882"/>
              </a:xfrm>
              <a:prstGeom prst="line">
                <a:avLst/>
              </a:prstGeom>
              <a:noFill/>
              <a:ln w="38160" cap="flat">
                <a:solidFill>
                  <a:srgbClr val="333399"/>
                </a:solidFill>
                <a:prstDash val="solid"/>
                <a:miter lim="800000"/>
                <a:tailEnd type="triangle" w="med" len="med"/>
              </a:ln>
              <a:effectLst/>
            </p:spPr>
            <p:txBody>
              <a:bodyPr wrap="square" lIns="45719" tIns="45719" rIns="45719" bIns="45719" numCol="1" anchor="t">
                <a:noAutofit/>
              </a:bodyPr>
              <a:lstStyle/>
              <a:p>
                <a:pPr/>
              </a:p>
            </p:txBody>
          </p:sp>
          <p:sp>
            <p:nvSpPr>
              <p:cNvPr id="163" name="Straight Connector 120"/>
              <p:cNvSpPr/>
              <p:nvPr/>
            </p:nvSpPr>
            <p:spPr>
              <a:xfrm flipH="1" flipV="1">
                <a:off x="1566720" y="598320"/>
                <a:ext cx="51841" cy="199440"/>
              </a:xfrm>
              <a:prstGeom prst="line">
                <a:avLst/>
              </a:prstGeom>
              <a:noFill/>
              <a:ln w="38160" cap="flat">
                <a:solidFill>
                  <a:srgbClr val="333399"/>
                </a:solidFill>
                <a:prstDash val="solid"/>
                <a:miter lim="800000"/>
                <a:tailEnd type="triangle" w="med" len="med"/>
              </a:ln>
              <a:effectLst/>
            </p:spPr>
            <p:txBody>
              <a:bodyPr wrap="square" lIns="45719" tIns="45719" rIns="45719" bIns="45719" numCol="1" anchor="t">
                <a:noAutofit/>
              </a:bodyPr>
              <a:lstStyle/>
              <a:p>
                <a:pPr/>
              </a:p>
            </p:txBody>
          </p:sp>
        </p:grpSp>
        <p:sp>
          <p:nvSpPr>
            <p:cNvPr id="165" name="Rectangle 121"/>
            <p:cNvSpPr/>
            <p:nvPr/>
          </p:nvSpPr>
          <p:spPr>
            <a:xfrm>
              <a:off x="-1" y="0"/>
              <a:ext cx="3047762" cy="1371600"/>
            </a:xfrm>
            <a:prstGeom prst="rect">
              <a:avLst/>
            </a:prstGeom>
            <a:noFill/>
            <a:ln w="9360" cap="flat">
              <a:solidFill>
                <a:srgbClr val="000000"/>
              </a:solidFill>
              <a:prstDash val="solid"/>
              <a:miter lim="800000"/>
            </a:ln>
            <a:effectLst/>
          </p:spPr>
          <p:txBody>
            <a:bodyPr wrap="square" lIns="45719" tIns="45719" rIns="45719" bIns="45719" numCol="1" anchor="ctr">
              <a:noAutofit/>
            </a:bodyPr>
            <a:lstStyle/>
            <a:p>
              <a:pPr>
                <a:defRPr spc="-1"/>
              </a:pPr>
            </a:p>
          </p:txBody>
        </p:sp>
      </p:grpSp>
    </p:spTree>
  </p:cSld>
  <p:clrMapOvr>
    <a:masterClrMapping/>
  </p:clrMapOvr>
  <p:transition xmlns:p14="http://schemas.microsoft.com/office/powerpoint/2010/main" spd="med" advClick="1"/>
</p:sld>
</file>

<file path=ppt/slides/slide1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8" name="PlaceHolder 1"/>
          <p:cNvSpPr txBox="1"/>
          <p:nvPr>
            <p:ph type="title" idx="4294967295"/>
          </p:nvPr>
        </p:nvSpPr>
        <p:spPr>
          <a:prstGeom prst="rect">
            <a:avLst/>
          </a:prstGeom>
        </p:spPr>
        <p:txBody>
          <a:bodyPr/>
          <a:lstStyle>
            <a:lvl1pPr>
              <a:defRPr spc="-100" sz="4800"/>
            </a:lvl1pPr>
          </a:lstStyle>
          <a:p>
            <a:pPr/>
            <a:r>
              <a:t>Importance of Scoring Matrices</a:t>
            </a:r>
          </a:p>
        </p:txBody>
      </p:sp>
      <p:sp>
        <p:nvSpPr>
          <p:cNvPr id="169" name="PlaceHolder 2"/>
          <p:cNvSpPr txBox="1"/>
          <p:nvPr>
            <p:ph type="body" sz="half" idx="4294967295"/>
          </p:nvPr>
        </p:nvSpPr>
        <p:spPr>
          <a:xfrm>
            <a:off x="457200" y="1600199"/>
            <a:ext cx="4114800" cy="4525922"/>
          </a:xfrm>
          <a:prstGeom prst="rect">
            <a:avLst/>
          </a:prstGeom>
        </p:spPr>
        <p:txBody>
          <a:bodyPr lIns="46799" tIns="46799" rIns="46799" bIns="46799" anchor="t"/>
          <a:lstStyle/>
          <a:p>
            <a:pPr>
              <a:spcBef>
                <a:spcPts val="400"/>
              </a:spcBef>
              <a:defRPr spc="-100" sz="1800"/>
            </a:pPr>
            <a:r>
              <a:t>Each possible pairing is assigned a score based on the likelihood that it indicates evolutionary relatedness</a:t>
            </a:r>
            <a:endParaRPr spc="-1" sz="2800"/>
          </a:p>
          <a:p>
            <a:pPr>
              <a:spcBef>
                <a:spcPts val="400"/>
              </a:spcBef>
              <a:defRPr spc="-100" sz="1800"/>
            </a:pPr>
            <a:r>
              <a:t>Higher scores indicate that the probability that those two amino acids aligned by chance is very small and are thus likely to be evolutionarily related</a:t>
            </a:r>
            <a:endParaRPr spc="-1" sz="2800"/>
          </a:p>
          <a:p>
            <a:pPr>
              <a:spcBef>
                <a:spcPts val="400"/>
              </a:spcBef>
              <a:defRPr spc="-100" sz="1800"/>
            </a:pPr>
            <a:r>
              <a:t>Lower scores indicate a high probability the two amino acids aligned by chance</a:t>
            </a:r>
            <a:endParaRPr spc="-1" sz="2800"/>
          </a:p>
          <a:p>
            <a:pPr>
              <a:spcBef>
                <a:spcPts val="400"/>
              </a:spcBef>
              <a:defRPr spc="-100" sz="1800"/>
            </a:pPr>
            <a:r>
              <a:t>At right is a Blosum 50 scoring matrix. Characters represent </a:t>
            </a:r>
            <a:r>
              <a:rPr i="1"/>
              <a:t>amino acids</a:t>
            </a:r>
            <a:r>
              <a:t>.</a:t>
            </a:r>
          </a:p>
        </p:txBody>
      </p:sp>
      <p:pic>
        <p:nvPicPr>
          <p:cNvPr id="170" name="Picture 124" descr="Picture 124"/>
          <p:cNvPicPr>
            <a:picLocks noChangeAspect="1"/>
          </p:cNvPicPr>
          <p:nvPr/>
        </p:nvPicPr>
        <p:blipFill>
          <a:blip r:embed="rId2">
            <a:extLst/>
          </a:blip>
          <a:stretch>
            <a:fillRect/>
          </a:stretch>
        </p:blipFill>
        <p:spPr>
          <a:xfrm>
            <a:off x="4584600" y="1295280"/>
            <a:ext cx="4454641" cy="5334121"/>
          </a:xfrm>
          <a:prstGeom prst="rect">
            <a:avLst/>
          </a:prstGeom>
          <a:ln w="12700">
            <a:miter lim="400000"/>
          </a:ln>
        </p:spPr>
      </p:pic>
    </p:spTree>
  </p:cSld>
  <p:clrMapOvr>
    <a:masterClrMapping/>
  </p:clrMapOvr>
  <p:transition xmlns:p14="http://schemas.microsoft.com/office/powerpoint/2010/main" spd="med" advClick="1"/>
</p:sld>
</file>

<file path=ppt/slides/slide1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2" name="PlaceHolder 1"/>
          <p:cNvSpPr txBox="1"/>
          <p:nvPr>
            <p:ph type="title" idx="4294967295"/>
          </p:nvPr>
        </p:nvSpPr>
        <p:spPr>
          <a:prstGeom prst="rect">
            <a:avLst/>
          </a:prstGeom>
        </p:spPr>
        <p:txBody>
          <a:bodyPr/>
          <a:lstStyle>
            <a:lvl1pPr>
              <a:defRPr spc="-100"/>
            </a:lvl1pPr>
          </a:lstStyle>
          <a:p>
            <a:pPr/>
            <a:r>
              <a:t>Chemical Similarity Scoring</a:t>
            </a:r>
          </a:p>
        </p:txBody>
      </p:sp>
      <p:sp>
        <p:nvSpPr>
          <p:cNvPr id="173" name="PlaceHolder 2"/>
          <p:cNvSpPr txBox="1"/>
          <p:nvPr>
            <p:ph type="body" idx="4294967295"/>
          </p:nvPr>
        </p:nvSpPr>
        <p:spPr>
          <a:xfrm>
            <a:off x="457200" y="1600199"/>
            <a:ext cx="8229600" cy="4525922"/>
          </a:xfrm>
          <a:prstGeom prst="rect">
            <a:avLst/>
          </a:prstGeom>
        </p:spPr>
        <p:txBody>
          <a:bodyPr lIns="46799" tIns="46799" rIns="46799" bIns="46799" anchor="t"/>
          <a:lstStyle/>
          <a:p>
            <a:pPr>
              <a:defRPr spc="-100" sz="2800"/>
            </a:pPr>
            <a:r>
              <a:t>Chemical similarity can be used as a method of determining the relatedness of proteins</a:t>
            </a:r>
          </a:p>
          <a:p>
            <a:pPr>
              <a:defRPr spc="-100" sz="2800"/>
            </a:pPr>
            <a:r>
              <a:t>Greater weight is given to alignments with chemically and physically similar amino acids</a:t>
            </a:r>
          </a:p>
          <a:p>
            <a:pPr>
              <a:defRPr spc="-100" sz="2800"/>
            </a:pPr>
            <a:r>
              <a:t>The similarities can be categorized by such features as polarity, shape, and size</a:t>
            </a:r>
          </a:p>
          <a:p>
            <a:pPr>
              <a:defRPr spc="-100" sz="2800"/>
            </a:pPr>
            <a:r>
              <a:t>Radical changes in amino acids are evolutionarily selected against, because it may interfere with the function of a protein </a:t>
            </a:r>
          </a:p>
        </p:txBody>
      </p:sp>
    </p:spTree>
  </p:cSld>
  <p:clrMapOvr>
    <a:masterClrMapping/>
  </p:clrMapOvr>
  <p:transition xmlns:p14="http://schemas.microsoft.com/office/powerpoint/2010/main" spd="med" advClick="1"/>
</p:sld>
</file>

<file path=ppt/slides/slide2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5" name="PlaceHolder 1"/>
          <p:cNvSpPr txBox="1"/>
          <p:nvPr>
            <p:ph type="title" idx="4294967295"/>
          </p:nvPr>
        </p:nvSpPr>
        <p:spPr>
          <a:prstGeom prst="rect">
            <a:avLst/>
          </a:prstGeom>
        </p:spPr>
        <p:txBody>
          <a:bodyPr/>
          <a:lstStyle>
            <a:lvl1pPr>
              <a:defRPr spc="-100"/>
            </a:lvl1pPr>
          </a:lstStyle>
          <a:p>
            <a:pPr/>
            <a:r>
              <a:t>Relative Mutability</a:t>
            </a:r>
          </a:p>
        </p:txBody>
      </p:sp>
      <p:sp>
        <p:nvSpPr>
          <p:cNvPr id="176" name="PlaceHolder 2"/>
          <p:cNvSpPr txBox="1"/>
          <p:nvPr>
            <p:ph type="body" idx="4294967295"/>
          </p:nvPr>
        </p:nvSpPr>
        <p:spPr>
          <a:xfrm>
            <a:off x="457200" y="1600199"/>
            <a:ext cx="8229600" cy="4525922"/>
          </a:xfrm>
          <a:prstGeom prst="rect">
            <a:avLst/>
          </a:prstGeom>
        </p:spPr>
        <p:txBody>
          <a:bodyPr lIns="46799" tIns="46799" rIns="46799" bIns="46799" anchor="t"/>
          <a:lstStyle/>
          <a:p>
            <a:pPr>
              <a:lnSpc>
                <a:spcPct val="80000"/>
              </a:lnSpc>
              <a:defRPr spc="-100" sz="2800"/>
            </a:pPr>
            <a:r>
              <a:t>Relative mutability is the probability that a given amino acid will change in a given evolutionary interval</a:t>
            </a:r>
          </a:p>
          <a:p>
            <a:pPr>
              <a:lnSpc>
                <a:spcPct val="80000"/>
              </a:lnSpc>
              <a:defRPr spc="-100" sz="2800"/>
            </a:pPr>
            <a:r>
              <a:t>The relative mutability of an amino acid is defined as the total number of changes at a position divided by the number of occurrence of the amino acid</a:t>
            </a:r>
          </a:p>
          <a:p>
            <a:pPr lvl="1">
              <a:lnSpc>
                <a:spcPct val="80000"/>
              </a:lnSpc>
              <a:spcBef>
                <a:spcPts val="600"/>
              </a:spcBef>
              <a:defRPr spc="-100" sz="2400"/>
            </a:pPr>
            <a:r>
              <a:t>Highly mutable amino acids tend to have features that other amino acids can perform</a:t>
            </a:r>
          </a:p>
          <a:p>
            <a:pPr lvl="1">
              <a:lnSpc>
                <a:spcPct val="80000"/>
              </a:lnSpc>
              <a:spcBef>
                <a:spcPts val="600"/>
              </a:spcBef>
              <a:defRPr spc="-100" sz="2400"/>
            </a:pPr>
            <a:r>
              <a:t>Amino acids with low mutability may have unique features that make them unfit for replacement by other amino acids via mutation</a:t>
            </a:r>
          </a:p>
        </p:txBody>
      </p:sp>
    </p:spTree>
  </p:cSld>
  <p:clrMapOvr>
    <a:masterClrMapping/>
  </p:clrMapOvr>
  <p:transition xmlns:p14="http://schemas.microsoft.com/office/powerpoint/2010/main" spd="med" advClick="1"/>
</p:sld>
</file>

<file path=ppt/slides/slide2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8" name="PlaceHolder 1"/>
          <p:cNvSpPr txBox="1"/>
          <p:nvPr>
            <p:ph type="title" idx="4294967295"/>
          </p:nvPr>
        </p:nvSpPr>
        <p:spPr>
          <a:prstGeom prst="rect">
            <a:avLst/>
          </a:prstGeom>
        </p:spPr>
        <p:txBody>
          <a:bodyPr/>
          <a:lstStyle>
            <a:lvl1pPr>
              <a:defRPr spc="-100" sz="4800"/>
            </a:lvl1pPr>
          </a:lstStyle>
          <a:p>
            <a:pPr/>
            <a:r>
              <a:t>Computing Relative Mutability</a:t>
            </a:r>
          </a:p>
        </p:txBody>
      </p:sp>
      <p:sp>
        <p:nvSpPr>
          <p:cNvPr id="179" name="PlaceHolder 2"/>
          <p:cNvSpPr txBox="1"/>
          <p:nvPr>
            <p:ph type="body" idx="4294967295"/>
          </p:nvPr>
        </p:nvSpPr>
        <p:spPr>
          <a:xfrm>
            <a:off x="457200" y="1600199"/>
            <a:ext cx="8229600" cy="4525922"/>
          </a:xfrm>
          <a:prstGeom prst="rect">
            <a:avLst/>
          </a:prstGeom>
        </p:spPr>
        <p:txBody>
          <a:bodyPr lIns="46799" tIns="46799" rIns="46799" bIns="46799" anchor="t"/>
          <a:lstStyle/>
          <a:p>
            <a:pPr>
              <a:spcBef>
                <a:spcPts val="600"/>
              </a:spcBef>
              <a:defRPr spc="-100" sz="2400"/>
            </a:pPr>
            <a:r>
              <a:t>The total number of changes are counted, and the total number of occurrences of each amino acid is also considered. A ratio is determined</a:t>
            </a:r>
          </a:p>
          <a:p>
            <a:pPr marL="0" indent="343080">
              <a:spcBef>
                <a:spcPts val="600"/>
              </a:spcBef>
              <a:buSzTx/>
              <a:buNone/>
              <a:defRPr sz="2400"/>
            </a:pPr>
          </a:p>
          <a:p>
            <a:pPr>
              <a:spcBef>
                <a:spcPts val="600"/>
              </a:spcBef>
              <a:defRPr spc="-100" sz="2400"/>
            </a:pPr>
            <a:r>
              <a:t>Example:</a:t>
            </a:r>
          </a:p>
          <a:p>
            <a:pPr>
              <a:spcBef>
                <a:spcPts val="600"/>
              </a:spcBef>
              <a:buSzTx/>
              <a:buNone/>
              <a:defRPr spc="-100" sz="2400"/>
            </a:pPr>
            <a:r>
              <a:t>    sequence 1	</a:t>
            </a:r>
            <a:r>
              <a:rPr>
                <a:solidFill>
                  <a:srgbClr val="333399"/>
                </a:solidFill>
              </a:rPr>
              <a:t>ala</a:t>
            </a:r>
            <a:r>
              <a:t>	his	</a:t>
            </a:r>
            <a:r>
              <a:rPr>
                <a:solidFill>
                  <a:srgbClr val="990033"/>
                </a:solidFill>
              </a:rPr>
              <a:t>val</a:t>
            </a:r>
            <a:r>
              <a:t>	</a:t>
            </a:r>
            <a:r>
              <a:rPr>
                <a:solidFill>
                  <a:srgbClr val="333399"/>
                </a:solidFill>
              </a:rPr>
              <a:t>ala</a:t>
            </a:r>
            <a:endParaRPr spc="-1"/>
          </a:p>
          <a:p>
            <a:pPr>
              <a:spcBef>
                <a:spcPts val="600"/>
              </a:spcBef>
              <a:buSzTx/>
              <a:buNone/>
              <a:defRPr spc="-100" sz="2400"/>
            </a:pPr>
            <a:r>
              <a:t>    sequence 2	</a:t>
            </a:r>
            <a:r>
              <a:rPr>
                <a:solidFill>
                  <a:srgbClr val="333399"/>
                </a:solidFill>
              </a:rPr>
              <a:t>ala</a:t>
            </a:r>
            <a:r>
              <a:t>	arg	ser	</a:t>
            </a:r>
            <a:r>
              <a:rPr>
                <a:solidFill>
                  <a:srgbClr val="990033"/>
                </a:solidFill>
              </a:rPr>
              <a:t>val</a:t>
            </a:r>
            <a:endParaRPr spc="-1"/>
          </a:p>
          <a:p>
            <a:pPr>
              <a:spcBef>
                <a:spcPts val="600"/>
              </a:spcBef>
              <a:buSzTx/>
              <a:buNone/>
              <a:defRPr spc="-100" sz="2400"/>
            </a:pPr>
            <a:r>
              <a:t>    For </a:t>
            </a:r>
            <a:r>
              <a:rPr>
                <a:solidFill>
                  <a:srgbClr val="333399"/>
                </a:solidFill>
              </a:rPr>
              <a:t>ala</a:t>
            </a:r>
            <a:r>
              <a:t>, relative mutability = [1] / [3] = 0.33</a:t>
            </a:r>
          </a:p>
          <a:p>
            <a:pPr>
              <a:spcBef>
                <a:spcPts val="600"/>
              </a:spcBef>
              <a:buSzTx/>
              <a:buNone/>
              <a:defRPr spc="-100" sz="2400"/>
            </a:pPr>
            <a:r>
              <a:t>    For </a:t>
            </a:r>
            <a:r>
              <a:rPr>
                <a:solidFill>
                  <a:srgbClr val="990033"/>
                </a:solidFill>
              </a:rPr>
              <a:t>val</a:t>
            </a:r>
            <a:r>
              <a:t>, relative mutability = [2] / [2] = 1.0</a:t>
            </a:r>
          </a:p>
        </p:txBody>
      </p:sp>
    </p:spTree>
  </p:cSld>
  <p:clrMapOvr>
    <a:masterClrMapping/>
  </p:clrMapOvr>
  <p:transition xmlns:p14="http://schemas.microsoft.com/office/powerpoint/2010/main" spd="med" advClick="1"/>
</p:sld>
</file>

<file path=ppt/slides/slide2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1" name="PlaceHolder 1"/>
          <p:cNvSpPr txBox="1"/>
          <p:nvPr>
            <p:ph type="title" idx="4294967295"/>
          </p:nvPr>
        </p:nvSpPr>
        <p:spPr>
          <a:prstGeom prst="rect">
            <a:avLst/>
          </a:prstGeom>
        </p:spPr>
        <p:txBody>
          <a:bodyPr/>
          <a:lstStyle>
            <a:lvl1pPr>
              <a:defRPr spc="-100"/>
            </a:lvl1pPr>
          </a:lstStyle>
          <a:p>
            <a:pPr/>
            <a:r>
              <a:t>PAM</a:t>
            </a:r>
          </a:p>
        </p:txBody>
      </p:sp>
      <p:sp>
        <p:nvSpPr>
          <p:cNvPr id="182" name="PlaceHolder 2"/>
          <p:cNvSpPr txBox="1"/>
          <p:nvPr>
            <p:ph type="body" idx="4294967295"/>
          </p:nvPr>
        </p:nvSpPr>
        <p:spPr>
          <a:xfrm>
            <a:off x="457200" y="1600199"/>
            <a:ext cx="8229600" cy="4525922"/>
          </a:xfrm>
          <a:prstGeom prst="rect">
            <a:avLst/>
          </a:prstGeom>
        </p:spPr>
        <p:txBody>
          <a:bodyPr lIns="46799" tIns="46799" rIns="46799" bIns="46799" anchor="t"/>
          <a:lstStyle/>
          <a:p>
            <a:pPr>
              <a:lnSpc>
                <a:spcPct val="80000"/>
              </a:lnSpc>
              <a:spcBef>
                <a:spcPts val="600"/>
              </a:spcBef>
              <a:defRPr b="1" spc="-100" sz="2400"/>
            </a:pPr>
            <a:r>
              <a:t>P</a:t>
            </a:r>
            <a:r>
              <a:rPr b="0"/>
              <a:t>oint </a:t>
            </a:r>
            <a:r>
              <a:t>A</a:t>
            </a:r>
            <a:r>
              <a:rPr b="0"/>
              <a:t>ccepted </a:t>
            </a:r>
            <a:r>
              <a:t>M</a:t>
            </a:r>
            <a:r>
              <a:rPr b="0"/>
              <a:t>utation (Dayhoff et al.)</a:t>
            </a:r>
            <a:endParaRPr b="0"/>
          </a:p>
          <a:p>
            <a:pPr marL="0" indent="343080">
              <a:lnSpc>
                <a:spcPct val="80000"/>
              </a:lnSpc>
              <a:spcBef>
                <a:spcPts val="600"/>
              </a:spcBef>
              <a:buSzTx/>
              <a:buNone/>
              <a:defRPr sz="2400"/>
            </a:pPr>
          </a:p>
          <a:p>
            <a:pPr>
              <a:lnSpc>
                <a:spcPct val="80000"/>
              </a:lnSpc>
              <a:spcBef>
                <a:spcPts val="600"/>
              </a:spcBef>
              <a:defRPr spc="-100" sz="2400"/>
            </a:pPr>
            <a:r>
              <a:t>PAM matrices are amino acid substitution matrices that encode the expected evolutionary change at the amino acid level </a:t>
            </a:r>
          </a:p>
          <a:p>
            <a:pPr marL="0" indent="343080">
              <a:lnSpc>
                <a:spcPct val="80000"/>
              </a:lnSpc>
              <a:spcBef>
                <a:spcPts val="600"/>
              </a:spcBef>
              <a:buSzTx/>
              <a:buNone/>
              <a:defRPr sz="2400"/>
            </a:pPr>
          </a:p>
          <a:p>
            <a:pPr>
              <a:lnSpc>
                <a:spcPct val="80000"/>
              </a:lnSpc>
              <a:spcBef>
                <a:spcPts val="600"/>
              </a:spcBef>
              <a:defRPr spc="-100" sz="2400"/>
            </a:pPr>
            <a:r>
              <a:t>1 PAM = PAM</a:t>
            </a:r>
            <a:r>
              <a:rPr baseline="-25000"/>
              <a:t>1</a:t>
            </a:r>
            <a:r>
              <a:t> = 1% average change of all amino acid positions</a:t>
            </a:r>
          </a:p>
          <a:p>
            <a:pPr lvl="1">
              <a:lnSpc>
                <a:spcPct val="80000"/>
              </a:lnSpc>
              <a:spcBef>
                <a:spcPts val="400"/>
              </a:spcBef>
              <a:defRPr spc="-100" sz="2000"/>
            </a:pPr>
            <a:r>
              <a:t>After 100 PAMs of evolution, not every residue will have changed</a:t>
            </a:r>
          </a:p>
          <a:p>
            <a:pPr lvl="2">
              <a:lnSpc>
                <a:spcPct val="80000"/>
              </a:lnSpc>
              <a:spcBef>
                <a:spcPts val="400"/>
              </a:spcBef>
              <a:tabLst>
                <a:tab pos="1828800" algn="l"/>
                <a:tab pos="2743200" algn="l"/>
                <a:tab pos="3657600" algn="l"/>
                <a:tab pos="4572000" algn="l"/>
                <a:tab pos="5486400" algn="l"/>
                <a:tab pos="6400800" algn="l"/>
                <a:tab pos="7315200" algn="l"/>
                <a:tab pos="8229600" algn="l"/>
                <a:tab pos="9144000" algn="l"/>
                <a:tab pos="10058400" algn="l"/>
              </a:tabLst>
              <a:defRPr spc="-100" sz="2000"/>
            </a:pPr>
            <a:r>
              <a:t>some residues may have mutated several times</a:t>
            </a:r>
          </a:p>
          <a:p>
            <a:pPr lvl="2">
              <a:lnSpc>
                <a:spcPct val="80000"/>
              </a:lnSpc>
              <a:spcBef>
                <a:spcPts val="400"/>
              </a:spcBef>
              <a:tabLst>
                <a:tab pos="1828800" algn="l"/>
                <a:tab pos="2743200" algn="l"/>
                <a:tab pos="3657600" algn="l"/>
                <a:tab pos="4572000" algn="l"/>
                <a:tab pos="5486400" algn="l"/>
                <a:tab pos="6400800" algn="l"/>
                <a:tab pos="7315200" algn="l"/>
                <a:tab pos="8229600" algn="l"/>
                <a:tab pos="9144000" algn="l"/>
                <a:tab pos="10058400" algn="l"/>
              </a:tabLst>
              <a:defRPr spc="-100" sz="2000"/>
            </a:pPr>
            <a:r>
              <a:t>some residues may have returned to their original state</a:t>
            </a:r>
          </a:p>
          <a:p>
            <a:pPr lvl="2">
              <a:lnSpc>
                <a:spcPct val="80000"/>
              </a:lnSpc>
              <a:spcBef>
                <a:spcPts val="400"/>
              </a:spcBef>
              <a:tabLst>
                <a:tab pos="1828800" algn="l"/>
                <a:tab pos="2743200" algn="l"/>
                <a:tab pos="3657600" algn="l"/>
                <a:tab pos="4572000" algn="l"/>
                <a:tab pos="5486400" algn="l"/>
                <a:tab pos="6400800" algn="l"/>
                <a:tab pos="7315200" algn="l"/>
                <a:tab pos="8229600" algn="l"/>
                <a:tab pos="9144000" algn="l"/>
                <a:tab pos="10058400" algn="l"/>
              </a:tabLst>
              <a:defRPr spc="-100" sz="2000"/>
            </a:pPr>
            <a:r>
              <a:t>some residues may not changed at all</a:t>
            </a:r>
          </a:p>
        </p:txBody>
      </p:sp>
    </p:spTree>
  </p:cSld>
  <p:clrMapOvr>
    <a:masterClrMapping/>
  </p:clrMapOvr>
  <p:transition xmlns:p14="http://schemas.microsoft.com/office/powerpoint/2010/main" spd="med" advClick="1"/>
</p:sld>
</file>

<file path=ppt/slides/slide2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4" name="PlaceHolder 1"/>
          <p:cNvSpPr txBox="1"/>
          <p:nvPr>
            <p:ph type="title" idx="4294967295"/>
          </p:nvPr>
        </p:nvSpPr>
        <p:spPr>
          <a:prstGeom prst="rect">
            <a:avLst/>
          </a:prstGeom>
        </p:spPr>
        <p:txBody>
          <a:bodyPr/>
          <a:lstStyle>
            <a:lvl1pPr>
              <a:defRPr spc="-100"/>
            </a:lvl1pPr>
          </a:lstStyle>
          <a:p>
            <a:pPr/>
            <a:r>
              <a:t>PAM 250</a:t>
            </a:r>
          </a:p>
        </p:txBody>
      </p:sp>
      <p:sp>
        <p:nvSpPr>
          <p:cNvPr id="185" name="PlaceHolder 2"/>
          <p:cNvSpPr txBox="1"/>
          <p:nvPr>
            <p:ph type="body" sz="quarter" idx="4294967295"/>
          </p:nvPr>
        </p:nvSpPr>
        <p:spPr>
          <a:xfrm>
            <a:off x="685439" y="1599840"/>
            <a:ext cx="8001001" cy="1066681"/>
          </a:xfrm>
          <a:prstGeom prst="rect">
            <a:avLst/>
          </a:prstGeom>
        </p:spPr>
        <p:txBody>
          <a:bodyPr lIns="46799" tIns="46799" rIns="46799" bIns="46799" anchor="t"/>
          <a:lstStyle/>
          <a:p>
            <a:pPr marL="343080" indent="-343080">
              <a:spcBef>
                <a:spcPts val="400"/>
              </a:spcBef>
              <a:defRPr spc="-100" sz="2000"/>
            </a:pPr>
            <a:r>
              <a:t>PAM 250 is for more distantly related sequences</a:t>
            </a:r>
          </a:p>
          <a:p>
            <a:pPr marL="343080" indent="-343080">
              <a:spcBef>
                <a:spcPts val="400"/>
              </a:spcBef>
              <a:defRPr spc="-100" sz="2000"/>
            </a:pPr>
            <a:r>
              <a:t>Appropriate for searching for alignments of sequences that have diverged by 250 mutations per 100 amino acids of sequences</a:t>
            </a:r>
          </a:p>
        </p:txBody>
      </p:sp>
      <p:pic>
        <p:nvPicPr>
          <p:cNvPr id="186" name="Picture 136" descr="Picture 136"/>
          <p:cNvPicPr>
            <a:picLocks noChangeAspect="1"/>
          </p:cNvPicPr>
          <p:nvPr/>
        </p:nvPicPr>
        <p:blipFill>
          <a:blip r:embed="rId2">
            <a:extLst/>
          </a:blip>
          <a:stretch>
            <a:fillRect/>
          </a:stretch>
        </p:blipFill>
        <p:spPr>
          <a:xfrm>
            <a:off x="1037928" y="2617988"/>
            <a:ext cx="8001001" cy="3854880"/>
          </a:xfrm>
          <a:prstGeom prst="rect">
            <a:avLst/>
          </a:prstGeom>
          <a:ln w="12700">
            <a:miter lim="400000"/>
          </a:ln>
        </p:spPr>
      </p:pic>
      <p:sp>
        <p:nvSpPr>
          <p:cNvPr id="187" name="Rectangle 137"/>
          <p:cNvSpPr txBox="1"/>
          <p:nvPr/>
        </p:nvSpPr>
        <p:spPr>
          <a:xfrm>
            <a:off x="233279" y="6549115"/>
            <a:ext cx="8905321" cy="290985"/>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vl1pPr>
          </a:lstStyle>
          <a:p>
            <a:pPr/>
            <a:r>
              <a:t>Source:http://www.umanitoba.ca/afs/plant_science/courses/bioinformatics/lec04/lec04.2.html</a:t>
            </a:r>
          </a:p>
        </p:txBody>
      </p:sp>
    </p:spTree>
  </p:cSld>
  <p:clrMapOvr>
    <a:masterClrMapping/>
  </p:clrMapOvr>
  <p:transition xmlns:p14="http://schemas.microsoft.com/office/powerpoint/2010/main" spd="med" advClick="1"/>
</p:sld>
</file>

<file path=ppt/slides/slide2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9" name="PlaceHolder 1"/>
          <p:cNvSpPr txBox="1"/>
          <p:nvPr>
            <p:ph type="title" idx="4294967295"/>
          </p:nvPr>
        </p:nvSpPr>
        <p:spPr>
          <a:prstGeom prst="rect">
            <a:avLst/>
          </a:prstGeom>
        </p:spPr>
        <p:txBody>
          <a:bodyPr/>
          <a:lstStyle>
            <a:lvl1pPr>
              <a:defRPr spc="-100"/>
            </a:lvl1pPr>
          </a:lstStyle>
          <a:p>
            <a:pPr/>
            <a:r>
              <a:t>BLOSUM</a:t>
            </a:r>
          </a:p>
        </p:txBody>
      </p:sp>
      <p:sp>
        <p:nvSpPr>
          <p:cNvPr id="190" name="PlaceHolder 2"/>
          <p:cNvSpPr txBox="1"/>
          <p:nvPr>
            <p:ph type="body" sz="half" idx="4294967295"/>
          </p:nvPr>
        </p:nvSpPr>
        <p:spPr>
          <a:xfrm>
            <a:off x="457199" y="1600199"/>
            <a:ext cx="4038481" cy="4525922"/>
          </a:xfrm>
          <a:prstGeom prst="rect">
            <a:avLst/>
          </a:prstGeom>
        </p:spPr>
        <p:txBody>
          <a:bodyPr lIns="46799" tIns="46799" rIns="46799" bIns="46799" anchor="t"/>
          <a:lstStyle/>
          <a:p>
            <a:pPr marL="343080" indent="-343080">
              <a:lnSpc>
                <a:spcPct val="80000"/>
              </a:lnSpc>
              <a:spcBef>
                <a:spcPts val="400"/>
              </a:spcBef>
              <a:defRPr b="1" spc="-100" sz="2000"/>
            </a:pPr>
            <a:r>
              <a:t>Blo</a:t>
            </a:r>
            <a:r>
              <a:rPr b="0"/>
              <a:t>cks </a:t>
            </a:r>
            <a:r>
              <a:t>Su</a:t>
            </a:r>
            <a:r>
              <a:rPr b="0"/>
              <a:t>bstitution </a:t>
            </a:r>
            <a:r>
              <a:t>M</a:t>
            </a:r>
            <a:r>
              <a:rPr b="0"/>
              <a:t>atrix </a:t>
            </a:r>
            <a:endParaRPr b="0"/>
          </a:p>
          <a:p>
            <a:pPr marL="0" indent="343080">
              <a:lnSpc>
                <a:spcPct val="80000"/>
              </a:lnSpc>
              <a:spcBef>
                <a:spcPts val="400"/>
              </a:spcBef>
              <a:buSzTx/>
              <a:buNone/>
              <a:defRPr sz="2000"/>
            </a:pPr>
          </a:p>
          <a:p>
            <a:pPr marL="343080" indent="-343080">
              <a:lnSpc>
                <a:spcPct val="80000"/>
              </a:lnSpc>
              <a:spcBef>
                <a:spcPts val="400"/>
              </a:spcBef>
              <a:defRPr spc="-100" sz="2000"/>
            </a:pPr>
            <a:r>
              <a:t>Scores are derived from </a:t>
            </a:r>
            <a:r>
              <a:rPr i="1"/>
              <a:t>observations</a:t>
            </a:r>
            <a:r>
              <a:t> of the frequencies of substitutions in blocks of local alignments in related proteins</a:t>
            </a:r>
          </a:p>
          <a:p>
            <a:pPr marL="0" indent="343080">
              <a:lnSpc>
                <a:spcPct val="80000"/>
              </a:lnSpc>
              <a:spcBef>
                <a:spcPts val="400"/>
              </a:spcBef>
              <a:buSzTx/>
              <a:buNone/>
              <a:defRPr sz="2000"/>
            </a:pPr>
          </a:p>
          <a:p>
            <a:pPr marL="343080" indent="-343080">
              <a:lnSpc>
                <a:spcPct val="80000"/>
              </a:lnSpc>
              <a:spcBef>
                <a:spcPts val="400"/>
              </a:spcBef>
              <a:defRPr spc="-100" sz="2000"/>
            </a:pPr>
            <a:r>
              <a:t>Matrix name indicates evolutionary distance</a:t>
            </a:r>
          </a:p>
          <a:p>
            <a:pPr lvl="1">
              <a:lnSpc>
                <a:spcPct val="80000"/>
              </a:lnSpc>
              <a:spcBef>
                <a:spcPts val="400"/>
              </a:spcBef>
              <a:defRPr spc="-100" sz="2000"/>
            </a:pPr>
            <a:r>
              <a:t>BLOSUM62 was created using sequences sharing no less than 62% identity</a:t>
            </a:r>
          </a:p>
        </p:txBody>
      </p:sp>
      <p:pic>
        <p:nvPicPr>
          <p:cNvPr id="191" name="Picture 140" descr="Picture 140"/>
          <p:cNvPicPr>
            <a:picLocks noChangeAspect="1"/>
          </p:cNvPicPr>
          <p:nvPr/>
        </p:nvPicPr>
        <p:blipFill>
          <a:blip r:embed="rId2">
            <a:extLst/>
          </a:blip>
          <a:stretch>
            <a:fillRect/>
          </a:stretch>
        </p:blipFill>
        <p:spPr>
          <a:xfrm>
            <a:off x="4419720" y="1620719"/>
            <a:ext cx="4495680" cy="4483081"/>
          </a:xfrm>
          <a:prstGeom prst="rect">
            <a:avLst/>
          </a:prstGeom>
          <a:ln w="12700">
            <a:miter lim="400000"/>
          </a:ln>
        </p:spPr>
      </p:pic>
      <p:sp>
        <p:nvSpPr>
          <p:cNvPr id="192" name="Rectangle 141"/>
          <p:cNvSpPr txBox="1"/>
          <p:nvPr/>
        </p:nvSpPr>
        <p:spPr>
          <a:xfrm>
            <a:off x="4615200" y="6583319"/>
            <a:ext cx="4257000" cy="266416"/>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Source:http://genome.imim.es/.../Reus2004/Blast/Scoring.gif </a:t>
            </a:r>
          </a:p>
        </p:txBody>
      </p:sp>
    </p:spTree>
  </p:cSld>
  <p:clrMapOvr>
    <a:masterClrMapping/>
  </p:clrMapOvr>
  <p:transition xmlns:p14="http://schemas.microsoft.com/office/powerpoint/2010/main" spd="med" advClick="1"/>
</p:sld>
</file>

<file path=ppt/slides/slide2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94" name="PlaceHolder 1"/>
          <p:cNvSpPr txBox="1"/>
          <p:nvPr>
            <p:ph type="title" idx="4294967295"/>
          </p:nvPr>
        </p:nvSpPr>
        <p:spPr>
          <a:prstGeom prst="rect">
            <a:avLst/>
          </a:prstGeom>
        </p:spPr>
        <p:txBody>
          <a:bodyPr/>
          <a:lstStyle>
            <a:lvl1pPr>
              <a:defRPr spc="-100"/>
            </a:lvl1pPr>
          </a:lstStyle>
          <a:p>
            <a:pPr/>
            <a:r>
              <a:t>Example</a:t>
            </a:r>
          </a:p>
        </p:txBody>
      </p:sp>
      <p:sp>
        <p:nvSpPr>
          <p:cNvPr id="195" name="PlaceHolder 2"/>
          <p:cNvSpPr txBox="1"/>
          <p:nvPr>
            <p:ph type="body" sz="half" idx="4294967295"/>
          </p:nvPr>
        </p:nvSpPr>
        <p:spPr>
          <a:xfrm>
            <a:off x="457200" y="1600200"/>
            <a:ext cx="8229600" cy="2185921"/>
          </a:xfrm>
          <a:prstGeom prst="rect">
            <a:avLst/>
          </a:prstGeom>
        </p:spPr>
        <p:txBody>
          <a:bodyPr lIns="46799" tIns="46799" rIns="46799" bIns="46799" anchor="t"/>
          <a:lstStyle/>
          <a:p>
            <a:pPr>
              <a:spcBef>
                <a:spcPts val="400"/>
              </a:spcBef>
              <a:defRPr spc="-100" sz="1700"/>
            </a:pPr>
            <a:r>
              <a:t>The similarity matrix computation proceeds by taking the log odds value of the probability of observing a pair of amino acids in the alignment to the occurrence of the pair of amino acid occurring by purely by chance</a:t>
            </a:r>
            <a:endParaRPr spc="-1" sz="2700"/>
          </a:p>
          <a:p>
            <a:pPr>
              <a:spcBef>
                <a:spcPts val="400"/>
              </a:spcBef>
              <a:defRPr spc="-100" sz="1700"/>
            </a:pPr>
            <a:r>
              <a:t>The sample block comprises of an observation of 30 amino acids</a:t>
            </a:r>
            <a:endParaRPr spc="-1" sz="2700"/>
          </a:p>
          <a:p>
            <a:pPr>
              <a:spcBef>
                <a:spcPts val="400"/>
              </a:spcBef>
              <a:defRPr spc="-100" sz="1700"/>
            </a:pPr>
            <a:r>
              <a:t>Out of this 11 are A (observed proportion: 11/30), 8 are B (8/30), 5 are C (5/30) and 6 are D (6/30)</a:t>
            </a:r>
            <a:endParaRPr spc="-1" sz="2700"/>
          </a:p>
          <a:p>
            <a:pPr>
              <a:spcBef>
                <a:spcPts val="400"/>
              </a:spcBef>
              <a:defRPr spc="-100" sz="1700"/>
            </a:pPr>
            <a:r>
              <a:t>The background probabilities are used for computing the amino acid pairings by pure random choice based solely on the relative abundance of amino acids</a:t>
            </a:r>
          </a:p>
        </p:txBody>
      </p:sp>
      <p:sp>
        <p:nvSpPr>
          <p:cNvPr id="196" name="TextBox 144"/>
          <p:cNvSpPr txBox="1"/>
          <p:nvPr/>
        </p:nvSpPr>
        <p:spPr>
          <a:xfrm>
            <a:off x="3501071" y="4100264"/>
            <a:ext cx="2679222" cy="218592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p>
            <a:pPr marL="343080" indent="-343080">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1400"/>
            </a:pPr>
            <a:r>
              <a:t>A B B C A</a:t>
            </a:r>
          </a:p>
          <a:p>
            <a:pPr marL="343080" indent="-343080">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1400"/>
            </a:pPr>
            <a:r>
              <a:t>B B A D C</a:t>
            </a:r>
          </a:p>
          <a:p>
            <a:pPr marL="343080" indent="-343080">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1400"/>
            </a:pPr>
            <a:r>
              <a:t>A B D D D</a:t>
            </a:r>
          </a:p>
          <a:p>
            <a:pPr marL="343080" indent="-343080">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1400"/>
            </a:pPr>
            <a:r>
              <a:t>A A A B C</a:t>
            </a:r>
          </a:p>
          <a:p>
            <a:pPr marL="343080" indent="-343080">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1400"/>
            </a:pPr>
            <a:r>
              <a:t>A B A D C</a:t>
            </a:r>
          </a:p>
          <a:p>
            <a:pPr marL="343080" indent="-343080">
              <a:spcBef>
                <a:spcPts val="4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1400"/>
            </a:pPr>
            <a:r>
              <a:t>A B A D C</a:t>
            </a:r>
          </a:p>
        </p:txBody>
      </p:sp>
    </p:spTree>
  </p:cSld>
  <p:clrMapOvr>
    <a:masterClrMapping/>
  </p:clrMapOvr>
  <p:transition xmlns:p14="http://schemas.microsoft.com/office/powerpoint/2010/main" spd="med" advClick="1"/>
</p:sld>
</file>

<file path=ppt/slides/slide2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98" name="PlaceHolder 1"/>
          <p:cNvSpPr txBox="1"/>
          <p:nvPr>
            <p:ph type="title" idx="4294967295"/>
          </p:nvPr>
        </p:nvSpPr>
        <p:spPr>
          <a:prstGeom prst="rect">
            <a:avLst/>
          </a:prstGeom>
        </p:spPr>
        <p:txBody>
          <a:bodyPr/>
          <a:lstStyle>
            <a:lvl1pPr>
              <a:defRPr spc="-100"/>
            </a:lvl1pPr>
          </a:lstStyle>
          <a:p>
            <a:pPr/>
            <a:r>
              <a:t>Example Continued</a:t>
            </a:r>
          </a:p>
        </p:txBody>
      </p:sp>
      <p:sp>
        <p:nvSpPr>
          <p:cNvPr id="199" name="PlaceHolder 2"/>
          <p:cNvSpPr txBox="1"/>
          <p:nvPr>
            <p:ph type="body" sz="half" idx="4294967295"/>
          </p:nvPr>
        </p:nvSpPr>
        <p:spPr>
          <a:xfrm>
            <a:off x="457199" y="1600199"/>
            <a:ext cx="4038481" cy="4525922"/>
          </a:xfrm>
          <a:prstGeom prst="rect">
            <a:avLst/>
          </a:prstGeom>
        </p:spPr>
        <p:txBody>
          <a:bodyPr lIns="46799" tIns="46799" rIns="46799" bIns="46799" anchor="t"/>
          <a:lstStyle/>
          <a:p>
            <a:pPr marL="343080" indent="-343080">
              <a:spcBef>
                <a:spcPts val="400"/>
              </a:spcBef>
              <a:defRPr spc="-100" sz="2000"/>
            </a:pPr>
            <a:r>
              <a:t>Pairing probabilities are computed from the given alignment block</a:t>
            </a:r>
          </a:p>
          <a:p>
            <a:pPr marL="343080" indent="-343080">
              <a:spcBef>
                <a:spcPts val="400"/>
              </a:spcBef>
              <a:defRPr spc="-100" sz="2000"/>
            </a:pPr>
            <a:r>
              <a:t>Each column in the block represents an observation of (6</a:t>
            </a:r>
            <a:r>
              <a:rPr baseline="-25000"/>
              <a:t>2</a:t>
            </a:r>
            <a:r>
              <a:t>) = 15 possible alignment pairs</a:t>
            </a:r>
          </a:p>
          <a:p>
            <a:pPr marL="343080" indent="-343080">
              <a:spcBef>
                <a:spcPts val="400"/>
              </a:spcBef>
              <a:defRPr spc="-100" sz="2000"/>
            </a:pPr>
            <a:r>
              <a:t>Since, we have a block comprising of 5 columns, there are total of 75 alignment pairs</a:t>
            </a:r>
          </a:p>
        </p:txBody>
      </p:sp>
      <p:pic>
        <p:nvPicPr>
          <p:cNvPr id="200" name="Picture 147" descr="Picture 147"/>
          <p:cNvPicPr>
            <a:picLocks noChangeAspect="1"/>
          </p:cNvPicPr>
          <p:nvPr/>
        </p:nvPicPr>
        <p:blipFill>
          <a:blip r:embed="rId2">
            <a:extLst/>
          </a:blip>
          <a:stretch>
            <a:fillRect/>
          </a:stretch>
        </p:blipFill>
        <p:spPr>
          <a:xfrm>
            <a:off x="4419720" y="1523880"/>
            <a:ext cx="4419361" cy="4953240"/>
          </a:xfrm>
          <a:prstGeom prst="rect">
            <a:avLst/>
          </a:prstGeom>
          <a:ln w="12700">
            <a:miter lim="400000"/>
          </a:ln>
        </p:spPr>
      </p:pic>
    </p:spTree>
  </p:cSld>
  <p:clrMapOvr>
    <a:masterClrMapping/>
  </p:clrMapOvr>
  <p:transition xmlns:p14="http://schemas.microsoft.com/office/powerpoint/2010/main" spd="med" advClick="1"/>
</p:sld>
</file>

<file path=ppt/slides/slide2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02" name="PlaceHolder 1"/>
          <p:cNvSpPr txBox="1"/>
          <p:nvPr>
            <p:ph type="title" idx="4294967295"/>
          </p:nvPr>
        </p:nvSpPr>
        <p:spPr>
          <a:prstGeom prst="rect">
            <a:avLst/>
          </a:prstGeom>
        </p:spPr>
        <p:txBody>
          <a:bodyPr/>
          <a:lstStyle>
            <a:lvl1pPr>
              <a:defRPr spc="-100"/>
            </a:lvl1pPr>
          </a:lstStyle>
          <a:p>
            <a:pPr/>
            <a:r>
              <a:t>PAM vs. BLOSUM</a:t>
            </a:r>
          </a:p>
        </p:txBody>
      </p:sp>
      <p:sp>
        <p:nvSpPr>
          <p:cNvPr id="203" name="PlaceHolder 2"/>
          <p:cNvSpPr txBox="1"/>
          <p:nvPr>
            <p:ph type="body" sz="half" idx="4294967295"/>
          </p:nvPr>
        </p:nvSpPr>
        <p:spPr>
          <a:xfrm>
            <a:off x="457200" y="1599840"/>
            <a:ext cx="8229600" cy="2895481"/>
          </a:xfrm>
          <a:prstGeom prst="rect">
            <a:avLst/>
          </a:prstGeom>
        </p:spPr>
        <p:txBody>
          <a:bodyPr lIns="46799" tIns="46799" rIns="46799" bIns="46799" anchor="t"/>
          <a:lstStyle/>
          <a:p>
            <a:pPr>
              <a:spcBef>
                <a:spcPts val="600"/>
              </a:spcBef>
              <a:defRPr spc="-100" sz="2400"/>
            </a:pPr>
            <a:r>
              <a:t>BLOSUM matrices with higher numbers and PAM matrices with low numbers are designed for comparison of closely related sequences</a:t>
            </a:r>
          </a:p>
          <a:p>
            <a:pPr>
              <a:spcBef>
                <a:spcPts val="600"/>
              </a:spcBef>
              <a:defRPr spc="-100" sz="2400"/>
            </a:pPr>
            <a:r>
              <a:t>BLOSUM matrices with low numbers and PAM matrices with high numbers are designed for comparison of distant related proteins</a:t>
            </a:r>
          </a:p>
        </p:txBody>
      </p:sp>
      <p:pic>
        <p:nvPicPr>
          <p:cNvPr id="204" name="Picture 150" descr="Picture 150"/>
          <p:cNvPicPr>
            <a:picLocks noChangeAspect="1"/>
          </p:cNvPicPr>
          <p:nvPr/>
        </p:nvPicPr>
        <p:blipFill>
          <a:blip r:embed="rId2">
            <a:extLst/>
          </a:blip>
          <a:stretch>
            <a:fillRect/>
          </a:stretch>
        </p:blipFill>
        <p:spPr>
          <a:xfrm>
            <a:off x="990719" y="4648320"/>
            <a:ext cx="6858001" cy="1752481"/>
          </a:xfrm>
          <a:prstGeom prst="rect">
            <a:avLst/>
          </a:prstGeom>
          <a:ln w="12700">
            <a:miter lim="400000"/>
          </a:ln>
        </p:spPr>
      </p:pic>
      <p:sp>
        <p:nvSpPr>
          <p:cNvPr id="205" name="Rectangle 151"/>
          <p:cNvSpPr txBox="1"/>
          <p:nvPr/>
        </p:nvSpPr>
        <p:spPr>
          <a:xfrm>
            <a:off x="1805400" y="6583319"/>
            <a:ext cx="5397679" cy="266416"/>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 sz="1200">
                <a:solidFill>
                  <a:srgbClr val="660033"/>
                </a:solidFill>
              </a:defRPr>
            </a:lvl1pPr>
          </a:lstStyle>
          <a:p>
            <a:pPr/>
            <a:r>
              <a:t>Source: http://www.ncbi.nlm.nih.gov/Education/BLASTinfo/Scoring2.html</a:t>
            </a:r>
          </a:p>
        </p:txBody>
      </p:sp>
    </p:spTree>
  </p:cSld>
  <p:clrMapOvr>
    <a:masterClrMapping/>
  </p:clrMapOvr>
  <p:transition xmlns:p14="http://schemas.microsoft.com/office/powerpoint/2010/main" spd="med" advClick="1"/>
</p:sld>
</file>

<file path=ppt/slides/slide2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07" name="PlaceHolder 1"/>
          <p:cNvSpPr txBox="1"/>
          <p:nvPr>
            <p:ph type="title" idx="4294967295"/>
          </p:nvPr>
        </p:nvSpPr>
        <p:spPr>
          <a:prstGeom prst="rect">
            <a:avLst/>
          </a:prstGeom>
        </p:spPr>
        <p:txBody>
          <a:bodyPr/>
          <a:lstStyle>
            <a:lvl1pPr>
              <a:defRPr spc="-100"/>
            </a:lvl1pPr>
          </a:lstStyle>
          <a:p>
            <a:pPr/>
            <a:r>
              <a:t>PAM vs. BLOSUM</a:t>
            </a:r>
          </a:p>
        </p:txBody>
      </p:sp>
      <p:graphicFrame>
        <p:nvGraphicFramePr>
          <p:cNvPr id="208" name="Table 153"/>
          <p:cNvGraphicFramePr/>
          <p:nvPr/>
        </p:nvGraphicFramePr>
        <p:xfrm>
          <a:off x="457200" y="1600200"/>
          <a:ext cx="8229241" cy="4525560"/>
        </p:xfrm>
        <a:graphic xmlns:a="http://schemas.openxmlformats.org/drawingml/2006/main">
          <a:graphicData uri="http://schemas.openxmlformats.org/drawingml/2006/table">
            <a:tbl>
              <a:tblPr firstCol="0" firstRow="0" lastCol="0" lastRow="0" bandCol="0" bandRow="0" rtl="0">
                <a:tableStyleId>{4C3C2611-4C71-4FC5-86AE-919BDF0F9419}</a:tableStyleId>
              </a:tblPr>
              <a:tblGrid>
                <a:gridCol w="4072680"/>
                <a:gridCol w="4156559"/>
              </a:tblGrid>
              <a:tr h="590400">
                <a:tc>
                  <a:txBody>
                    <a:bodyPr/>
                    <a:lstStyle/>
                    <a:p>
                      <a:pPr indent="0" algn="ctr">
                        <a:spcBef>
                          <a:spcPts val="700"/>
                        </a:spcBef>
                        <a:defRPr spc="0" sz="1800"/>
                      </a:pPr>
                      <a:r>
                        <a:rPr b="1" spc="-1" sz="2800">
                          <a:sym typeface="Arial"/>
                        </a:rPr>
                        <a:t>PAM</a:t>
                      </a:r>
                    </a:p>
                  </a:txBody>
                  <a:tcPr marL="45720" marR="45720" marT="45720" marB="45720" anchor="t" anchorCtr="0" horzOverflow="overflow">
                    <a:lnL w="1368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ctr">
                        <a:spcBef>
                          <a:spcPts val="700"/>
                        </a:spcBef>
                        <a:defRPr spc="0" sz="1800"/>
                      </a:pPr>
                      <a:r>
                        <a:rPr b="1" spc="-1" sz="2800">
                          <a:sym typeface="Arial"/>
                        </a:rPr>
                        <a:t>BLOSUM</a:t>
                      </a:r>
                    </a:p>
                  </a:txBody>
                  <a:tcPr marL="45720" marR="45720" marT="45720" marB="45720" anchor="t" anchorCtr="0" horzOverflow="overflow">
                    <a:lnL w="5760">
                      <a:solidFill>
                        <a:srgbClr val="000000"/>
                      </a:solidFill>
                    </a:lnL>
                    <a:lnR w="13680">
                      <a:solidFill>
                        <a:srgbClr val="000000"/>
                      </a:solidFill>
                    </a:lnR>
                    <a:lnT w="13680">
                      <a:solidFill>
                        <a:srgbClr val="000000"/>
                      </a:solidFill>
                    </a:lnT>
                    <a:lnB w="5760">
                      <a:solidFill>
                        <a:srgbClr val="000000"/>
                      </a:solidFill>
                    </a:lnB>
                    <a:noFill/>
                  </a:tcPr>
                </a:tc>
              </a:tr>
              <a:tr h="885600">
                <a:tc>
                  <a:txBody>
                    <a:bodyPr/>
                    <a:lstStyle/>
                    <a:p>
                      <a:pPr indent="0" algn="l">
                        <a:spcBef>
                          <a:spcPts val="600"/>
                        </a:spcBef>
                        <a:defRPr spc="0" sz="1800"/>
                      </a:pPr>
                      <a:r>
                        <a:rPr spc="-1" sz="2400">
                          <a:sym typeface="Arial"/>
                        </a:rPr>
                        <a:t>Built from global alignments</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Built from local alignments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885239">
                <a:tc>
                  <a:txBody>
                    <a:bodyPr/>
                    <a:lstStyle/>
                    <a:p>
                      <a:pPr indent="0" algn="l">
                        <a:spcBef>
                          <a:spcPts val="600"/>
                        </a:spcBef>
                        <a:defRPr spc="0" sz="1800"/>
                      </a:pPr>
                      <a:r>
                        <a:rPr spc="-1" sz="2400">
                          <a:sym typeface="Arial"/>
                        </a:rPr>
                        <a:t>Built from small amount of data</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Built from vast amount of data</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1279080">
                <a:tc>
                  <a:txBody>
                    <a:bodyPr/>
                    <a:lstStyle/>
                    <a:p>
                      <a:pPr indent="0" algn="l">
                        <a:spcBef>
                          <a:spcPts val="600"/>
                        </a:spcBef>
                        <a:defRPr spc="0" sz="1800"/>
                      </a:pPr>
                      <a:r>
                        <a:rPr spc="-1" sz="2400">
                          <a:sym typeface="Arial"/>
                        </a:rPr>
                        <a:t>Counting is based on minimum replacement or maximum parsimony</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Counting based on groups of related sequences counted as one</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885239">
                <a:tc>
                  <a:txBody>
                    <a:bodyPr/>
                    <a:lstStyle/>
                    <a:p>
                      <a:pPr indent="0" algn="l">
                        <a:spcBef>
                          <a:spcPts val="600"/>
                        </a:spcBef>
                        <a:defRPr spc="0" sz="1800"/>
                      </a:pPr>
                      <a:r>
                        <a:rPr spc="-1" sz="2400">
                          <a:sym typeface="Arial"/>
                        </a:rPr>
                        <a:t>Useful in finding global alignments</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600"/>
                        </a:spcBef>
                        <a:defRPr spc="0" sz="1800"/>
                      </a:pPr>
                      <a:r>
                        <a:rPr spc="-1" sz="2400">
                          <a:sym typeface="Arial"/>
                        </a:rPr>
                        <a:t>Useful in finding local alignments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13680">
                      <a:solidFill>
                        <a:srgbClr val="000000"/>
                      </a:solidFill>
                    </a:lnB>
                    <a:noFill/>
                  </a:tcPr>
                </a:tc>
              </a:tr>
            </a:tbl>
          </a:graphicData>
        </a:graphic>
      </p:graphicFrame>
    </p:spTree>
  </p:cSld>
  <p:clrMapOvr>
    <a:masterClrMapping/>
  </p:clrMapOvr>
  <p:transition xmlns:p14="http://schemas.microsoft.com/office/powerpoint/2010/main" spd="med" advClick="1"/>
</p:sld>
</file>

<file path=ppt/slides/slide2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10" name="PlaceHolder 1"/>
          <p:cNvSpPr txBox="1"/>
          <p:nvPr>
            <p:ph type="title" idx="4294967295"/>
          </p:nvPr>
        </p:nvSpPr>
        <p:spPr>
          <a:prstGeom prst="rect">
            <a:avLst/>
          </a:prstGeom>
        </p:spPr>
        <p:txBody>
          <a:bodyPr/>
          <a:lstStyle>
            <a:lvl1pPr defTabSz="594359">
              <a:tabLst>
                <a:tab pos="584200" algn="l"/>
                <a:tab pos="1181100" algn="l"/>
                <a:tab pos="1778000" algn="l"/>
                <a:tab pos="2374900" algn="l"/>
                <a:tab pos="2959100" algn="l"/>
                <a:tab pos="3556000" algn="l"/>
                <a:tab pos="4152900" algn="l"/>
                <a:tab pos="4749800" algn="l"/>
                <a:tab pos="5346700" algn="l"/>
                <a:tab pos="5930900" algn="l"/>
                <a:tab pos="6527800" algn="l"/>
              </a:tabLst>
              <a:defRPr spc="-65" sz="3509"/>
            </a:lvl1pPr>
          </a:lstStyle>
          <a:p>
            <a:pPr/>
            <a:r>
              <a:t>Sequence Alignment Using Dynamic Programming</a:t>
            </a:r>
          </a:p>
        </p:txBody>
      </p:sp>
      <p:sp>
        <p:nvSpPr>
          <p:cNvPr id="211" name="PlaceHolder 2"/>
          <p:cNvSpPr txBox="1"/>
          <p:nvPr>
            <p:ph type="body" sz="half" idx="4294967295"/>
          </p:nvPr>
        </p:nvSpPr>
        <p:spPr>
          <a:xfrm>
            <a:off x="456840" y="1600200"/>
            <a:ext cx="8381880" cy="2743200"/>
          </a:xfrm>
          <a:prstGeom prst="rect">
            <a:avLst/>
          </a:prstGeom>
        </p:spPr>
        <p:txBody>
          <a:bodyPr lIns="46799" tIns="46799" rIns="46799" bIns="46799" anchor="t"/>
          <a:lstStyle/>
          <a:p>
            <a:pPr marL="457200" indent="-457200">
              <a:spcBef>
                <a:spcPts val="400"/>
              </a:spcBef>
              <a:defRPr spc="-100" sz="2000"/>
            </a:pPr>
            <a:r>
              <a:t>Dynamic programming is a method of sequence alignment</a:t>
            </a:r>
          </a:p>
          <a:p>
            <a:pPr marL="457200" indent="-457200">
              <a:spcBef>
                <a:spcPts val="400"/>
              </a:spcBef>
              <a:defRPr spc="-100" sz="2000"/>
            </a:pPr>
            <a:r>
              <a:t>Uses a scoring matrix to determine the best alignment (can either be global or local) between sequences</a:t>
            </a:r>
          </a:p>
          <a:p>
            <a:pPr marL="457200" indent="-457200">
              <a:spcBef>
                <a:spcPts val="400"/>
              </a:spcBef>
              <a:defRPr spc="-100" sz="2000"/>
            </a:pPr>
            <a:r>
              <a:t>Done in two parts:</a:t>
            </a:r>
          </a:p>
          <a:p>
            <a:pPr lvl="1" marL="838080" indent="-380879">
              <a:spcBef>
                <a:spcPts val="400"/>
              </a:spcBef>
              <a:buFontTx/>
              <a:buAutoNum type="arabicPeriod" startAt="1"/>
              <a:defRPr spc="-100" sz="1800"/>
            </a:pPr>
            <a:r>
              <a:t>Create a matrix which aligns all initial substrings of each sequence</a:t>
            </a:r>
          </a:p>
          <a:p>
            <a:pPr lvl="1" marL="838080" indent="-380879">
              <a:spcBef>
                <a:spcPts val="400"/>
              </a:spcBef>
              <a:buFontTx/>
              <a:buAutoNum type="arabicPeriod" startAt="1"/>
              <a:defRPr spc="-100" sz="1800"/>
            </a:pPr>
            <a:r>
              <a:t>Backtracking across the array to find which alignment is best</a:t>
            </a:r>
          </a:p>
        </p:txBody>
      </p:sp>
      <p:grpSp>
        <p:nvGrpSpPr>
          <p:cNvPr id="274" name="Group 156"/>
          <p:cNvGrpSpPr/>
          <p:nvPr/>
        </p:nvGrpSpPr>
        <p:grpSpPr>
          <a:xfrm>
            <a:off x="4049178" y="4092848"/>
            <a:ext cx="3798419" cy="2629778"/>
            <a:chOff x="0" y="0"/>
            <a:chExt cx="3798418" cy="2629776"/>
          </a:xfrm>
        </p:grpSpPr>
        <p:sp>
          <p:nvSpPr>
            <p:cNvPr id="212" name="Rectangle 157"/>
            <p:cNvSpPr txBox="1"/>
            <p:nvPr/>
          </p:nvSpPr>
          <p:spPr>
            <a:xfrm>
              <a:off x="3196592" y="2112595"/>
              <a:ext cx="548646" cy="51718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3</a:t>
              </a:r>
            </a:p>
          </p:txBody>
        </p:sp>
        <p:sp>
          <p:nvSpPr>
            <p:cNvPr id="213" name="Rectangle 158"/>
            <p:cNvSpPr txBox="1"/>
            <p:nvPr/>
          </p:nvSpPr>
          <p:spPr>
            <a:xfrm>
              <a:off x="2597868" y="2112595"/>
              <a:ext cx="491920" cy="51718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4</a:t>
              </a:r>
            </a:p>
          </p:txBody>
        </p:sp>
        <p:sp>
          <p:nvSpPr>
            <p:cNvPr id="214" name="Rectangle 159"/>
            <p:cNvSpPr txBox="1"/>
            <p:nvPr/>
          </p:nvSpPr>
          <p:spPr>
            <a:xfrm>
              <a:off x="2003132" y="2112595"/>
              <a:ext cx="487933" cy="51718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215" name="Rectangle 160"/>
            <p:cNvSpPr txBox="1"/>
            <p:nvPr/>
          </p:nvSpPr>
          <p:spPr>
            <a:xfrm>
              <a:off x="1378261" y="2112595"/>
              <a:ext cx="518511" cy="51718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-2</a:t>
              </a:r>
            </a:p>
          </p:txBody>
        </p:sp>
        <p:sp>
          <p:nvSpPr>
            <p:cNvPr id="216" name="Rectangle 161"/>
            <p:cNvSpPr txBox="1"/>
            <p:nvPr/>
          </p:nvSpPr>
          <p:spPr>
            <a:xfrm>
              <a:off x="742754" y="2112595"/>
              <a:ext cx="529147" cy="51718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-5</a:t>
              </a:r>
            </a:p>
          </p:txBody>
        </p:sp>
        <p:sp>
          <p:nvSpPr>
            <p:cNvPr id="217" name="Rectangle 162"/>
            <p:cNvSpPr txBox="1"/>
            <p:nvPr/>
          </p:nvSpPr>
          <p:spPr>
            <a:xfrm>
              <a:off x="53180" y="2112595"/>
              <a:ext cx="583214" cy="51718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218" name="Rectangle 163"/>
            <p:cNvSpPr txBox="1"/>
            <p:nvPr/>
          </p:nvSpPr>
          <p:spPr>
            <a:xfrm>
              <a:off x="3196592" y="1542678"/>
              <a:ext cx="548646" cy="569918"/>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219" name="Rectangle 164"/>
            <p:cNvSpPr txBox="1"/>
            <p:nvPr/>
          </p:nvSpPr>
          <p:spPr>
            <a:xfrm>
              <a:off x="2597868" y="1542678"/>
              <a:ext cx="491920" cy="569918"/>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220" name="Rectangle 165"/>
            <p:cNvSpPr txBox="1"/>
            <p:nvPr/>
          </p:nvSpPr>
          <p:spPr>
            <a:xfrm>
              <a:off x="2003132" y="1542678"/>
              <a:ext cx="487933" cy="569918"/>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2</a:t>
              </a:r>
            </a:p>
          </p:txBody>
        </p:sp>
        <p:sp>
          <p:nvSpPr>
            <p:cNvPr id="221" name="Rectangle 166"/>
            <p:cNvSpPr txBox="1"/>
            <p:nvPr/>
          </p:nvSpPr>
          <p:spPr>
            <a:xfrm>
              <a:off x="742754" y="1542678"/>
              <a:ext cx="529147" cy="569918"/>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-4</a:t>
              </a:r>
            </a:p>
          </p:txBody>
        </p:sp>
        <p:sp>
          <p:nvSpPr>
            <p:cNvPr id="222" name="Rectangle 167"/>
            <p:cNvSpPr txBox="1"/>
            <p:nvPr/>
          </p:nvSpPr>
          <p:spPr>
            <a:xfrm>
              <a:off x="53180" y="1542678"/>
              <a:ext cx="583214" cy="569918"/>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223" name="Rectangle 168"/>
            <p:cNvSpPr txBox="1"/>
            <p:nvPr/>
          </p:nvSpPr>
          <p:spPr>
            <a:xfrm>
              <a:off x="3196592" y="1020622"/>
              <a:ext cx="548646" cy="52161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-3</a:t>
              </a:r>
            </a:p>
          </p:txBody>
        </p:sp>
        <p:sp>
          <p:nvSpPr>
            <p:cNvPr id="224" name="Rectangle 169"/>
            <p:cNvSpPr txBox="1"/>
            <p:nvPr/>
          </p:nvSpPr>
          <p:spPr>
            <a:xfrm>
              <a:off x="2597868" y="1020622"/>
              <a:ext cx="491920" cy="52161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-2</a:t>
              </a:r>
            </a:p>
          </p:txBody>
        </p:sp>
        <p:sp>
          <p:nvSpPr>
            <p:cNvPr id="225" name="Rectangle 170"/>
            <p:cNvSpPr txBox="1"/>
            <p:nvPr/>
          </p:nvSpPr>
          <p:spPr>
            <a:xfrm>
              <a:off x="2003132" y="1020622"/>
              <a:ext cx="487933" cy="52161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226" name="Rectangle 171"/>
            <p:cNvSpPr txBox="1"/>
            <p:nvPr/>
          </p:nvSpPr>
          <p:spPr>
            <a:xfrm>
              <a:off x="1378261" y="1020622"/>
              <a:ext cx="518511" cy="52161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0</a:t>
              </a:r>
            </a:p>
          </p:txBody>
        </p:sp>
        <p:sp>
          <p:nvSpPr>
            <p:cNvPr id="227" name="Rectangle 172"/>
            <p:cNvSpPr txBox="1"/>
            <p:nvPr/>
          </p:nvSpPr>
          <p:spPr>
            <a:xfrm>
              <a:off x="742754" y="1020622"/>
              <a:ext cx="529147" cy="52161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-3</a:t>
              </a:r>
            </a:p>
          </p:txBody>
        </p:sp>
        <p:sp>
          <p:nvSpPr>
            <p:cNvPr id="228" name="Rectangle 173"/>
            <p:cNvSpPr txBox="1"/>
            <p:nvPr/>
          </p:nvSpPr>
          <p:spPr>
            <a:xfrm>
              <a:off x="53180" y="1020622"/>
              <a:ext cx="583214" cy="52161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229" name="Rectangle 174"/>
            <p:cNvSpPr txBox="1"/>
            <p:nvPr/>
          </p:nvSpPr>
          <p:spPr>
            <a:xfrm>
              <a:off x="3196592" y="517623"/>
              <a:ext cx="548646" cy="50300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-6</a:t>
              </a:r>
            </a:p>
          </p:txBody>
        </p:sp>
        <p:sp>
          <p:nvSpPr>
            <p:cNvPr id="230" name="Rectangle 175"/>
            <p:cNvSpPr txBox="1"/>
            <p:nvPr/>
          </p:nvSpPr>
          <p:spPr>
            <a:xfrm>
              <a:off x="2597868" y="517623"/>
              <a:ext cx="491920" cy="50300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-5</a:t>
              </a:r>
            </a:p>
          </p:txBody>
        </p:sp>
        <p:sp>
          <p:nvSpPr>
            <p:cNvPr id="231" name="Rectangle 176"/>
            <p:cNvSpPr txBox="1"/>
            <p:nvPr/>
          </p:nvSpPr>
          <p:spPr>
            <a:xfrm>
              <a:off x="2003132" y="517623"/>
              <a:ext cx="487933" cy="50300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-4</a:t>
              </a:r>
            </a:p>
          </p:txBody>
        </p:sp>
        <p:sp>
          <p:nvSpPr>
            <p:cNvPr id="232" name="Rectangle 177"/>
            <p:cNvSpPr txBox="1"/>
            <p:nvPr/>
          </p:nvSpPr>
          <p:spPr>
            <a:xfrm>
              <a:off x="1378261" y="517623"/>
              <a:ext cx="518511" cy="50300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-3</a:t>
              </a:r>
            </a:p>
          </p:txBody>
        </p:sp>
        <p:sp>
          <p:nvSpPr>
            <p:cNvPr id="233" name="Rectangle 178"/>
            <p:cNvSpPr txBox="1"/>
            <p:nvPr/>
          </p:nvSpPr>
          <p:spPr>
            <a:xfrm>
              <a:off x="742754" y="517623"/>
              <a:ext cx="529147" cy="50300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-2</a:t>
              </a:r>
            </a:p>
          </p:txBody>
        </p:sp>
        <p:sp>
          <p:nvSpPr>
            <p:cNvPr id="234" name="Rectangle 179"/>
            <p:cNvSpPr txBox="1"/>
            <p:nvPr/>
          </p:nvSpPr>
          <p:spPr>
            <a:xfrm>
              <a:off x="53180" y="517623"/>
              <a:ext cx="583214" cy="50300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235" name="Rectangle 180"/>
            <p:cNvSpPr txBox="1"/>
            <p:nvPr/>
          </p:nvSpPr>
          <p:spPr>
            <a:xfrm>
              <a:off x="3196592" y="-1"/>
              <a:ext cx="548646" cy="51762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G</a:t>
              </a:r>
            </a:p>
          </p:txBody>
        </p:sp>
        <p:sp>
          <p:nvSpPr>
            <p:cNvPr id="236" name="Rectangle 181"/>
            <p:cNvSpPr txBox="1"/>
            <p:nvPr/>
          </p:nvSpPr>
          <p:spPr>
            <a:xfrm>
              <a:off x="2597868" y="-1"/>
              <a:ext cx="491920" cy="51762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237" name="Rectangle 182"/>
            <p:cNvSpPr txBox="1"/>
            <p:nvPr/>
          </p:nvSpPr>
          <p:spPr>
            <a:xfrm>
              <a:off x="2003132" y="-1"/>
              <a:ext cx="487933" cy="51762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238" name="Rectangle 183"/>
            <p:cNvSpPr txBox="1"/>
            <p:nvPr/>
          </p:nvSpPr>
          <p:spPr>
            <a:xfrm>
              <a:off x="1378261" y="-1"/>
              <a:ext cx="518511" cy="51762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239" name="Rectangle 184"/>
            <p:cNvSpPr txBox="1"/>
            <p:nvPr/>
          </p:nvSpPr>
          <p:spPr>
            <a:xfrm>
              <a:off x="742754" y="-1"/>
              <a:ext cx="529147" cy="51762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A</a:t>
              </a:r>
            </a:p>
          </p:txBody>
        </p:sp>
        <p:sp>
          <p:nvSpPr>
            <p:cNvPr id="240" name="Straight Connector 186"/>
            <p:cNvSpPr/>
            <p:nvPr/>
          </p:nvSpPr>
          <p:spPr>
            <a:xfrm>
              <a:off x="-1" y="-1"/>
              <a:ext cx="379842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41" name="Straight Connector 187"/>
            <p:cNvSpPr/>
            <p:nvPr/>
          </p:nvSpPr>
          <p:spPr>
            <a:xfrm>
              <a:off x="-1" y="2629776"/>
              <a:ext cx="379842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42" name="Straight Connector 188"/>
            <p:cNvSpPr/>
            <p:nvPr/>
          </p:nvSpPr>
          <p:spPr>
            <a:xfrm flipH="1">
              <a:off x="-1" y="0"/>
              <a:ext cx="1" cy="2629777"/>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43" name="Straight Connector 189"/>
            <p:cNvSpPr/>
            <p:nvPr/>
          </p:nvSpPr>
          <p:spPr>
            <a:xfrm flipH="1">
              <a:off x="3798418" y="0"/>
              <a:ext cx="1" cy="2629777"/>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44" name="Straight Connector 190"/>
            <p:cNvSpPr/>
            <p:nvPr/>
          </p:nvSpPr>
          <p:spPr>
            <a:xfrm>
              <a:off x="-1" y="517623"/>
              <a:ext cx="379842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45" name="Straight Connector 191"/>
            <p:cNvSpPr/>
            <p:nvPr/>
          </p:nvSpPr>
          <p:spPr>
            <a:xfrm flipH="1">
              <a:off x="689573" y="0"/>
              <a:ext cx="1" cy="2629777"/>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46" name="Straight Connector 192"/>
            <p:cNvSpPr/>
            <p:nvPr/>
          </p:nvSpPr>
          <p:spPr>
            <a:xfrm flipH="1">
              <a:off x="1325081" y="0"/>
              <a:ext cx="1" cy="2629777"/>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47" name="Straight Connector 193"/>
            <p:cNvSpPr/>
            <p:nvPr/>
          </p:nvSpPr>
          <p:spPr>
            <a:xfrm flipH="1">
              <a:off x="1949952" y="0"/>
              <a:ext cx="1" cy="2629777"/>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48" name="Straight Connector 194"/>
            <p:cNvSpPr/>
            <p:nvPr/>
          </p:nvSpPr>
          <p:spPr>
            <a:xfrm flipH="1">
              <a:off x="2544687" y="0"/>
              <a:ext cx="1" cy="2629777"/>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49" name="Straight Connector 195"/>
            <p:cNvSpPr/>
            <p:nvPr/>
          </p:nvSpPr>
          <p:spPr>
            <a:xfrm flipH="1">
              <a:off x="3143411" y="0"/>
              <a:ext cx="1" cy="2629777"/>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50" name="Straight Connector 196"/>
            <p:cNvSpPr/>
            <p:nvPr/>
          </p:nvSpPr>
          <p:spPr>
            <a:xfrm>
              <a:off x="-1" y="1020622"/>
              <a:ext cx="379842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51" name="Straight Connector 197"/>
            <p:cNvSpPr/>
            <p:nvPr/>
          </p:nvSpPr>
          <p:spPr>
            <a:xfrm>
              <a:off x="-1" y="1542678"/>
              <a:ext cx="379842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52" name="Straight Connector 198"/>
            <p:cNvSpPr/>
            <p:nvPr/>
          </p:nvSpPr>
          <p:spPr>
            <a:xfrm>
              <a:off x="-1" y="2112595"/>
              <a:ext cx="379842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253" name="Straight Connector 199"/>
            <p:cNvSpPr/>
            <p:nvPr/>
          </p:nvSpPr>
          <p:spPr>
            <a:xfrm flipH="1" flipV="1">
              <a:off x="949272" y="682040"/>
              <a:ext cx="474637"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54" name="Straight Connector 200"/>
            <p:cNvSpPr/>
            <p:nvPr/>
          </p:nvSpPr>
          <p:spPr>
            <a:xfrm flipH="1">
              <a:off x="1655243" y="682040"/>
              <a:ext cx="339027"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55" name="Straight Connector 201"/>
            <p:cNvSpPr/>
            <p:nvPr/>
          </p:nvSpPr>
          <p:spPr>
            <a:xfrm flipH="1">
              <a:off x="2337283" y="682040"/>
              <a:ext cx="320414"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56" name="Straight Connector 202"/>
            <p:cNvSpPr/>
            <p:nvPr/>
          </p:nvSpPr>
          <p:spPr>
            <a:xfrm flipH="1">
              <a:off x="2921382" y="682040"/>
              <a:ext cx="306233"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57" name="Straight Connector 203"/>
            <p:cNvSpPr/>
            <p:nvPr/>
          </p:nvSpPr>
          <p:spPr>
            <a:xfrm flipV="1">
              <a:off x="853990" y="850001"/>
              <a:ext cx="1" cy="25571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58" name="Straight Connector 204"/>
            <p:cNvSpPr/>
            <p:nvPr/>
          </p:nvSpPr>
          <p:spPr>
            <a:xfrm flipV="1">
              <a:off x="853990" y="1360977"/>
              <a:ext cx="1" cy="25571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59" name="Straight Connector 205"/>
            <p:cNvSpPr/>
            <p:nvPr/>
          </p:nvSpPr>
          <p:spPr>
            <a:xfrm flipV="1">
              <a:off x="2045234" y="1948179"/>
              <a:ext cx="1" cy="255268"/>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60" name="Straight Connector 206"/>
            <p:cNvSpPr/>
            <p:nvPr/>
          </p:nvSpPr>
          <p:spPr>
            <a:xfrm flipH="1" flipV="1">
              <a:off x="1558189" y="1364080"/>
              <a:ext cx="474637" cy="255267"/>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261" name="Straight Connector 207"/>
            <p:cNvSpPr/>
            <p:nvPr/>
          </p:nvSpPr>
          <p:spPr>
            <a:xfrm flipH="1" flipV="1">
              <a:off x="949272" y="850001"/>
              <a:ext cx="474637" cy="25571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262" name="Rectangle 208"/>
            <p:cNvSpPr txBox="1"/>
            <p:nvPr/>
          </p:nvSpPr>
          <p:spPr>
            <a:xfrm>
              <a:off x="1416374" y="1558632"/>
              <a:ext cx="487932" cy="569919"/>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263" name="Straight Connector 209"/>
            <p:cNvSpPr/>
            <p:nvPr/>
          </p:nvSpPr>
          <p:spPr>
            <a:xfrm flipH="1" flipV="1">
              <a:off x="2142288" y="1948179"/>
              <a:ext cx="474637" cy="255268"/>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264" name="Straight Connector 210"/>
            <p:cNvSpPr/>
            <p:nvPr/>
          </p:nvSpPr>
          <p:spPr>
            <a:xfrm flipH="1" flipV="1">
              <a:off x="973646" y="1364080"/>
              <a:ext cx="474637" cy="255267"/>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65" name="Straight Connector 211"/>
            <p:cNvSpPr/>
            <p:nvPr/>
          </p:nvSpPr>
          <p:spPr>
            <a:xfrm flipV="1">
              <a:off x="1460691" y="1364080"/>
              <a:ext cx="1" cy="255267"/>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66" name="Straight Connector 212"/>
            <p:cNvSpPr/>
            <p:nvPr/>
          </p:nvSpPr>
          <p:spPr>
            <a:xfrm flipV="1">
              <a:off x="1460691" y="1948179"/>
              <a:ext cx="1" cy="255268"/>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67" name="Straight Connector 213"/>
            <p:cNvSpPr/>
            <p:nvPr/>
          </p:nvSpPr>
          <p:spPr>
            <a:xfrm flipV="1">
              <a:off x="853990" y="1873283"/>
              <a:ext cx="1" cy="255268"/>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68" name="Straight Connector 214"/>
            <p:cNvSpPr/>
            <p:nvPr/>
          </p:nvSpPr>
          <p:spPr>
            <a:xfrm flipH="1">
              <a:off x="2337726" y="1850681"/>
              <a:ext cx="338584"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69" name="Straight Connector 215"/>
            <p:cNvSpPr/>
            <p:nvPr/>
          </p:nvSpPr>
          <p:spPr>
            <a:xfrm flipH="1">
              <a:off x="2921826" y="1850681"/>
              <a:ext cx="338583"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70" name="Straight Connector 216"/>
            <p:cNvSpPr/>
            <p:nvPr/>
          </p:nvSpPr>
          <p:spPr>
            <a:xfrm flipH="1">
              <a:off x="1753184" y="1266139"/>
              <a:ext cx="338583"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71" name="Straight Connector 217"/>
            <p:cNvSpPr/>
            <p:nvPr/>
          </p:nvSpPr>
          <p:spPr>
            <a:xfrm flipH="1">
              <a:off x="2337726" y="1266139"/>
              <a:ext cx="338584"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72" name="Straight Connector 218"/>
            <p:cNvSpPr/>
            <p:nvPr/>
          </p:nvSpPr>
          <p:spPr>
            <a:xfrm flipH="1">
              <a:off x="2921826" y="1266139"/>
              <a:ext cx="338583"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273" name="Straight Connector 219"/>
            <p:cNvSpPr/>
            <p:nvPr/>
          </p:nvSpPr>
          <p:spPr>
            <a:xfrm flipH="1">
              <a:off x="2921826" y="2435224"/>
              <a:ext cx="338583" cy="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grpSp>
      <p:sp>
        <p:nvSpPr>
          <p:cNvPr id="275" name="Rectangle 220"/>
          <p:cNvSpPr txBox="1"/>
          <p:nvPr/>
        </p:nvSpPr>
        <p:spPr>
          <a:xfrm>
            <a:off x="1338480" y="4191120"/>
            <a:ext cx="2580840" cy="1419622"/>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To the right is a dynamic programming matrix for alignment of the sequences ACCTG and TCCT</a:t>
            </a:r>
          </a:p>
        </p:txBody>
      </p:sp>
    </p:spTree>
  </p:cSld>
  <p:clrMapOvr>
    <a:masterClrMapping/>
  </p:clrMapOvr>
  <p:transition xmlns:p14="http://schemas.microsoft.com/office/powerpoint/2010/main" spd="med" advClick="1"/>
</p:sld>
</file>

<file path=ppt/slides/slide3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77" name="PlaceHolder 1"/>
          <p:cNvSpPr txBox="1"/>
          <p:nvPr>
            <p:ph type="title" idx="4294967295"/>
          </p:nvPr>
        </p:nvSpPr>
        <p:spPr>
          <a:prstGeom prst="rect">
            <a:avLst/>
          </a:prstGeom>
        </p:spPr>
        <p:txBody>
          <a:bodyPr/>
          <a:lstStyle>
            <a:lvl1pPr>
              <a:defRPr spc="-100" sz="4800"/>
            </a:lvl1pPr>
          </a:lstStyle>
          <a:p>
            <a:pPr/>
            <a:r>
              <a:t>Needleman-Wunsch Algorithm</a:t>
            </a:r>
          </a:p>
        </p:txBody>
      </p:sp>
      <p:sp>
        <p:nvSpPr>
          <p:cNvPr id="278" name="PlaceHolder 2"/>
          <p:cNvSpPr txBox="1"/>
          <p:nvPr>
            <p:ph type="body" idx="4294967295"/>
          </p:nvPr>
        </p:nvSpPr>
        <p:spPr>
          <a:xfrm>
            <a:off x="457200" y="1600199"/>
            <a:ext cx="8229600" cy="4525922"/>
          </a:xfrm>
          <a:prstGeom prst="rect">
            <a:avLst/>
          </a:prstGeom>
        </p:spPr>
        <p:txBody>
          <a:bodyPr lIns="46799" tIns="46799" rIns="46799" bIns="46799" anchor="t"/>
          <a:lstStyle/>
          <a:p>
            <a:pPr>
              <a:defRPr spc="-100" sz="2800"/>
            </a:pPr>
            <a:r>
              <a:t>A global alignment algorithm</a:t>
            </a:r>
          </a:p>
          <a:p>
            <a:pPr>
              <a:defRPr spc="-100" sz="2800"/>
            </a:pPr>
            <a:r>
              <a:t>Uses dynamic programming that utilizes a scoring matrix</a:t>
            </a:r>
          </a:p>
          <a:p>
            <a:pPr>
              <a:defRPr spc="-100" sz="2800"/>
            </a:pPr>
            <a:r>
              <a:t>Guaranteed to find the alignment with the highest possible score</a:t>
            </a:r>
          </a:p>
          <a:p>
            <a:pPr>
              <a:defRPr spc="-100" sz="2800"/>
            </a:pPr>
            <a:r>
              <a:t>The following slides demonstrate how the algorithm works for two sequences</a:t>
            </a:r>
          </a:p>
        </p:txBody>
      </p:sp>
    </p:spTree>
  </p:cSld>
  <p:clrMapOvr>
    <a:masterClrMapping/>
  </p:clrMapOvr>
  <p:transition xmlns:p14="http://schemas.microsoft.com/office/powerpoint/2010/main" spd="med" advClick="1"/>
</p:sld>
</file>

<file path=ppt/slides/slide3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0" name="PlaceHolder 1"/>
          <p:cNvSpPr txBox="1"/>
          <p:nvPr>
            <p:ph type="title" idx="4294967295"/>
          </p:nvPr>
        </p:nvSpPr>
        <p:spPr>
          <a:prstGeom prst="rect">
            <a:avLst/>
          </a:prstGeom>
        </p:spPr>
        <p:txBody>
          <a:bodyPr/>
          <a:lstStyle>
            <a:lvl1pPr>
              <a:defRPr spc="-100"/>
            </a:lvl1pPr>
          </a:lstStyle>
          <a:p>
            <a:pPr/>
            <a:r>
              <a:t>The Terms Used</a:t>
            </a:r>
          </a:p>
        </p:txBody>
      </p:sp>
      <p:sp>
        <p:nvSpPr>
          <p:cNvPr id="281" name="PlaceHolder 2"/>
          <p:cNvSpPr txBox="1"/>
          <p:nvPr>
            <p:ph type="body" idx="4294967295"/>
          </p:nvPr>
        </p:nvSpPr>
        <p:spPr>
          <a:xfrm>
            <a:off x="457199" y="1600199"/>
            <a:ext cx="8305922" cy="4525922"/>
          </a:xfrm>
          <a:prstGeom prst="rect">
            <a:avLst/>
          </a:prstGeom>
        </p:spPr>
        <p:txBody>
          <a:bodyPr lIns="46799" tIns="46799" rIns="46799" bIns="46799" anchor="t"/>
          <a:lstStyle/>
          <a:p>
            <a:pPr>
              <a:spcBef>
                <a:spcPts val="600"/>
              </a:spcBef>
              <a:defRPr b="1" i="1" spc="-100" sz="2400"/>
            </a:pPr>
            <a:r>
              <a:t>x = x</a:t>
            </a:r>
            <a:r>
              <a:rPr baseline="-25000"/>
              <a:t>1</a:t>
            </a:r>
            <a:r>
              <a:t>x</a:t>
            </a:r>
            <a:r>
              <a:rPr baseline="-25000"/>
              <a:t>2</a:t>
            </a:r>
            <a:r>
              <a:t>x</a:t>
            </a:r>
            <a:r>
              <a:rPr baseline="-25000"/>
              <a:t>3</a:t>
            </a:r>
            <a:r>
              <a:t>…x</a:t>
            </a:r>
            <a:r>
              <a:rPr baseline="-25000"/>
              <a:t>n</a:t>
            </a:r>
            <a:r>
              <a:t> </a:t>
            </a:r>
            <a:r>
              <a:rPr b="0" i="0"/>
              <a:t>and</a:t>
            </a:r>
            <a:r>
              <a:t> y = y</a:t>
            </a:r>
            <a:r>
              <a:rPr baseline="-25000"/>
              <a:t>1</a:t>
            </a:r>
            <a:r>
              <a:t>y</a:t>
            </a:r>
            <a:r>
              <a:rPr baseline="-25000"/>
              <a:t>2</a:t>
            </a:r>
            <a:r>
              <a:t>y</a:t>
            </a:r>
            <a:r>
              <a:rPr baseline="-25000"/>
              <a:t>3</a:t>
            </a:r>
            <a:r>
              <a:t>…y</a:t>
            </a:r>
            <a:r>
              <a:rPr baseline="-25000"/>
              <a:t>m</a:t>
            </a:r>
            <a:endParaRPr spc="-1"/>
          </a:p>
          <a:p>
            <a:pPr lvl="1">
              <a:spcBef>
                <a:spcPts val="400"/>
              </a:spcBef>
              <a:defRPr spc="-100" sz="2000"/>
            </a:pPr>
            <a:r>
              <a:t>Sequences of lengths </a:t>
            </a:r>
            <a:r>
              <a:rPr b="1" i="1"/>
              <a:t>n</a:t>
            </a:r>
            <a:r>
              <a:rPr b="1"/>
              <a:t> </a:t>
            </a:r>
            <a:r>
              <a:t>and </a:t>
            </a:r>
            <a:r>
              <a:rPr b="1" i="1"/>
              <a:t>m</a:t>
            </a:r>
            <a:r>
              <a:t>, respectively </a:t>
            </a:r>
          </a:p>
          <a:p>
            <a:pPr>
              <a:spcBef>
                <a:spcPts val="600"/>
              </a:spcBef>
              <a:defRPr b="1" i="1" spc="-100" sz="2400"/>
            </a:pPr>
            <a:r>
              <a:t>D</a:t>
            </a:r>
            <a:r>
              <a:rPr b="0" i="0"/>
              <a:t> </a:t>
            </a:r>
            <a:endParaRPr b="0" i="0"/>
          </a:p>
          <a:p>
            <a:pPr lvl="1">
              <a:spcBef>
                <a:spcPts val="400"/>
              </a:spcBef>
              <a:defRPr spc="-100" sz="2000"/>
            </a:pPr>
            <a:r>
              <a:t>the matrix used for the dynamic programming</a:t>
            </a:r>
          </a:p>
          <a:p>
            <a:pPr>
              <a:spcBef>
                <a:spcPts val="600"/>
              </a:spcBef>
              <a:defRPr b="1" i="1" spc="-100" sz="2400"/>
            </a:pPr>
            <a:r>
              <a:t>S</a:t>
            </a:r>
            <a:endParaRPr spc="-1"/>
          </a:p>
          <a:p>
            <a:pPr lvl="1">
              <a:spcBef>
                <a:spcPts val="400"/>
              </a:spcBef>
              <a:defRPr spc="-100" sz="2000"/>
            </a:pPr>
            <a:r>
              <a:t>A substitution matrix</a:t>
            </a:r>
          </a:p>
          <a:p>
            <a:pPr lvl="1">
              <a:spcBef>
                <a:spcPts val="400"/>
              </a:spcBef>
              <a:defRPr spc="-100" sz="2000"/>
            </a:pPr>
            <a:r>
              <a:t>For this example, let matches score +1 and mismatches score -1</a:t>
            </a:r>
          </a:p>
          <a:p>
            <a:pPr>
              <a:spcBef>
                <a:spcPts val="600"/>
              </a:spcBef>
              <a:defRPr b="1" i="1" spc="-100" sz="2400"/>
            </a:pPr>
            <a:r>
              <a:t>W</a:t>
            </a:r>
            <a:endParaRPr spc="-1"/>
          </a:p>
          <a:p>
            <a:pPr lvl="1">
              <a:spcBef>
                <a:spcPts val="400"/>
              </a:spcBef>
              <a:defRPr spc="-100" sz="2000"/>
            </a:pPr>
            <a:r>
              <a:t>The gap (or indel) penalty</a:t>
            </a:r>
          </a:p>
          <a:p>
            <a:pPr lvl="1">
              <a:spcBef>
                <a:spcPts val="400"/>
              </a:spcBef>
              <a:defRPr spc="-100" sz="2000"/>
            </a:pPr>
            <a:r>
              <a:t>For this example, let </a:t>
            </a:r>
            <a:r>
              <a:rPr b="1" i="1"/>
              <a:t>W</a:t>
            </a:r>
            <a:r>
              <a:t>=-1</a:t>
            </a:r>
          </a:p>
        </p:txBody>
      </p:sp>
    </p:spTree>
  </p:cSld>
  <p:clrMapOvr>
    <a:masterClrMapping/>
  </p:clrMapOvr>
  <p:transition xmlns:p14="http://schemas.microsoft.com/office/powerpoint/2010/main" spd="med" advClick="1"/>
</p:sld>
</file>

<file path=ppt/slides/slide3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3" name="PlaceHolder 1"/>
          <p:cNvSpPr txBox="1"/>
          <p:nvPr>
            <p:ph type="title" idx="4294967295"/>
          </p:nvPr>
        </p:nvSpPr>
        <p:spPr>
          <a:prstGeom prst="rect">
            <a:avLst/>
          </a:prstGeom>
        </p:spPr>
        <p:txBody>
          <a:bodyPr/>
          <a:lstStyle>
            <a:lvl1pPr>
              <a:defRPr spc="-100"/>
            </a:lvl1pPr>
          </a:lstStyle>
          <a:p>
            <a:pPr/>
            <a:r>
              <a:t>Initializing The Matrix</a:t>
            </a:r>
          </a:p>
        </p:txBody>
      </p:sp>
      <p:sp>
        <p:nvSpPr>
          <p:cNvPr id="284" name="PlaceHolder 2"/>
          <p:cNvSpPr txBox="1"/>
          <p:nvPr>
            <p:ph type="body" sz="half" idx="4294967295"/>
          </p:nvPr>
        </p:nvSpPr>
        <p:spPr>
          <a:xfrm>
            <a:off x="304559" y="1143000"/>
            <a:ext cx="8458201" cy="2362320"/>
          </a:xfrm>
          <a:prstGeom prst="rect">
            <a:avLst/>
          </a:prstGeom>
        </p:spPr>
        <p:txBody>
          <a:bodyPr lIns="46799" tIns="46799" rIns="46799" bIns="46799" anchor="t"/>
          <a:lstStyle/>
          <a:p>
            <a:pPr>
              <a:spcBef>
                <a:spcPts val="500"/>
              </a:spcBef>
              <a:defRPr spc="-100" sz="2200"/>
            </a:pPr>
            <a:r>
              <a:t>For alignment of sequences </a:t>
            </a:r>
            <a:r>
              <a:rPr b="1" i="1"/>
              <a:t>x</a:t>
            </a:r>
            <a:r>
              <a:t> = Gems and </a:t>
            </a:r>
            <a:r>
              <a:rPr b="1" i="1"/>
              <a:t>y</a:t>
            </a:r>
            <a:r>
              <a:t> = Genes, using scoring matrix S</a:t>
            </a:r>
          </a:p>
          <a:p>
            <a:pPr>
              <a:spcBef>
                <a:spcPts val="500"/>
              </a:spcBef>
              <a:defRPr spc="-100" sz="2200"/>
            </a:pPr>
            <a:r>
              <a:t>The matrix </a:t>
            </a:r>
            <a:r>
              <a:rPr b="1" i="1"/>
              <a:t>D</a:t>
            </a:r>
            <a:r>
              <a:t> (size (</a:t>
            </a:r>
            <a:r>
              <a:rPr b="1" i="1"/>
              <a:t>m</a:t>
            </a:r>
            <a:r>
              <a:t>+1) x (</a:t>
            </a:r>
            <a:r>
              <a:rPr b="1" i="1"/>
              <a:t>n</a:t>
            </a:r>
            <a:r>
              <a:t>+1) ) is initialized</a:t>
            </a:r>
          </a:p>
          <a:p>
            <a:pPr lvl="1">
              <a:spcBef>
                <a:spcPts val="500"/>
              </a:spcBef>
              <a:defRPr b="1" i="1" spc="-100" sz="2200"/>
            </a:pPr>
            <a:r>
              <a:t>D</a:t>
            </a:r>
            <a:r>
              <a:rPr b="0" baseline="-25000" i="0"/>
              <a:t>0,0</a:t>
            </a:r>
            <a:r>
              <a:rPr b="0" i="0"/>
              <a:t>  = 0</a:t>
            </a:r>
            <a:endParaRPr b="0" i="0"/>
          </a:p>
          <a:p>
            <a:pPr lvl="1">
              <a:spcBef>
                <a:spcPts val="500"/>
              </a:spcBef>
              <a:defRPr b="1" i="1" spc="-100" sz="2200"/>
            </a:pPr>
            <a:r>
              <a:t>D</a:t>
            </a:r>
            <a:r>
              <a:rPr baseline="-25000"/>
              <a:t>i</a:t>
            </a:r>
            <a:r>
              <a:rPr b="0" baseline="-25000" i="0"/>
              <a:t>, 0</a:t>
            </a:r>
            <a:r>
              <a:rPr b="0" i="0"/>
              <a:t> = </a:t>
            </a:r>
            <a:r>
              <a:t>D</a:t>
            </a:r>
            <a:r>
              <a:rPr baseline="-25000"/>
              <a:t>i</a:t>
            </a:r>
            <a:r>
              <a:rPr b="0" baseline="-25000" i="0"/>
              <a:t>-1, 0</a:t>
            </a:r>
            <a:r>
              <a:rPr b="0" i="0"/>
              <a:t> + </a:t>
            </a:r>
            <a:r>
              <a:t>W</a:t>
            </a:r>
            <a:r>
              <a:rPr b="0" i="0"/>
              <a:t>, for all </a:t>
            </a:r>
            <a:r>
              <a:t>i </a:t>
            </a:r>
            <a:r>
              <a:rPr b="0" i="0"/>
              <a:t>&lt;= </a:t>
            </a:r>
            <a:r>
              <a:t>n</a:t>
            </a:r>
            <a:endParaRPr spc="-1"/>
          </a:p>
          <a:p>
            <a:pPr lvl="1">
              <a:spcBef>
                <a:spcPts val="500"/>
              </a:spcBef>
              <a:defRPr b="1" i="1" spc="-100" sz="2200"/>
            </a:pPr>
            <a:r>
              <a:t>D</a:t>
            </a:r>
            <a:r>
              <a:rPr b="0" baseline="-25000" i="0"/>
              <a:t>0, </a:t>
            </a:r>
            <a:r>
              <a:rPr baseline="-25000"/>
              <a:t>j</a:t>
            </a:r>
            <a:r>
              <a:rPr b="0" i="0"/>
              <a:t> = D</a:t>
            </a:r>
            <a:r>
              <a:rPr b="0" baseline="-25000" i="0"/>
              <a:t>0, </a:t>
            </a:r>
            <a:r>
              <a:rPr baseline="-25000"/>
              <a:t>j</a:t>
            </a:r>
            <a:r>
              <a:rPr b="0" baseline="-25000" i="0"/>
              <a:t>-1</a:t>
            </a:r>
            <a:r>
              <a:rPr b="0" i="0"/>
              <a:t> + </a:t>
            </a:r>
            <a:r>
              <a:t>W</a:t>
            </a:r>
            <a:r>
              <a:rPr b="0" i="0"/>
              <a:t>, for all</a:t>
            </a:r>
            <a:r>
              <a:t> j </a:t>
            </a:r>
            <a:r>
              <a:rPr b="0" i="0"/>
              <a:t>&lt;=</a:t>
            </a:r>
            <a:r>
              <a:t> m</a:t>
            </a:r>
          </a:p>
        </p:txBody>
      </p:sp>
      <p:graphicFrame>
        <p:nvGraphicFramePr>
          <p:cNvPr id="285" name="Table 227"/>
          <p:cNvGraphicFramePr/>
          <p:nvPr/>
        </p:nvGraphicFramePr>
        <p:xfrm>
          <a:off x="3124080" y="3524399"/>
          <a:ext cx="5791321" cy="3125521"/>
        </p:xfrm>
        <a:graphic xmlns:a="http://schemas.openxmlformats.org/drawingml/2006/main">
          <a:graphicData uri="http://schemas.openxmlformats.org/drawingml/2006/table">
            <a:tbl>
              <a:tblPr firstCol="0" firstRow="0" lastCol="0" lastRow="0" bandCol="0" bandRow="0" rtl="0">
                <a:tableStyleId>{4C3C2611-4C71-4FC5-86AE-919BDF0F9419}</a:tableStyleId>
              </a:tblPr>
              <a:tblGrid>
                <a:gridCol w="811440"/>
                <a:gridCol w="830160"/>
                <a:gridCol w="830160"/>
                <a:gridCol w="830520"/>
                <a:gridCol w="828360"/>
                <a:gridCol w="830520"/>
                <a:gridCol w="830160"/>
              </a:tblGrid>
              <a:tr h="520920">
                <a:tc>
                  <a:txBody>
                    <a:bodyPr/>
                    <a:lstStyle/>
                    <a:p>
                      <a:pPr indent="0" algn="l">
                        <a:tabLst/>
                        <a:defRPr spc="0" sz="1800">
                          <a:sym typeface="Arial"/>
                        </a:defRPr>
                      </a:pPr>
                    </a:p>
                  </a:txBody>
                  <a:tcPr marL="45720" marR="45720" marT="45720" marB="45720" anchor="t" anchorCtr="0" horzOverflow="overflow">
                    <a:lnL w="12700">
                      <a:miter lim="400000"/>
                    </a:lnL>
                    <a:lnR w="5760">
                      <a:solidFill>
                        <a:srgbClr val="000000"/>
                      </a:solidFill>
                    </a:lnR>
                    <a:lnT w="12700">
                      <a:miter lim="400000"/>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spc="-1" sz="2800">
                          <a:sym typeface="Arial"/>
                        </a:rPr>
                        <a:t>G</a:t>
                      </a: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spc="-1" sz="2800">
                          <a:sym typeface="Arial"/>
                        </a:rPr>
                        <a:t>E</a:t>
                      </a: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spc="-1" sz="2800">
                          <a:sym typeface="Arial"/>
                        </a:rPr>
                        <a:t>N</a:t>
                      </a: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spc="-1" sz="2800">
                          <a:sym typeface="Arial"/>
                        </a:rPr>
                        <a:t>E</a:t>
                      </a: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spc="-1" sz="2800">
                          <a:sym typeface="Arial"/>
                        </a:rPr>
                        <a:t>S</a:t>
                      </a:r>
                    </a:p>
                  </a:txBody>
                  <a:tcPr marL="45720" marR="45720" marT="45720" marB="45720" anchor="t" anchorCtr="0" horzOverflow="overflow">
                    <a:lnL w="5760">
                      <a:solidFill>
                        <a:srgbClr val="000000"/>
                      </a:solidFill>
                    </a:lnL>
                    <a:lnR w="12700">
                      <a:miter lim="400000"/>
                    </a:lnR>
                    <a:lnT w="12700">
                      <a:miter lim="400000"/>
                    </a:lnT>
                    <a:lnB w="5760">
                      <a:solidFill>
                        <a:srgbClr val="000000"/>
                      </a:solidFill>
                    </a:lnB>
                    <a:noFill/>
                  </a:tcPr>
                </a:tc>
              </a:tr>
              <a:tr h="520920">
                <a:tc>
                  <a:txBody>
                    <a:bodyPr/>
                    <a:lstStyle/>
                    <a:p>
                      <a:pPr indent="0" algn="l">
                        <a:tabLst/>
                        <a:defRPr spc="0" sz="1800">
                          <a:sym typeface="Arial"/>
                        </a:defRPr>
                      </a:pPr>
                    </a:p>
                  </a:txBody>
                  <a:tcPr marL="45720" marR="45720" marT="45720" marB="45720" anchor="t" anchorCtr="0" horzOverflow="overflow">
                    <a:lnL w="12700">
                      <a:miter lim="400000"/>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-3</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-4</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-5</a:t>
                      </a:r>
                    </a:p>
                  </a:txBody>
                  <a:tcPr marL="45720" marR="45720" marT="45720" marB="45720" anchor="t" anchorCtr="0" horzOverflow="overflow">
                    <a:lnL w="5760">
                      <a:solidFill>
                        <a:srgbClr val="000000"/>
                      </a:solidFill>
                    </a:lnL>
                    <a:lnR w="12700">
                      <a:miter lim="400000"/>
                    </a:lnR>
                    <a:lnT w="5760">
                      <a:solidFill>
                        <a:srgbClr val="000000"/>
                      </a:solidFill>
                    </a:lnT>
                    <a:lnB w="5760">
                      <a:solidFill>
                        <a:srgbClr val="000000"/>
                      </a:solidFill>
                    </a:lnB>
                    <a:noFill/>
                  </a:tcPr>
                </a:tc>
              </a:tr>
              <a:tr h="520920">
                <a:tc>
                  <a:txBody>
                    <a:bodyPr/>
                    <a:lstStyle/>
                    <a:p>
                      <a:pPr indent="0" algn="l">
                        <a:spcBef>
                          <a:spcPts val="700"/>
                        </a:spcBef>
                        <a:defRPr spc="0" sz="1800"/>
                      </a:pPr>
                      <a:r>
                        <a:rPr spc="-1" sz="2800">
                          <a:sym typeface="Arial"/>
                        </a:rPr>
                        <a:t>G</a:t>
                      </a:r>
                    </a:p>
                  </a:txBody>
                  <a:tcPr marL="45720" marR="45720" marT="45720" marB="45720" anchor="t" anchorCtr="0" horzOverflow="overflow">
                    <a:lnL w="12700">
                      <a:miter lim="400000"/>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12700">
                      <a:miter lim="400000"/>
                    </a:lnR>
                    <a:lnT w="5760">
                      <a:solidFill>
                        <a:srgbClr val="000000"/>
                      </a:solidFill>
                    </a:lnT>
                    <a:lnB w="5760">
                      <a:solidFill>
                        <a:srgbClr val="000000"/>
                      </a:solidFill>
                    </a:lnB>
                    <a:noFill/>
                  </a:tcPr>
                </a:tc>
              </a:tr>
              <a:tr h="520920">
                <a:tc>
                  <a:txBody>
                    <a:bodyPr/>
                    <a:lstStyle/>
                    <a:p>
                      <a:pPr indent="0" algn="l">
                        <a:spcBef>
                          <a:spcPts val="700"/>
                        </a:spcBef>
                        <a:defRPr spc="0" sz="1800"/>
                      </a:pPr>
                      <a:r>
                        <a:rPr spc="-1" sz="2800">
                          <a:sym typeface="Arial"/>
                        </a:rPr>
                        <a:t>E</a:t>
                      </a:r>
                    </a:p>
                  </a:txBody>
                  <a:tcPr marL="45720" marR="45720" marT="45720" marB="45720" anchor="t" anchorCtr="0" horzOverflow="overflow">
                    <a:lnL w="12700">
                      <a:miter lim="400000"/>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12700">
                      <a:miter lim="400000"/>
                    </a:lnR>
                    <a:lnT w="5760">
                      <a:solidFill>
                        <a:srgbClr val="000000"/>
                      </a:solidFill>
                    </a:lnT>
                    <a:lnB w="5760">
                      <a:solidFill>
                        <a:srgbClr val="000000"/>
                      </a:solidFill>
                    </a:lnB>
                    <a:noFill/>
                  </a:tcPr>
                </a:tc>
              </a:tr>
              <a:tr h="520920">
                <a:tc>
                  <a:txBody>
                    <a:bodyPr/>
                    <a:lstStyle/>
                    <a:p>
                      <a:pPr indent="0" algn="l">
                        <a:spcBef>
                          <a:spcPts val="700"/>
                        </a:spcBef>
                        <a:defRPr spc="0" sz="1800"/>
                      </a:pPr>
                      <a:r>
                        <a:rPr spc="-1" sz="2800">
                          <a:sym typeface="Arial"/>
                        </a:rPr>
                        <a:t>M</a:t>
                      </a:r>
                    </a:p>
                  </a:txBody>
                  <a:tcPr marL="45720" marR="45720" marT="45720" marB="45720" anchor="t" anchorCtr="0" horzOverflow="overflow">
                    <a:lnL w="12700">
                      <a:miter lim="400000"/>
                    </a:lnL>
                    <a:lnR w="5760">
                      <a:solidFill>
                        <a:srgbClr val="000000"/>
                      </a:solidFill>
                    </a:lnR>
                    <a:lnT w="5760">
                      <a:solidFill>
                        <a:srgbClr val="000000"/>
                      </a:solidFill>
                    </a:lnT>
                    <a:lnB w="5760">
                      <a:solidFill>
                        <a:srgbClr val="000000"/>
                      </a:solidFill>
                    </a:lnB>
                    <a:noFill/>
                  </a:tcPr>
                </a:tc>
                <a:tc>
                  <a:txBody>
                    <a:bodyPr/>
                    <a:lstStyle/>
                    <a:p>
                      <a:pPr indent="0" algn="l">
                        <a:spcBef>
                          <a:spcPts val="700"/>
                        </a:spcBef>
                        <a:defRPr spc="0" sz="1800"/>
                      </a:pPr>
                      <a:r>
                        <a:rPr spc="-1" sz="2800">
                          <a:sym typeface="Arial"/>
                        </a:rPr>
                        <a:t>-3</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12700">
                      <a:miter lim="400000"/>
                    </a:lnR>
                    <a:lnT w="5760">
                      <a:solidFill>
                        <a:srgbClr val="000000"/>
                      </a:solidFill>
                    </a:lnT>
                    <a:lnB w="5760">
                      <a:solidFill>
                        <a:srgbClr val="000000"/>
                      </a:solidFill>
                    </a:lnB>
                    <a:noFill/>
                  </a:tcPr>
                </a:tc>
              </a:tr>
              <a:tr h="520920">
                <a:tc>
                  <a:txBody>
                    <a:bodyPr/>
                    <a:lstStyle/>
                    <a:p>
                      <a:pPr indent="0" algn="l">
                        <a:spcBef>
                          <a:spcPts val="700"/>
                        </a:spcBef>
                        <a:defRPr spc="0" sz="1800"/>
                      </a:pPr>
                      <a:r>
                        <a:rPr spc="-1" sz="2800">
                          <a:sym typeface="Arial"/>
                        </a:rPr>
                        <a:t>S</a:t>
                      </a:r>
                    </a:p>
                  </a:txBody>
                  <a:tcPr marL="45720" marR="45720" marT="45720" marB="45720" anchor="t" anchorCtr="0" horzOverflow="overflow">
                    <a:lnL w="12700">
                      <a:miter lim="400000"/>
                    </a:lnL>
                    <a:lnR w="5760">
                      <a:solidFill>
                        <a:srgbClr val="000000"/>
                      </a:solidFill>
                    </a:lnR>
                    <a:lnT w="5760">
                      <a:solidFill>
                        <a:srgbClr val="000000"/>
                      </a:solidFill>
                    </a:lnT>
                    <a:lnB w="12700">
                      <a:miter lim="400000"/>
                    </a:lnB>
                    <a:noFill/>
                  </a:tcPr>
                </a:tc>
                <a:tc>
                  <a:txBody>
                    <a:bodyPr/>
                    <a:lstStyle/>
                    <a:p>
                      <a:pPr indent="0" algn="l">
                        <a:spcBef>
                          <a:spcPts val="700"/>
                        </a:spcBef>
                        <a:defRPr spc="0" sz="1800"/>
                      </a:pPr>
                      <a:r>
                        <a:rPr spc="-1" sz="2800">
                          <a:sym typeface="Arial"/>
                        </a:rPr>
                        <a:t>-4</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12700">
                      <a:miter lim="400000"/>
                    </a:lnR>
                    <a:lnT w="5760">
                      <a:solidFill>
                        <a:srgbClr val="000000"/>
                      </a:solidFill>
                    </a:lnT>
                    <a:lnB w="12700">
                      <a:miter lim="400000"/>
                    </a:lnB>
                    <a:noFill/>
                  </a:tcPr>
                </a:tc>
              </a:tr>
            </a:tbl>
          </a:graphicData>
        </a:graphic>
      </p:graphicFrame>
      <p:sp>
        <p:nvSpPr>
          <p:cNvPr id="286" name="Rectangle 228"/>
          <p:cNvSpPr txBox="1"/>
          <p:nvPr/>
        </p:nvSpPr>
        <p:spPr>
          <a:xfrm>
            <a:off x="500399" y="4038479"/>
            <a:ext cx="2498042" cy="1686323"/>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To the right:</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Initialization of an alignment of GENES with GEMS.</a:t>
            </a:r>
          </a:p>
          <a:p>
            <a:pPr>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
            </a:pPr>
          </a:p>
        </p:txBody>
      </p:sp>
    </p:spTree>
  </p:cSld>
  <p:clrMapOvr>
    <a:masterClrMapping/>
  </p:clrMapOvr>
  <p:transition xmlns:p14="http://schemas.microsoft.com/office/powerpoint/2010/main" spd="med" advClick="1"/>
</p:sld>
</file>

<file path=ppt/slides/slide3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8" name="PlaceHolder 1"/>
          <p:cNvSpPr txBox="1"/>
          <p:nvPr>
            <p:ph type="title" idx="4294967295"/>
          </p:nvPr>
        </p:nvSpPr>
        <p:spPr>
          <a:xfrm>
            <a:off x="380519" y="-76680"/>
            <a:ext cx="8458201" cy="1143001"/>
          </a:xfrm>
          <a:prstGeom prst="rect">
            <a:avLst/>
          </a:prstGeom>
        </p:spPr>
        <p:txBody>
          <a:bodyPr/>
          <a:lstStyle>
            <a:lvl1pPr>
              <a:defRPr spc="-100"/>
            </a:lvl1pPr>
          </a:lstStyle>
          <a:p>
            <a:pPr/>
            <a:r>
              <a:t>Filling in the Matrix</a:t>
            </a:r>
          </a:p>
        </p:txBody>
      </p:sp>
      <p:graphicFrame>
        <p:nvGraphicFramePr>
          <p:cNvPr id="289" name="Table 230"/>
          <p:cNvGraphicFramePr/>
          <p:nvPr/>
        </p:nvGraphicFramePr>
        <p:xfrm>
          <a:off x="4000679" y="2971800"/>
          <a:ext cx="5143321" cy="3125520"/>
        </p:xfrm>
        <a:graphic xmlns:a="http://schemas.openxmlformats.org/drawingml/2006/main">
          <a:graphicData uri="http://schemas.openxmlformats.org/drawingml/2006/table">
            <a:tbl>
              <a:tblPr firstCol="0" firstRow="0" lastCol="0" lastRow="0" bandCol="0" bandRow="0" rtl="0">
                <a:tableStyleId>{4C3C2611-4C71-4FC5-86AE-919BDF0F9419}</a:tableStyleId>
              </a:tblPr>
              <a:tblGrid>
                <a:gridCol w="720360"/>
                <a:gridCol w="736560"/>
                <a:gridCol w="738360"/>
                <a:gridCol w="736560"/>
                <a:gridCol w="736560"/>
                <a:gridCol w="738360"/>
                <a:gridCol w="736560"/>
              </a:tblGrid>
              <a:tr h="520920">
                <a:tc>
                  <a:txBody>
                    <a:bodyPr/>
                    <a:lstStyle/>
                    <a:p>
                      <a:pPr indent="0" algn="l">
                        <a:tabLst/>
                        <a:defRPr spc="0" sz="1800">
                          <a:sym typeface="Arial"/>
                        </a:defRPr>
                      </a:pPr>
                    </a:p>
                  </a:txBody>
                  <a:tcPr marL="45720" marR="45720" marT="45720" marB="45720" anchor="t" anchorCtr="0" horzOverflow="overflow">
                    <a:lnL w="12700">
                      <a:miter lim="400000"/>
                    </a:lnL>
                    <a:lnR w="5760">
                      <a:solidFill>
                        <a:srgbClr val="000000"/>
                      </a:solidFill>
                    </a:lnR>
                    <a:lnT w="12700">
                      <a:miter lim="400000"/>
                    </a:lnT>
                    <a:lnB w="5760">
                      <a:solidFill>
                        <a:srgbClr val="000000"/>
                      </a:solidFill>
                    </a:lnB>
                    <a:noFill/>
                  </a:tcPr>
                </a:tc>
                <a:tc>
                  <a:txBody>
                    <a:bodyPr/>
                    <a:lstStyle/>
                    <a:p>
                      <a:pPr indent="0" algn="l">
                        <a:tabLst/>
                        <a:defRPr spc="0" sz="1800">
                          <a:sym typeface="Arial"/>
                        </a:defRPr>
                      </a:pP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b="1" spc="-1" sz="2800">
                          <a:sym typeface="Arial"/>
                        </a:rPr>
                        <a:t>G</a:t>
                      </a: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b="1" spc="-1" sz="2800">
                          <a:sym typeface="Arial"/>
                        </a:rPr>
                        <a:t>E</a:t>
                      </a: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b="1" spc="-1" sz="2800">
                          <a:sym typeface="Arial"/>
                        </a:rPr>
                        <a:t>N</a:t>
                      </a: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b="1" spc="-1" sz="2800">
                          <a:sym typeface="Arial"/>
                        </a:rPr>
                        <a:t>E</a:t>
                      </a:r>
                    </a:p>
                  </a:txBody>
                  <a:tcPr marL="45720" marR="45720" marT="45720" marB="45720" anchor="t" anchorCtr="0" horzOverflow="overflow">
                    <a:lnL w="5760">
                      <a:solidFill>
                        <a:srgbClr val="000000"/>
                      </a:solidFill>
                    </a:lnL>
                    <a:lnR w="5760">
                      <a:solidFill>
                        <a:srgbClr val="000000"/>
                      </a:solidFill>
                    </a:lnR>
                    <a:lnT w="12700">
                      <a:miter lim="400000"/>
                    </a:lnT>
                    <a:lnB w="5760">
                      <a:solidFill>
                        <a:srgbClr val="000000"/>
                      </a:solidFill>
                    </a:lnB>
                    <a:noFill/>
                  </a:tcPr>
                </a:tc>
                <a:tc>
                  <a:txBody>
                    <a:bodyPr/>
                    <a:lstStyle/>
                    <a:p>
                      <a:pPr indent="0" algn="l">
                        <a:spcBef>
                          <a:spcPts val="700"/>
                        </a:spcBef>
                        <a:defRPr spc="0" sz="1800"/>
                      </a:pPr>
                      <a:r>
                        <a:rPr b="1" spc="-1" sz="2800">
                          <a:sym typeface="Arial"/>
                        </a:rPr>
                        <a:t>S</a:t>
                      </a:r>
                    </a:p>
                  </a:txBody>
                  <a:tcPr marL="45720" marR="45720" marT="45720" marB="45720" anchor="t" anchorCtr="0" horzOverflow="overflow">
                    <a:lnL w="5760">
                      <a:solidFill>
                        <a:srgbClr val="000000"/>
                      </a:solidFill>
                    </a:lnL>
                    <a:lnR w="12700">
                      <a:miter lim="400000"/>
                    </a:lnR>
                    <a:lnT w="12700">
                      <a:miter lim="400000"/>
                    </a:lnT>
                    <a:lnB w="5760">
                      <a:solidFill>
                        <a:srgbClr val="000000"/>
                      </a:solidFill>
                    </a:lnB>
                    <a:noFill/>
                  </a:tcPr>
                </a:tc>
              </a:tr>
              <a:tr h="520920">
                <a:tc>
                  <a:txBody>
                    <a:bodyPr/>
                    <a:lstStyle/>
                    <a:p>
                      <a:pPr indent="0" algn="l">
                        <a:tabLst/>
                        <a:defRPr spc="0" sz="1800">
                          <a:sym typeface="Arial"/>
                        </a:defRPr>
                      </a:pPr>
                    </a:p>
                  </a:txBody>
                  <a:tcPr marL="45720" marR="45720" marT="45720" marB="45720" anchor="t" anchorCtr="0" horzOverflow="overflow">
                    <a:lnL w="12700">
                      <a:miter lim="400000"/>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-3</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-4</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-5</a:t>
                      </a:r>
                    </a:p>
                  </a:txBody>
                  <a:tcPr marL="45720" marR="45720" marT="45720" marB="45720" anchor="t" anchorCtr="0" horzOverflow="overflow">
                    <a:lnL w="5760">
                      <a:solidFill>
                        <a:srgbClr val="000000"/>
                      </a:solidFill>
                    </a:lnL>
                    <a:lnR w="12700">
                      <a:miter lim="400000"/>
                    </a:lnR>
                    <a:lnT w="5760">
                      <a:solidFill>
                        <a:srgbClr val="000000"/>
                      </a:solidFill>
                    </a:lnT>
                    <a:lnB w="5760">
                      <a:solidFill>
                        <a:srgbClr val="000000"/>
                      </a:solidFill>
                    </a:lnB>
                    <a:noFill/>
                  </a:tcPr>
                </a:tc>
              </a:tr>
              <a:tr h="520920">
                <a:tc>
                  <a:txBody>
                    <a:bodyPr/>
                    <a:lstStyle/>
                    <a:p>
                      <a:pPr indent="0" algn="l">
                        <a:spcBef>
                          <a:spcPts val="700"/>
                        </a:spcBef>
                        <a:defRPr spc="0" sz="1800"/>
                      </a:pPr>
                      <a:r>
                        <a:rPr b="1" spc="-1" sz="2800">
                          <a:sym typeface="Arial"/>
                        </a:rPr>
                        <a:t>G</a:t>
                      </a:r>
                    </a:p>
                  </a:txBody>
                  <a:tcPr marL="45720" marR="45720" marT="45720" marB="45720" anchor="t" anchorCtr="0" horzOverflow="overflow">
                    <a:lnL w="12700">
                      <a:miter lim="400000"/>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b="1" spc="-1" sz="2800">
                          <a:solidFill>
                            <a:srgbClr val="FF0300"/>
                          </a:solidFill>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b="1" spc="-1" sz="2800">
                          <a:solidFill>
                            <a:srgbClr val="2922C4"/>
                          </a:solidFill>
                          <a:sym typeface="Arial"/>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-3</a:t>
                      </a:r>
                    </a:p>
                  </a:txBody>
                  <a:tcPr marL="45720" marR="45720" marT="45720" marB="45720" anchor="t" anchorCtr="0" horzOverflow="overflow">
                    <a:lnL w="5760">
                      <a:solidFill>
                        <a:srgbClr val="000000"/>
                      </a:solidFill>
                    </a:lnL>
                    <a:lnR w="12700">
                      <a:miter lim="400000"/>
                    </a:lnR>
                    <a:lnT w="5760">
                      <a:solidFill>
                        <a:srgbClr val="000000"/>
                      </a:solidFill>
                    </a:lnT>
                    <a:lnB w="5760">
                      <a:solidFill>
                        <a:srgbClr val="000000"/>
                      </a:solidFill>
                    </a:lnB>
                    <a:noFill/>
                  </a:tcPr>
                </a:tc>
              </a:tr>
              <a:tr h="520920">
                <a:tc>
                  <a:txBody>
                    <a:bodyPr/>
                    <a:lstStyle/>
                    <a:p>
                      <a:pPr indent="0" algn="l">
                        <a:spcBef>
                          <a:spcPts val="700"/>
                        </a:spcBef>
                        <a:defRPr spc="0" sz="1800"/>
                      </a:pPr>
                      <a:r>
                        <a:rPr b="1" spc="-1" sz="2800">
                          <a:sym typeface="Arial"/>
                        </a:rPr>
                        <a:t>E</a:t>
                      </a:r>
                    </a:p>
                  </a:txBody>
                  <a:tcPr marL="45720" marR="45720" marT="45720" marB="45720" anchor="t" anchorCtr="0" horzOverflow="overflow">
                    <a:lnL w="12700">
                      <a:miter lim="400000"/>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-1</a:t>
                      </a:r>
                    </a:p>
                  </a:txBody>
                  <a:tcPr marL="45720" marR="45720" marT="45720" marB="45720" anchor="t" anchorCtr="0" horzOverflow="overflow">
                    <a:lnL w="5760">
                      <a:solidFill>
                        <a:srgbClr val="000000"/>
                      </a:solidFill>
                    </a:lnL>
                    <a:lnR w="12700">
                      <a:miter lim="400000"/>
                    </a:lnR>
                    <a:lnT w="5760">
                      <a:solidFill>
                        <a:srgbClr val="000000"/>
                      </a:solidFill>
                    </a:lnT>
                    <a:lnB w="5760">
                      <a:solidFill>
                        <a:srgbClr val="000000"/>
                      </a:solidFill>
                    </a:lnB>
                    <a:noFill/>
                  </a:tcPr>
                </a:tc>
              </a:tr>
              <a:tr h="520920">
                <a:tc>
                  <a:txBody>
                    <a:bodyPr/>
                    <a:lstStyle/>
                    <a:p>
                      <a:pPr indent="0" algn="l">
                        <a:spcBef>
                          <a:spcPts val="700"/>
                        </a:spcBef>
                        <a:defRPr spc="0" sz="1800"/>
                      </a:pPr>
                      <a:r>
                        <a:rPr b="1" spc="-1" sz="2800">
                          <a:sym typeface="Arial"/>
                        </a:rPr>
                        <a:t>M</a:t>
                      </a:r>
                    </a:p>
                  </a:txBody>
                  <a:tcPr marL="45720" marR="45720" marT="45720" marB="45720" anchor="t" anchorCtr="0" horzOverflow="overflow">
                    <a:lnL w="12700">
                      <a:miter lim="400000"/>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-3</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b="1" spc="-1" sz="2800">
                          <a:solidFill>
                            <a:srgbClr val="D300BB"/>
                          </a:solidFill>
                          <a:sym typeface="Arial"/>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ctr">
                        <a:spcBef>
                          <a:spcPts val="700"/>
                        </a:spcBef>
                        <a:defRPr spc="0" sz="1800"/>
                      </a:pPr>
                      <a:r>
                        <a:rPr spc="-1" sz="2800">
                          <a:sym typeface="Arial"/>
                        </a:rPr>
                        <a:t>-1</a:t>
                      </a:r>
                    </a:p>
                  </a:txBody>
                  <a:tcPr marL="45720" marR="45720" marT="45720" marB="45720" anchor="t" anchorCtr="0" horzOverflow="overflow">
                    <a:lnL w="5760">
                      <a:solidFill>
                        <a:srgbClr val="000000"/>
                      </a:solidFill>
                    </a:lnL>
                    <a:lnR w="12700">
                      <a:miter lim="400000"/>
                    </a:lnR>
                    <a:lnT w="5760">
                      <a:solidFill>
                        <a:srgbClr val="000000"/>
                      </a:solidFill>
                    </a:lnT>
                    <a:lnB w="5760">
                      <a:solidFill>
                        <a:srgbClr val="000000"/>
                      </a:solidFill>
                    </a:lnB>
                    <a:noFill/>
                  </a:tcPr>
                </a:tc>
              </a:tr>
              <a:tr h="520920">
                <a:tc>
                  <a:txBody>
                    <a:bodyPr/>
                    <a:lstStyle/>
                    <a:p>
                      <a:pPr indent="0" algn="l">
                        <a:spcBef>
                          <a:spcPts val="700"/>
                        </a:spcBef>
                        <a:defRPr spc="0" sz="1800"/>
                      </a:pPr>
                      <a:r>
                        <a:rPr b="1" spc="-1" sz="2800">
                          <a:sym typeface="Arial"/>
                        </a:rPr>
                        <a:t>S</a:t>
                      </a:r>
                    </a:p>
                  </a:txBody>
                  <a:tcPr marL="45720" marR="45720" marT="45720" marB="45720" anchor="t" anchorCtr="0" horzOverflow="overflow">
                    <a:lnL w="12700">
                      <a:miter lim="400000"/>
                    </a:lnL>
                    <a:lnR w="5760">
                      <a:solidFill>
                        <a:srgbClr val="000000"/>
                      </a:solidFill>
                    </a:lnR>
                    <a:lnT w="5760">
                      <a:solidFill>
                        <a:srgbClr val="000000"/>
                      </a:solidFill>
                    </a:lnT>
                    <a:lnB w="12700">
                      <a:miter lim="400000"/>
                    </a:lnB>
                    <a:noFill/>
                  </a:tcPr>
                </a:tc>
                <a:tc>
                  <a:txBody>
                    <a:bodyPr/>
                    <a:lstStyle/>
                    <a:p>
                      <a:pPr indent="0" algn="ctr">
                        <a:spcBef>
                          <a:spcPts val="700"/>
                        </a:spcBef>
                        <a:defRPr spc="0" sz="1800"/>
                      </a:pPr>
                      <a:r>
                        <a:rPr spc="-1" sz="2800">
                          <a:sym typeface="Arial"/>
                        </a:rPr>
                        <a:t>-4</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ctr">
                        <a:spcBef>
                          <a:spcPts val="700"/>
                        </a:spcBef>
                        <a:defRPr spc="0" sz="1800"/>
                      </a:pPr>
                      <a:r>
                        <a:rPr spc="-1" sz="2800">
                          <a:sym typeface="Arial"/>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ctr">
                        <a:spcBef>
                          <a:spcPts val="700"/>
                        </a:spcBef>
                        <a:defRPr spc="0" sz="1800"/>
                      </a:pPr>
                      <a:r>
                        <a:rPr spc="-1" sz="2800">
                          <a:sym typeface="Arial"/>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ctr">
                        <a:spcBef>
                          <a:spcPts val="700"/>
                        </a:spcBef>
                        <a:defRPr spc="0" sz="1800"/>
                      </a:pPr>
                      <a:r>
                        <a:rPr spc="-1" sz="2800">
                          <a:sym typeface="Arial"/>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ctr">
                        <a:spcBef>
                          <a:spcPts val="700"/>
                        </a:spcBef>
                        <a:defRPr spc="0" sz="1800"/>
                      </a:pPr>
                      <a:r>
                        <a:rPr spc="-1" sz="2800">
                          <a:sym typeface="Arial"/>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2700">
                      <a:miter lim="400000"/>
                    </a:lnB>
                    <a:noFill/>
                  </a:tcPr>
                </a:tc>
                <a:tc>
                  <a:txBody>
                    <a:bodyPr/>
                    <a:lstStyle/>
                    <a:p>
                      <a:pPr indent="0" algn="ctr">
                        <a:spcBef>
                          <a:spcPts val="700"/>
                        </a:spcBef>
                        <a:defRPr spc="0" sz="1800"/>
                      </a:pPr>
                      <a:r>
                        <a:rPr spc="-1" sz="2800">
                          <a:sym typeface="Arial"/>
                        </a:rPr>
                        <a:t>1</a:t>
                      </a:r>
                    </a:p>
                  </a:txBody>
                  <a:tcPr marL="45720" marR="45720" marT="45720" marB="45720" anchor="t" anchorCtr="0" horzOverflow="overflow">
                    <a:lnL w="5760">
                      <a:solidFill>
                        <a:srgbClr val="000000"/>
                      </a:solidFill>
                    </a:lnL>
                    <a:lnR w="12700">
                      <a:miter lim="400000"/>
                    </a:lnR>
                    <a:lnT w="5760">
                      <a:solidFill>
                        <a:srgbClr val="000000"/>
                      </a:solidFill>
                    </a:lnT>
                    <a:lnB w="12700">
                      <a:miter lim="400000"/>
                    </a:lnB>
                    <a:noFill/>
                  </a:tcPr>
                </a:tc>
              </a:tr>
            </a:tbl>
          </a:graphicData>
        </a:graphic>
      </p:graphicFrame>
      <p:sp>
        <p:nvSpPr>
          <p:cNvPr id="290" name="Rectangle 232"/>
          <p:cNvSpPr txBox="1"/>
          <p:nvPr/>
        </p:nvSpPr>
        <p:spPr>
          <a:xfrm>
            <a:off x="45720" y="2133719"/>
            <a:ext cx="3760983" cy="5010929"/>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p>
            <a:pPr>
              <a:tabLst>
                <a:tab pos="914400" algn="l"/>
                <a:tab pos="1828800" algn="l"/>
                <a:tab pos="2743200" algn="l"/>
                <a:tab pos="3657600" algn="l"/>
                <a:tab pos="4572000" algn="l"/>
                <a:tab pos="5486400" algn="l"/>
                <a:tab pos="6400800" algn="l"/>
                <a:tab pos="7315200" algn="l"/>
                <a:tab pos="8229600" algn="l"/>
                <a:tab pos="9144000" algn="l"/>
                <a:tab pos="10058400" algn="l"/>
              </a:tabLst>
              <a:defRPr b="1" spc="-1">
                <a:solidFill>
                  <a:srgbClr val="FA1304"/>
                </a:solidFill>
              </a:defRPr>
            </a:pPr>
            <a:r>
              <a:t>M(1,1) 	</a:t>
            </a:r>
            <a:r>
              <a:rPr b="0">
                <a:solidFill>
                  <a:srgbClr val="000000"/>
                </a:solidFill>
              </a:rPr>
              <a:t>= Max ( </a:t>
            </a:r>
            <a:r>
              <a:rPr i="1">
                <a:solidFill>
                  <a:srgbClr val="000000"/>
                </a:solidFill>
              </a:rPr>
              <a:t>D</a:t>
            </a:r>
            <a:r>
              <a:rPr b="0" baseline="-25000">
                <a:solidFill>
                  <a:srgbClr val="000000"/>
                </a:solidFill>
              </a:rPr>
              <a:t>0, 0</a:t>
            </a:r>
            <a:r>
              <a:rPr b="0">
                <a:solidFill>
                  <a:srgbClr val="000000"/>
                </a:solidFill>
              </a:rPr>
              <a:t> + </a:t>
            </a:r>
            <a:r>
              <a:rPr i="1">
                <a:solidFill>
                  <a:srgbClr val="000000"/>
                </a:solidFill>
              </a:rPr>
              <a:t>S</a:t>
            </a:r>
            <a:r>
              <a:rPr b="0" baseline="-25000">
                <a:solidFill>
                  <a:srgbClr val="000000"/>
                </a:solidFill>
              </a:rPr>
              <a:t>G,G</a:t>
            </a:r>
            <a:r>
              <a:rPr b="0">
                <a:solidFill>
                  <a:srgbClr val="000000"/>
                </a:solidFill>
              </a:rPr>
              <a:t>, </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a:t>
            </a:r>
            <a:r>
              <a:rPr b="1" i="1"/>
              <a:t>D</a:t>
            </a:r>
            <a:r>
              <a:rPr baseline="-25000"/>
              <a:t>1,0</a:t>
            </a:r>
            <a:r>
              <a:t> + </a:t>
            </a:r>
            <a:r>
              <a:rPr b="1" i="1"/>
              <a:t>W</a:t>
            </a:r>
            <a:r>
              <a:t>,</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a:t>
            </a:r>
            <a:r>
              <a:rPr b="1" i="1"/>
              <a:t>D</a:t>
            </a:r>
            <a:r>
              <a:rPr baseline="-25000"/>
              <a:t>0,1</a:t>
            </a:r>
            <a:r>
              <a:t> + </a:t>
            </a:r>
            <a:r>
              <a:rPr b="1" i="1"/>
              <a:t>W</a:t>
            </a:r>
            <a:r>
              <a:t> )</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 Max ( 0 + 1, -1 - 1, -1 - 1)</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 </a:t>
            </a:r>
            <a:r>
              <a:rPr b="1">
                <a:solidFill>
                  <a:srgbClr val="FA1304"/>
                </a:solidFill>
              </a:rPr>
              <a:t>1</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p>
          <a:p>
            <a:pPr>
              <a:tabLst>
                <a:tab pos="914400" algn="l"/>
                <a:tab pos="1828800" algn="l"/>
                <a:tab pos="2743200" algn="l"/>
                <a:tab pos="3657600" algn="l"/>
                <a:tab pos="4572000" algn="l"/>
                <a:tab pos="5486400" algn="l"/>
                <a:tab pos="6400800" algn="l"/>
                <a:tab pos="7315200" algn="l"/>
                <a:tab pos="8229600" algn="l"/>
                <a:tab pos="9144000" algn="l"/>
                <a:tab pos="10058400" algn="l"/>
              </a:tabLst>
              <a:defRPr b="1" spc="-1">
                <a:solidFill>
                  <a:srgbClr val="2922C4"/>
                </a:solidFill>
              </a:defRPr>
            </a:pPr>
            <a:r>
              <a:t>M(1,2)</a:t>
            </a:r>
            <a:r>
              <a:rPr>
                <a:solidFill>
                  <a:srgbClr val="FA1304"/>
                </a:solidFill>
              </a:rPr>
              <a:t> 	</a:t>
            </a:r>
            <a:r>
              <a:rPr b="0">
                <a:solidFill>
                  <a:srgbClr val="000000"/>
                </a:solidFill>
              </a:rPr>
              <a:t>= Max ( </a:t>
            </a:r>
            <a:r>
              <a:rPr i="1">
                <a:solidFill>
                  <a:srgbClr val="000000"/>
                </a:solidFill>
              </a:rPr>
              <a:t>D</a:t>
            </a:r>
            <a:r>
              <a:rPr b="0" baseline="-25000">
                <a:solidFill>
                  <a:srgbClr val="000000"/>
                </a:solidFill>
              </a:rPr>
              <a:t>0, 1</a:t>
            </a:r>
            <a:r>
              <a:rPr b="0">
                <a:solidFill>
                  <a:srgbClr val="000000"/>
                </a:solidFill>
              </a:rPr>
              <a:t> + </a:t>
            </a:r>
            <a:r>
              <a:rPr i="1">
                <a:solidFill>
                  <a:srgbClr val="000000"/>
                </a:solidFill>
              </a:rPr>
              <a:t>S</a:t>
            </a:r>
            <a:r>
              <a:rPr b="0" baseline="-25000">
                <a:solidFill>
                  <a:srgbClr val="000000"/>
                </a:solidFill>
              </a:rPr>
              <a:t>E,G</a:t>
            </a:r>
            <a:r>
              <a:rPr b="0">
                <a:solidFill>
                  <a:srgbClr val="000000"/>
                </a:solidFill>
              </a:rPr>
              <a:t>, </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a:t>
            </a:r>
            <a:r>
              <a:rPr b="1" i="1"/>
              <a:t>D</a:t>
            </a:r>
            <a:r>
              <a:rPr baseline="-25000"/>
              <a:t>1,1</a:t>
            </a:r>
            <a:r>
              <a:t> + </a:t>
            </a:r>
            <a:r>
              <a:rPr b="1" i="1"/>
              <a:t>W</a:t>
            </a:r>
            <a:r>
              <a:t>,</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a:t>
            </a:r>
            <a:r>
              <a:rPr b="1" i="1"/>
              <a:t>D</a:t>
            </a:r>
            <a:r>
              <a:rPr baseline="-25000"/>
              <a:t>0,2</a:t>
            </a:r>
            <a:r>
              <a:t> + </a:t>
            </a:r>
            <a:r>
              <a:rPr b="1" i="1"/>
              <a:t>W</a:t>
            </a:r>
            <a:r>
              <a:t> )</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 Max ( -1 - 1, 1 - 1, -1 - 1)</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 </a:t>
            </a:r>
            <a:r>
              <a:rPr b="1">
                <a:solidFill>
                  <a:srgbClr val="2922C4"/>
                </a:solidFill>
              </a:rPr>
              <a:t>0</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b="1" spc="-1">
                <a:solidFill>
                  <a:srgbClr val="D300BB"/>
                </a:solidFill>
              </a:defRPr>
            </a:pPr>
            <a:r>
              <a:t>M(3,3)</a:t>
            </a:r>
            <a:r>
              <a:rPr b="0">
                <a:solidFill>
                  <a:srgbClr val="000000"/>
                </a:solidFill>
              </a:rPr>
              <a:t>	=Max ( </a:t>
            </a:r>
            <a:r>
              <a:rPr i="1">
                <a:solidFill>
                  <a:srgbClr val="000000"/>
                </a:solidFill>
              </a:rPr>
              <a:t>D</a:t>
            </a:r>
            <a:r>
              <a:rPr b="0" baseline="-25000">
                <a:solidFill>
                  <a:srgbClr val="000000"/>
                </a:solidFill>
              </a:rPr>
              <a:t>2,2</a:t>
            </a:r>
            <a:r>
              <a:rPr b="0">
                <a:solidFill>
                  <a:srgbClr val="000000"/>
                </a:solidFill>
              </a:rPr>
              <a:t> + </a:t>
            </a:r>
            <a:r>
              <a:rPr i="1">
                <a:solidFill>
                  <a:srgbClr val="000000"/>
                </a:solidFill>
              </a:rPr>
              <a:t>S</a:t>
            </a:r>
            <a:r>
              <a:rPr b="0" baseline="-25000">
                <a:solidFill>
                  <a:srgbClr val="000000"/>
                </a:solidFill>
              </a:rPr>
              <a:t>N,M</a:t>
            </a:r>
            <a:r>
              <a:rPr b="0">
                <a:solidFill>
                  <a:srgbClr val="000000"/>
                </a:solidFill>
              </a:rPr>
              <a:t>,</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a:t>
            </a:r>
            <a:r>
              <a:rPr b="1" i="1"/>
              <a:t>D</a:t>
            </a:r>
            <a:r>
              <a:rPr baseline="-25000"/>
              <a:t>3,2</a:t>
            </a:r>
            <a:r>
              <a:t> + </a:t>
            </a:r>
            <a:r>
              <a:rPr b="1" i="1"/>
              <a:t>W</a:t>
            </a:r>
            <a:r>
              <a:t>,</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a:t>
            </a:r>
            <a:r>
              <a:rPr b="1" i="1"/>
              <a:t>D</a:t>
            </a:r>
            <a:r>
              <a:rPr baseline="-25000"/>
              <a:t>2,3</a:t>
            </a:r>
            <a:r>
              <a:t> + </a:t>
            </a:r>
            <a:r>
              <a:rPr b="1" i="1"/>
              <a:t>W</a:t>
            </a:r>
            <a:r>
              <a:t> )</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 Max ( 2 - 1, 1 - 1, 1 - 1)</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 </a:t>
            </a:r>
            <a:r>
              <a:rPr b="1">
                <a:solidFill>
                  <a:srgbClr val="D300BB"/>
                </a:solidFill>
              </a:rPr>
              <a:t>1</a:t>
            </a:r>
          </a:p>
        </p:txBody>
      </p:sp>
      <p:sp>
        <p:nvSpPr>
          <p:cNvPr id="291" name="PlaceHolder 2"/>
          <p:cNvSpPr txBox="1"/>
          <p:nvPr>
            <p:ph type="body" sz="quarter" idx="4294967295"/>
          </p:nvPr>
        </p:nvSpPr>
        <p:spPr>
          <a:xfrm>
            <a:off x="380519" y="838080"/>
            <a:ext cx="8458201" cy="1371601"/>
          </a:xfrm>
          <a:prstGeom prst="rect">
            <a:avLst/>
          </a:prstGeom>
        </p:spPr>
        <p:txBody>
          <a:bodyPr lIns="46799" tIns="46799" rIns="46799" bIns="46799" anchor="t"/>
          <a:lstStyle/>
          <a:p>
            <a:pPr>
              <a:defRPr spc="-100" sz="2800"/>
            </a:pPr>
            <a:r>
              <a:t>For each </a:t>
            </a:r>
            <a:r>
              <a:rPr b="1" i="1"/>
              <a:t>i</a:t>
            </a:r>
            <a:r>
              <a:t> &lt;= </a:t>
            </a:r>
            <a:r>
              <a:rPr b="1" i="1"/>
              <a:t>m</a:t>
            </a:r>
            <a:r>
              <a:t> and</a:t>
            </a:r>
            <a:r>
              <a:rPr b="1" i="1"/>
              <a:t> j </a:t>
            </a:r>
            <a:r>
              <a:t>&lt;= </a:t>
            </a:r>
            <a:r>
              <a:rPr b="1" i="1"/>
              <a:t>n</a:t>
            </a:r>
            <a:endParaRPr spc="-1"/>
          </a:p>
          <a:p>
            <a:pPr lvl="1">
              <a:spcBef>
                <a:spcPts val="600"/>
              </a:spcBef>
              <a:defRPr b="1" i="1" spc="-100" sz="2400"/>
            </a:pPr>
            <a:r>
              <a:t>D</a:t>
            </a:r>
            <a:r>
              <a:rPr baseline="-25000"/>
              <a:t>i</a:t>
            </a:r>
            <a:r>
              <a:rPr b="0" baseline="-25000" i="0"/>
              <a:t>, </a:t>
            </a:r>
            <a:r>
              <a:rPr baseline="-25000"/>
              <a:t>j</a:t>
            </a:r>
            <a:r>
              <a:rPr b="0" i="0"/>
              <a:t> = Max( </a:t>
            </a:r>
            <a:r>
              <a:t>A</a:t>
            </a:r>
            <a:r>
              <a:rPr baseline="-25000"/>
              <a:t>i</a:t>
            </a:r>
            <a:r>
              <a:rPr b="0" baseline="-25000" i="0"/>
              <a:t>-</a:t>
            </a:r>
            <a:r>
              <a:rPr baseline="-25000"/>
              <a:t>1</a:t>
            </a:r>
            <a:r>
              <a:rPr b="0" baseline="-25000" i="0"/>
              <a:t>, </a:t>
            </a:r>
            <a:r>
              <a:rPr baseline="-25000" i="0"/>
              <a:t>j</a:t>
            </a:r>
            <a:r>
              <a:rPr b="0" baseline="-25000" i="0"/>
              <a:t>-</a:t>
            </a:r>
            <a:r>
              <a:rPr baseline="-25000"/>
              <a:t>1</a:t>
            </a:r>
            <a:r>
              <a:rPr b="0" i="0"/>
              <a:t> + </a:t>
            </a:r>
            <a:r>
              <a:t>S </a:t>
            </a:r>
            <a:r>
              <a:rPr baseline="-25000"/>
              <a:t>xi</a:t>
            </a:r>
            <a:r>
              <a:rPr b="0" baseline="-25000" i="0"/>
              <a:t>, </a:t>
            </a:r>
            <a:r>
              <a:rPr baseline="-25000"/>
              <a:t>yj</a:t>
            </a:r>
            <a:r>
              <a:rPr b="0" i="0"/>
              <a:t> , </a:t>
            </a:r>
            <a:r>
              <a:t>A</a:t>
            </a:r>
            <a:r>
              <a:rPr baseline="-25000"/>
              <a:t>i</a:t>
            </a:r>
            <a:r>
              <a:rPr b="0" baseline="-25000" i="0"/>
              <a:t>,</a:t>
            </a:r>
            <a:r>
              <a:rPr baseline="-25000"/>
              <a:t>j</a:t>
            </a:r>
            <a:r>
              <a:rPr b="0" baseline="-25000" i="0"/>
              <a:t>-1</a:t>
            </a:r>
            <a:r>
              <a:rPr b="0" i="0"/>
              <a:t>+ </a:t>
            </a:r>
            <a:r>
              <a:t>W</a:t>
            </a:r>
            <a:r>
              <a:rPr b="0" i="0"/>
              <a:t>, </a:t>
            </a:r>
            <a:r>
              <a:t>A</a:t>
            </a:r>
            <a:r>
              <a:rPr baseline="-25000"/>
              <a:t>i</a:t>
            </a:r>
            <a:r>
              <a:rPr b="0" baseline="-25000" i="0"/>
              <a:t>-1,</a:t>
            </a:r>
            <a:r>
              <a:rPr baseline="-25000"/>
              <a:t> j</a:t>
            </a:r>
            <a:r>
              <a:rPr b="0" i="0"/>
              <a:t> + </a:t>
            </a:r>
            <a:r>
              <a:t>W)</a:t>
            </a:r>
          </a:p>
        </p:txBody>
      </p:sp>
    </p:spTree>
  </p:cSld>
  <p:clrMapOvr>
    <a:masterClrMapping/>
  </p:clrMapOvr>
  <p:transition xmlns:p14="http://schemas.microsoft.com/office/powerpoint/2010/main" spd="med" advClick="1"/>
</p:sld>
</file>

<file path=ppt/slides/slide3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93" name="PlaceHolder 1"/>
          <p:cNvSpPr txBox="1"/>
          <p:nvPr>
            <p:ph type="title" idx="4294967295"/>
          </p:nvPr>
        </p:nvSpPr>
        <p:spPr>
          <a:xfrm>
            <a:off x="380519" y="-152641"/>
            <a:ext cx="8458201" cy="1143001"/>
          </a:xfrm>
          <a:prstGeom prst="rect">
            <a:avLst/>
          </a:prstGeom>
        </p:spPr>
        <p:txBody>
          <a:bodyPr/>
          <a:lstStyle>
            <a:lvl1pPr>
              <a:defRPr spc="-100"/>
            </a:lvl1pPr>
          </a:lstStyle>
          <a:p>
            <a:pPr/>
            <a:r>
              <a:t>Backtracking</a:t>
            </a:r>
          </a:p>
        </p:txBody>
      </p:sp>
      <p:sp>
        <p:nvSpPr>
          <p:cNvPr id="294" name="PlaceHolder 2"/>
          <p:cNvSpPr txBox="1"/>
          <p:nvPr>
            <p:ph type="body" sz="half" idx="4294967295"/>
          </p:nvPr>
        </p:nvSpPr>
        <p:spPr>
          <a:xfrm>
            <a:off x="685799" y="685439"/>
            <a:ext cx="8305922" cy="2895482"/>
          </a:xfrm>
          <a:prstGeom prst="rect">
            <a:avLst/>
          </a:prstGeom>
        </p:spPr>
        <p:txBody>
          <a:bodyPr lIns="46799" tIns="46799" rIns="46799" bIns="46799" anchor="t"/>
          <a:lstStyle/>
          <a:p>
            <a:pPr>
              <a:spcBef>
                <a:spcPts val="600"/>
              </a:spcBef>
              <a:defRPr spc="-100" sz="2400"/>
            </a:pPr>
            <a:r>
              <a:t>Once given a matrix, one needs to find an optimal path from the end to the beginning</a:t>
            </a:r>
          </a:p>
          <a:p>
            <a:pPr>
              <a:spcBef>
                <a:spcPts val="600"/>
              </a:spcBef>
              <a:defRPr spc="-100" sz="2400"/>
            </a:pPr>
            <a:r>
              <a:t>This is done by starting at </a:t>
            </a:r>
            <a:r>
              <a:rPr b="1" i="1"/>
              <a:t>D</a:t>
            </a:r>
            <a:r>
              <a:rPr b="1" baseline="-25000" i="1"/>
              <a:t>m</a:t>
            </a:r>
            <a:r>
              <a:rPr baseline="-25000"/>
              <a:t>,</a:t>
            </a:r>
            <a:r>
              <a:rPr b="1" baseline="-25000" i="1"/>
              <a:t>n</a:t>
            </a:r>
            <a:r>
              <a:t> (the bottom-right element) and find a path back to </a:t>
            </a:r>
            <a:r>
              <a:rPr b="1" i="1"/>
              <a:t>D</a:t>
            </a:r>
            <a:r>
              <a:rPr baseline="-25000"/>
              <a:t>0,0</a:t>
            </a:r>
            <a:r>
              <a:t> (the top-right element)</a:t>
            </a:r>
          </a:p>
          <a:p>
            <a:pPr lvl="1">
              <a:spcBef>
                <a:spcPts val="400"/>
              </a:spcBef>
              <a:defRPr spc="-100" sz="2000"/>
            </a:pPr>
            <a:r>
              <a:t>For current element, find the element(s) which generate the score for that current element</a:t>
            </a:r>
          </a:p>
          <a:p>
            <a:pPr lvl="2">
              <a:spcBef>
                <a:spcPts val="400"/>
              </a:spcBef>
              <a:tabLst>
                <a:tab pos="1828800" algn="l"/>
                <a:tab pos="2743200" algn="l"/>
                <a:tab pos="3657600" algn="l"/>
                <a:tab pos="4572000" algn="l"/>
                <a:tab pos="5486400" algn="l"/>
                <a:tab pos="6400800" algn="l"/>
                <a:tab pos="7315200" algn="l"/>
                <a:tab pos="8229600" algn="l"/>
                <a:tab pos="9144000" algn="l"/>
                <a:tab pos="10058400" algn="l"/>
              </a:tabLst>
              <a:defRPr spc="-100" sz="1800"/>
            </a:pPr>
            <a:r>
              <a:t>i.e., find the element(s) that resulted in the max for the current element when filling in the matrix</a:t>
            </a:r>
          </a:p>
        </p:txBody>
      </p:sp>
      <p:grpSp>
        <p:nvGrpSpPr>
          <p:cNvPr id="345" name="Group 236"/>
          <p:cNvGrpSpPr/>
          <p:nvPr/>
        </p:nvGrpSpPr>
        <p:grpSpPr>
          <a:xfrm>
            <a:off x="3657599" y="3733920"/>
            <a:ext cx="3809881" cy="2300041"/>
            <a:chOff x="0" y="0"/>
            <a:chExt cx="3809879" cy="2300040"/>
          </a:xfrm>
        </p:grpSpPr>
        <p:sp>
          <p:nvSpPr>
            <p:cNvPr id="295" name="Rectangle 237"/>
            <p:cNvSpPr txBox="1"/>
            <p:nvPr/>
          </p:nvSpPr>
          <p:spPr>
            <a:xfrm>
              <a:off x="3307319" y="1916639"/>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296" name="Rectangle 238"/>
            <p:cNvSpPr txBox="1"/>
            <p:nvPr/>
          </p:nvSpPr>
          <p:spPr>
            <a:xfrm>
              <a:off x="2760479" y="1916639"/>
              <a:ext cx="460441"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0</a:t>
              </a:r>
            </a:p>
          </p:txBody>
        </p:sp>
        <p:sp>
          <p:nvSpPr>
            <p:cNvPr id="297" name="Rectangle 239"/>
            <p:cNvSpPr txBox="1"/>
            <p:nvPr/>
          </p:nvSpPr>
          <p:spPr>
            <a:xfrm>
              <a:off x="2215079" y="1916639"/>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0</a:t>
              </a:r>
            </a:p>
          </p:txBody>
        </p:sp>
        <p:sp>
          <p:nvSpPr>
            <p:cNvPr id="298" name="Rectangle 240"/>
            <p:cNvSpPr txBox="1"/>
            <p:nvPr/>
          </p:nvSpPr>
          <p:spPr>
            <a:xfrm>
              <a:off x="1669320" y="1916639"/>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0</a:t>
              </a:r>
            </a:p>
          </p:txBody>
        </p:sp>
        <p:sp>
          <p:nvSpPr>
            <p:cNvPr id="299" name="Rectangle 241"/>
            <p:cNvSpPr txBox="1"/>
            <p:nvPr/>
          </p:nvSpPr>
          <p:spPr>
            <a:xfrm>
              <a:off x="1122480" y="1916639"/>
              <a:ext cx="46044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-2</a:t>
              </a:r>
            </a:p>
          </p:txBody>
        </p:sp>
        <p:sp>
          <p:nvSpPr>
            <p:cNvPr id="300" name="Rectangle 242"/>
            <p:cNvSpPr txBox="1"/>
            <p:nvPr/>
          </p:nvSpPr>
          <p:spPr>
            <a:xfrm>
              <a:off x="576720" y="1916639"/>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-4</a:t>
              </a:r>
            </a:p>
          </p:txBody>
        </p:sp>
        <p:sp>
          <p:nvSpPr>
            <p:cNvPr id="301" name="Rectangle 243"/>
            <p:cNvSpPr txBox="1"/>
            <p:nvPr/>
          </p:nvSpPr>
          <p:spPr>
            <a:xfrm>
              <a:off x="43200" y="1916639"/>
              <a:ext cx="44712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000"/>
              </a:lvl1pPr>
            </a:lstStyle>
            <a:p>
              <a:pPr/>
              <a:r>
                <a:t>S</a:t>
              </a:r>
            </a:p>
          </p:txBody>
        </p:sp>
        <p:sp>
          <p:nvSpPr>
            <p:cNvPr id="302" name="Rectangle 244"/>
            <p:cNvSpPr txBox="1"/>
            <p:nvPr/>
          </p:nvSpPr>
          <p:spPr>
            <a:xfrm>
              <a:off x="3307319" y="1533240"/>
              <a:ext cx="459000" cy="383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03" name="Rectangle 245"/>
            <p:cNvSpPr txBox="1"/>
            <p:nvPr/>
          </p:nvSpPr>
          <p:spPr>
            <a:xfrm>
              <a:off x="2760479" y="1533240"/>
              <a:ext cx="460441" cy="383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0</a:t>
              </a:r>
            </a:p>
          </p:txBody>
        </p:sp>
        <p:sp>
          <p:nvSpPr>
            <p:cNvPr id="304" name="Rectangle 246"/>
            <p:cNvSpPr txBox="1"/>
            <p:nvPr/>
          </p:nvSpPr>
          <p:spPr>
            <a:xfrm>
              <a:off x="2215079" y="1533240"/>
              <a:ext cx="459000" cy="383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05" name="Rectangle 247"/>
            <p:cNvSpPr txBox="1"/>
            <p:nvPr/>
          </p:nvSpPr>
          <p:spPr>
            <a:xfrm>
              <a:off x="1669320" y="1533240"/>
              <a:ext cx="459000" cy="383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06" name="Rectangle 248"/>
            <p:cNvSpPr txBox="1"/>
            <p:nvPr/>
          </p:nvSpPr>
          <p:spPr>
            <a:xfrm>
              <a:off x="1122480" y="1533240"/>
              <a:ext cx="460440" cy="383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07" name="Rectangle 249"/>
            <p:cNvSpPr txBox="1"/>
            <p:nvPr/>
          </p:nvSpPr>
          <p:spPr>
            <a:xfrm>
              <a:off x="576720" y="1533240"/>
              <a:ext cx="459000" cy="383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-3</a:t>
              </a:r>
            </a:p>
          </p:txBody>
        </p:sp>
        <p:sp>
          <p:nvSpPr>
            <p:cNvPr id="308" name="Rectangle 250"/>
            <p:cNvSpPr txBox="1"/>
            <p:nvPr/>
          </p:nvSpPr>
          <p:spPr>
            <a:xfrm>
              <a:off x="43200" y="1533240"/>
              <a:ext cx="447120" cy="383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000"/>
              </a:lvl1pPr>
            </a:lstStyle>
            <a:p>
              <a:pPr/>
              <a:r>
                <a:t>M</a:t>
              </a:r>
            </a:p>
          </p:txBody>
        </p:sp>
        <p:sp>
          <p:nvSpPr>
            <p:cNvPr id="309" name="Rectangle 251"/>
            <p:cNvSpPr txBox="1"/>
            <p:nvPr/>
          </p:nvSpPr>
          <p:spPr>
            <a:xfrm>
              <a:off x="3307319" y="1149839"/>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10" name="Rectangle 252"/>
            <p:cNvSpPr txBox="1"/>
            <p:nvPr/>
          </p:nvSpPr>
          <p:spPr>
            <a:xfrm>
              <a:off x="2760479" y="1149839"/>
              <a:ext cx="460441"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0</a:t>
              </a:r>
            </a:p>
          </p:txBody>
        </p:sp>
        <p:sp>
          <p:nvSpPr>
            <p:cNvPr id="311" name="Rectangle 253"/>
            <p:cNvSpPr txBox="1"/>
            <p:nvPr/>
          </p:nvSpPr>
          <p:spPr>
            <a:xfrm>
              <a:off x="2215079" y="1149839"/>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12" name="Rectangle 254"/>
            <p:cNvSpPr txBox="1"/>
            <p:nvPr/>
          </p:nvSpPr>
          <p:spPr>
            <a:xfrm>
              <a:off x="1669320" y="1149839"/>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2</a:t>
              </a:r>
            </a:p>
          </p:txBody>
        </p:sp>
        <p:sp>
          <p:nvSpPr>
            <p:cNvPr id="313" name="Rectangle 255"/>
            <p:cNvSpPr txBox="1"/>
            <p:nvPr/>
          </p:nvSpPr>
          <p:spPr>
            <a:xfrm>
              <a:off x="1122480" y="1149839"/>
              <a:ext cx="46044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0</a:t>
              </a:r>
            </a:p>
          </p:txBody>
        </p:sp>
        <p:sp>
          <p:nvSpPr>
            <p:cNvPr id="314" name="Rectangle 256"/>
            <p:cNvSpPr txBox="1"/>
            <p:nvPr/>
          </p:nvSpPr>
          <p:spPr>
            <a:xfrm>
              <a:off x="576720" y="1149839"/>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-2</a:t>
              </a:r>
            </a:p>
          </p:txBody>
        </p:sp>
        <p:sp>
          <p:nvSpPr>
            <p:cNvPr id="315" name="Rectangle 257"/>
            <p:cNvSpPr txBox="1"/>
            <p:nvPr/>
          </p:nvSpPr>
          <p:spPr>
            <a:xfrm>
              <a:off x="43200" y="1149839"/>
              <a:ext cx="44712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000"/>
              </a:lvl1pPr>
            </a:lstStyle>
            <a:p>
              <a:pPr/>
              <a:r>
                <a:t>E</a:t>
              </a:r>
            </a:p>
          </p:txBody>
        </p:sp>
        <p:sp>
          <p:nvSpPr>
            <p:cNvPr id="316" name="Rectangle 258"/>
            <p:cNvSpPr txBox="1"/>
            <p:nvPr/>
          </p:nvSpPr>
          <p:spPr>
            <a:xfrm>
              <a:off x="3307319" y="766440"/>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-3</a:t>
              </a:r>
            </a:p>
          </p:txBody>
        </p:sp>
        <p:sp>
          <p:nvSpPr>
            <p:cNvPr id="317" name="Rectangle 259"/>
            <p:cNvSpPr txBox="1"/>
            <p:nvPr/>
          </p:nvSpPr>
          <p:spPr>
            <a:xfrm>
              <a:off x="2760479" y="766440"/>
              <a:ext cx="460441"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-2</a:t>
              </a:r>
            </a:p>
          </p:txBody>
        </p:sp>
        <p:sp>
          <p:nvSpPr>
            <p:cNvPr id="318" name="Rectangle 260"/>
            <p:cNvSpPr txBox="1"/>
            <p:nvPr/>
          </p:nvSpPr>
          <p:spPr>
            <a:xfrm>
              <a:off x="2215079" y="766440"/>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19" name="Rectangle 261"/>
            <p:cNvSpPr txBox="1"/>
            <p:nvPr/>
          </p:nvSpPr>
          <p:spPr>
            <a:xfrm>
              <a:off x="1669320" y="766440"/>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0</a:t>
              </a:r>
            </a:p>
          </p:txBody>
        </p:sp>
        <p:sp>
          <p:nvSpPr>
            <p:cNvPr id="320" name="Rectangle 262"/>
            <p:cNvSpPr txBox="1"/>
            <p:nvPr/>
          </p:nvSpPr>
          <p:spPr>
            <a:xfrm>
              <a:off x="1122480" y="766440"/>
              <a:ext cx="46044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21" name="Rectangle 263"/>
            <p:cNvSpPr txBox="1"/>
            <p:nvPr/>
          </p:nvSpPr>
          <p:spPr>
            <a:xfrm>
              <a:off x="576720" y="766440"/>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22" name="Rectangle 264"/>
            <p:cNvSpPr txBox="1"/>
            <p:nvPr/>
          </p:nvSpPr>
          <p:spPr>
            <a:xfrm>
              <a:off x="43200" y="766440"/>
              <a:ext cx="44712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000"/>
              </a:lvl1pPr>
            </a:lstStyle>
            <a:p>
              <a:pPr/>
              <a:r>
                <a:t>G</a:t>
              </a:r>
            </a:p>
          </p:txBody>
        </p:sp>
        <p:sp>
          <p:nvSpPr>
            <p:cNvPr id="323" name="Rectangle 265"/>
            <p:cNvSpPr txBox="1"/>
            <p:nvPr/>
          </p:nvSpPr>
          <p:spPr>
            <a:xfrm>
              <a:off x="3307319" y="383400"/>
              <a:ext cx="459000" cy="3830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-5</a:t>
              </a:r>
            </a:p>
          </p:txBody>
        </p:sp>
        <p:sp>
          <p:nvSpPr>
            <p:cNvPr id="324" name="Rectangle 266"/>
            <p:cNvSpPr txBox="1"/>
            <p:nvPr/>
          </p:nvSpPr>
          <p:spPr>
            <a:xfrm>
              <a:off x="2760479" y="383400"/>
              <a:ext cx="460441" cy="3830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-4</a:t>
              </a:r>
            </a:p>
          </p:txBody>
        </p:sp>
        <p:sp>
          <p:nvSpPr>
            <p:cNvPr id="325" name="Rectangle 267"/>
            <p:cNvSpPr txBox="1"/>
            <p:nvPr/>
          </p:nvSpPr>
          <p:spPr>
            <a:xfrm>
              <a:off x="2215079" y="383400"/>
              <a:ext cx="459000" cy="3830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-3</a:t>
              </a:r>
            </a:p>
          </p:txBody>
        </p:sp>
        <p:sp>
          <p:nvSpPr>
            <p:cNvPr id="326" name="Rectangle 268"/>
            <p:cNvSpPr txBox="1"/>
            <p:nvPr/>
          </p:nvSpPr>
          <p:spPr>
            <a:xfrm>
              <a:off x="1669320" y="383400"/>
              <a:ext cx="459000" cy="3830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-2</a:t>
              </a:r>
            </a:p>
          </p:txBody>
        </p:sp>
        <p:sp>
          <p:nvSpPr>
            <p:cNvPr id="327" name="Rectangle 269"/>
            <p:cNvSpPr txBox="1"/>
            <p:nvPr/>
          </p:nvSpPr>
          <p:spPr>
            <a:xfrm>
              <a:off x="1122480" y="383400"/>
              <a:ext cx="460440" cy="3830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-1</a:t>
              </a:r>
            </a:p>
          </p:txBody>
        </p:sp>
        <p:sp>
          <p:nvSpPr>
            <p:cNvPr id="328" name="Rectangle 270"/>
            <p:cNvSpPr txBox="1"/>
            <p:nvPr/>
          </p:nvSpPr>
          <p:spPr>
            <a:xfrm>
              <a:off x="576720" y="383400"/>
              <a:ext cx="459000" cy="3830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lvl1pPr>
            </a:lstStyle>
            <a:p>
              <a:pPr/>
              <a:r>
                <a:t>0</a:t>
              </a:r>
            </a:p>
          </p:txBody>
        </p:sp>
        <p:sp>
          <p:nvSpPr>
            <p:cNvPr id="329" name="Rectangle 272"/>
            <p:cNvSpPr txBox="1"/>
            <p:nvPr/>
          </p:nvSpPr>
          <p:spPr>
            <a:xfrm>
              <a:off x="3307319" y="0"/>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000"/>
              </a:lvl1pPr>
            </a:lstStyle>
            <a:p>
              <a:pPr/>
              <a:r>
                <a:t>S</a:t>
              </a:r>
            </a:p>
          </p:txBody>
        </p:sp>
        <p:sp>
          <p:nvSpPr>
            <p:cNvPr id="330" name="Rectangle 273"/>
            <p:cNvSpPr txBox="1"/>
            <p:nvPr/>
          </p:nvSpPr>
          <p:spPr>
            <a:xfrm>
              <a:off x="2760479" y="0"/>
              <a:ext cx="460441"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000"/>
              </a:lvl1pPr>
            </a:lstStyle>
            <a:p>
              <a:pPr/>
              <a:r>
                <a:t>E</a:t>
              </a:r>
            </a:p>
          </p:txBody>
        </p:sp>
        <p:sp>
          <p:nvSpPr>
            <p:cNvPr id="331" name="Rectangle 274"/>
            <p:cNvSpPr txBox="1"/>
            <p:nvPr/>
          </p:nvSpPr>
          <p:spPr>
            <a:xfrm>
              <a:off x="2215079" y="0"/>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000"/>
              </a:lvl1pPr>
            </a:lstStyle>
            <a:p>
              <a:pPr/>
              <a:r>
                <a:t>N</a:t>
              </a:r>
            </a:p>
          </p:txBody>
        </p:sp>
        <p:sp>
          <p:nvSpPr>
            <p:cNvPr id="332" name="Rectangle 275"/>
            <p:cNvSpPr txBox="1"/>
            <p:nvPr/>
          </p:nvSpPr>
          <p:spPr>
            <a:xfrm>
              <a:off x="1669320" y="0"/>
              <a:ext cx="45900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000"/>
              </a:lvl1pPr>
            </a:lstStyle>
            <a:p>
              <a:pPr/>
              <a:r>
                <a:t>E</a:t>
              </a:r>
            </a:p>
          </p:txBody>
        </p:sp>
        <p:sp>
          <p:nvSpPr>
            <p:cNvPr id="333" name="Rectangle 276"/>
            <p:cNvSpPr txBox="1"/>
            <p:nvPr/>
          </p:nvSpPr>
          <p:spPr>
            <a:xfrm>
              <a:off x="1122480" y="0"/>
              <a:ext cx="460440" cy="3834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000"/>
              </a:lvl1pPr>
            </a:lstStyle>
            <a:p>
              <a:pPr/>
              <a:r>
                <a:t>G</a:t>
              </a:r>
            </a:p>
          </p:txBody>
        </p:sp>
        <p:sp>
          <p:nvSpPr>
            <p:cNvPr id="334" name="Straight Connector 280"/>
            <p:cNvSpPr/>
            <p:nvPr/>
          </p:nvSpPr>
          <p:spPr>
            <a:xfrm>
              <a:off x="-1" y="383399"/>
              <a:ext cx="38098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35" name="Straight Connector 281"/>
            <p:cNvSpPr/>
            <p:nvPr/>
          </p:nvSpPr>
          <p:spPr>
            <a:xfrm>
              <a:off x="-1" y="766439"/>
              <a:ext cx="38098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36" name="Straight Connector 282"/>
            <p:cNvSpPr/>
            <p:nvPr/>
          </p:nvSpPr>
          <p:spPr>
            <a:xfrm>
              <a:off x="-1" y="1149839"/>
              <a:ext cx="38098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37" name="Straight Connector 283"/>
            <p:cNvSpPr/>
            <p:nvPr/>
          </p:nvSpPr>
          <p:spPr>
            <a:xfrm>
              <a:off x="-1" y="1533240"/>
              <a:ext cx="38098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38" name="Straight Connector 284"/>
            <p:cNvSpPr/>
            <p:nvPr/>
          </p:nvSpPr>
          <p:spPr>
            <a:xfrm>
              <a:off x="-1" y="1916639"/>
              <a:ext cx="38098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39" name="Straight Connector 287"/>
            <p:cNvSpPr/>
            <p:nvPr/>
          </p:nvSpPr>
          <p:spPr>
            <a:xfrm flipH="1">
              <a:off x="533520" y="0"/>
              <a:ext cx="1" cy="230004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40" name="Straight Connector 288"/>
            <p:cNvSpPr/>
            <p:nvPr/>
          </p:nvSpPr>
          <p:spPr>
            <a:xfrm flipH="1">
              <a:off x="1079279" y="0"/>
              <a:ext cx="1" cy="230004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41" name="Straight Connector 289"/>
            <p:cNvSpPr/>
            <p:nvPr/>
          </p:nvSpPr>
          <p:spPr>
            <a:xfrm flipH="1">
              <a:off x="1626119" y="0"/>
              <a:ext cx="1" cy="230004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42" name="Straight Connector 290"/>
            <p:cNvSpPr/>
            <p:nvPr/>
          </p:nvSpPr>
          <p:spPr>
            <a:xfrm flipH="1">
              <a:off x="2171879" y="0"/>
              <a:ext cx="1" cy="230004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43" name="Straight Connector 291"/>
            <p:cNvSpPr/>
            <p:nvPr/>
          </p:nvSpPr>
          <p:spPr>
            <a:xfrm flipH="1">
              <a:off x="2717279" y="0"/>
              <a:ext cx="1" cy="230004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44" name="Straight Connector 292"/>
            <p:cNvSpPr/>
            <p:nvPr/>
          </p:nvSpPr>
          <p:spPr>
            <a:xfrm flipH="1">
              <a:off x="3264119" y="0"/>
              <a:ext cx="1" cy="230004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grpSp>
      <p:sp>
        <p:nvSpPr>
          <p:cNvPr id="346" name="Straight Arrow Connector 316"/>
          <p:cNvSpPr/>
          <p:nvPr/>
        </p:nvSpPr>
        <p:spPr>
          <a:xfrm flipH="1" flipV="1">
            <a:off x="6784560" y="5538239"/>
            <a:ext cx="306721" cy="237241"/>
          </a:xfrm>
          <a:prstGeom prst="line">
            <a:avLst/>
          </a:prstGeom>
          <a:ln w="25560">
            <a:solidFill>
              <a:srgbClr val="000000"/>
            </a:solidFill>
            <a:miter/>
            <a:tailEnd type="triangle"/>
          </a:ln>
        </p:spPr>
        <p:txBody>
          <a:bodyPr lIns="45719" rIns="45719"/>
          <a:lstStyle/>
          <a:p>
            <a:pPr/>
          </a:p>
        </p:txBody>
      </p:sp>
      <p:sp>
        <p:nvSpPr>
          <p:cNvPr id="347" name="Straight Arrow Connector 317"/>
          <p:cNvSpPr/>
          <p:nvPr/>
        </p:nvSpPr>
        <p:spPr>
          <a:xfrm flipH="1" flipV="1">
            <a:off x="6213600" y="5105159"/>
            <a:ext cx="317881" cy="259201"/>
          </a:xfrm>
          <a:prstGeom prst="line">
            <a:avLst/>
          </a:prstGeom>
          <a:ln w="25560">
            <a:solidFill>
              <a:srgbClr val="2922C4"/>
            </a:solidFill>
            <a:miter/>
            <a:tailEnd type="triangle"/>
          </a:ln>
        </p:spPr>
        <p:txBody>
          <a:bodyPr lIns="45719" rIns="45719"/>
          <a:lstStyle/>
          <a:p>
            <a:pPr/>
          </a:p>
        </p:txBody>
      </p:sp>
      <p:sp>
        <p:nvSpPr>
          <p:cNvPr id="348" name="Straight Arrow Connector 318"/>
          <p:cNvSpPr/>
          <p:nvPr/>
        </p:nvSpPr>
        <p:spPr>
          <a:xfrm flipH="1">
            <a:off x="6217920" y="5454720"/>
            <a:ext cx="306720" cy="2161"/>
          </a:xfrm>
          <a:prstGeom prst="line">
            <a:avLst/>
          </a:prstGeom>
          <a:ln w="25560">
            <a:solidFill>
              <a:srgbClr val="FA1304"/>
            </a:solidFill>
            <a:miter/>
            <a:tailEnd type="triangle"/>
          </a:ln>
        </p:spPr>
        <p:txBody>
          <a:bodyPr lIns="45719" rIns="45719"/>
          <a:lstStyle/>
          <a:p>
            <a:pPr/>
          </a:p>
        </p:txBody>
      </p:sp>
      <p:sp>
        <p:nvSpPr>
          <p:cNvPr id="349" name="Rectangle 319"/>
          <p:cNvSpPr txBox="1"/>
          <p:nvPr/>
        </p:nvSpPr>
        <p:spPr>
          <a:xfrm>
            <a:off x="348120" y="3429000"/>
            <a:ext cx="2885401" cy="2790460"/>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p>
            <a:pPr marL="343080" indent="-343080">
              <a:buClr>
                <a:srgbClr val="000000"/>
              </a:buClr>
              <a:buSzPct val="100000"/>
              <a:buAutoNum type="arabicPeriod" startAt="1"/>
              <a:tabLst>
                <a:tab pos="914400" algn="l"/>
                <a:tab pos="1828800" algn="l"/>
                <a:tab pos="2743200" algn="l"/>
                <a:tab pos="3657600" algn="l"/>
                <a:tab pos="4572000" algn="l"/>
                <a:tab pos="5486400" algn="l"/>
                <a:tab pos="6400800" algn="l"/>
                <a:tab pos="7315200" algn="l"/>
                <a:tab pos="8229600" algn="l"/>
                <a:tab pos="9144000" algn="l"/>
                <a:tab pos="10058400" algn="l"/>
              </a:tabLst>
              <a:defRPr b="1" i="1" spc="-1"/>
            </a:pPr>
            <a:r>
              <a:t>D</a:t>
            </a:r>
            <a:r>
              <a:rPr b="0" baseline="-25000" i="0"/>
              <a:t>3,4</a:t>
            </a:r>
            <a:r>
              <a:rPr b="0" i="0"/>
              <a:t> + 1 (match score) produces the score for </a:t>
            </a:r>
            <a:r>
              <a:t>D</a:t>
            </a:r>
            <a:r>
              <a:rPr b="0" baseline="-25000" i="0"/>
              <a:t>4,5</a:t>
            </a:r>
            <a:r>
              <a:rPr b="0" i="0"/>
              <a:t>, so there is a path from </a:t>
            </a:r>
            <a:r>
              <a:t>D</a:t>
            </a:r>
            <a:r>
              <a:rPr b="0" baseline="-25000" i="0"/>
              <a:t>4,5</a:t>
            </a:r>
            <a:r>
              <a:rPr b="0" i="0"/>
              <a:t> to </a:t>
            </a:r>
            <a:r>
              <a:t>D</a:t>
            </a:r>
            <a:r>
              <a:rPr b="0" baseline="-25000" i="0"/>
              <a:t>3,4</a:t>
            </a:r>
          </a:p>
          <a:p>
            <a:pPr marL="343080" indent="-343080">
              <a:buClr>
                <a:srgbClr val="000000"/>
              </a:buClr>
              <a:buSzPct val="100000"/>
              <a:buAutoNum type="arabicPeriod" startAt="1"/>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Move focus to </a:t>
            </a:r>
            <a:r>
              <a:rPr b="1" i="1"/>
              <a:t>D</a:t>
            </a:r>
            <a:r>
              <a:rPr baseline="-25000"/>
              <a:t>3,4</a:t>
            </a:r>
            <a:r>
              <a:t> and repeat. </a:t>
            </a:r>
            <a:r>
              <a:rPr b="1" i="1"/>
              <a:t>D</a:t>
            </a:r>
            <a:r>
              <a:rPr baseline="-25000"/>
              <a:t>3,4</a:t>
            </a:r>
            <a:r>
              <a:t> can lead to either </a:t>
            </a:r>
            <a:r>
              <a:rPr b="1" i="1"/>
              <a:t>D</a:t>
            </a:r>
            <a:r>
              <a:rPr baseline="-25000"/>
              <a:t>3,3</a:t>
            </a:r>
            <a:r>
              <a:t> or </a:t>
            </a:r>
            <a:r>
              <a:rPr b="1" i="1"/>
              <a:t>D</a:t>
            </a:r>
            <a:r>
              <a:rPr baseline="-25000"/>
              <a:t>2,3</a:t>
            </a:r>
            <a:r>
              <a:t>. Move focus to each</a:t>
            </a:r>
          </a:p>
          <a:p>
            <a:pPr marL="343080" indent="-343080">
              <a:buClr>
                <a:srgbClr val="000000"/>
              </a:buClr>
              <a:buSzPct val="100000"/>
              <a:buAutoNum type="arabicPeriod" startAt="1"/>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Continue until at </a:t>
            </a:r>
            <a:r>
              <a:rPr b="1" i="1"/>
              <a:t>D</a:t>
            </a:r>
            <a:r>
              <a:rPr baseline="-25000"/>
              <a:t>0,0</a:t>
            </a:r>
          </a:p>
        </p:txBody>
      </p:sp>
    </p:spTree>
  </p:cSld>
  <p:clrMapOvr>
    <a:masterClrMapping/>
  </p:clrMapOvr>
  <p:transition xmlns:p14="http://schemas.microsoft.com/office/powerpoint/2010/main" spd="med" advClick="1"/>
</p:sld>
</file>

<file path=ppt/slides/slide3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51" name="PlaceHolder 1"/>
          <p:cNvSpPr txBox="1"/>
          <p:nvPr>
            <p:ph type="title" idx="4294967295"/>
          </p:nvPr>
        </p:nvSpPr>
        <p:spPr>
          <a:xfrm>
            <a:off x="380519" y="-152641"/>
            <a:ext cx="8458201" cy="1143001"/>
          </a:xfrm>
          <a:prstGeom prst="rect">
            <a:avLst/>
          </a:prstGeom>
        </p:spPr>
        <p:txBody>
          <a:bodyPr/>
          <a:lstStyle>
            <a:lvl1pPr>
              <a:defRPr spc="-100"/>
            </a:lvl1pPr>
          </a:lstStyle>
          <a:p>
            <a:pPr/>
            <a:r>
              <a:t>Reading the Alignment</a:t>
            </a:r>
          </a:p>
        </p:txBody>
      </p:sp>
      <p:sp>
        <p:nvSpPr>
          <p:cNvPr id="352" name="PlaceHolder 2"/>
          <p:cNvSpPr txBox="1"/>
          <p:nvPr>
            <p:ph type="body" idx="4294967295"/>
          </p:nvPr>
        </p:nvSpPr>
        <p:spPr>
          <a:xfrm>
            <a:off x="380519" y="761759"/>
            <a:ext cx="4419722" cy="6095882"/>
          </a:xfrm>
          <a:prstGeom prst="rect">
            <a:avLst/>
          </a:prstGeom>
        </p:spPr>
        <p:txBody>
          <a:bodyPr lIns="46799" tIns="46799" rIns="46799" bIns="46799" anchor="t"/>
          <a:lstStyle/>
          <a:p>
            <a:pPr>
              <a:spcBef>
                <a:spcPts val="400"/>
              </a:spcBef>
              <a:defRPr spc="-100" sz="1800"/>
            </a:pPr>
            <a:r>
              <a:t>All paths are equally valid alignments</a:t>
            </a:r>
          </a:p>
          <a:p>
            <a:pPr lvl="1">
              <a:spcBef>
                <a:spcPts val="400"/>
              </a:spcBef>
              <a:defRPr spc="-100" sz="1800"/>
            </a:pPr>
            <a:r>
              <a:t>Each produces the same maximum score</a:t>
            </a:r>
          </a:p>
          <a:p>
            <a:pPr>
              <a:spcBef>
                <a:spcPts val="400"/>
              </a:spcBef>
              <a:defRPr spc="-100" sz="1800"/>
            </a:pPr>
            <a:r>
              <a:t>To read the alignment</a:t>
            </a:r>
          </a:p>
          <a:p>
            <a:pPr lvl="1">
              <a:spcBef>
                <a:spcPts val="400"/>
              </a:spcBef>
              <a:defRPr spc="-100" sz="1800"/>
            </a:pPr>
            <a:r>
              <a:t>Read from top-left to bottom-right</a:t>
            </a:r>
          </a:p>
          <a:p>
            <a:pPr lvl="1">
              <a:spcBef>
                <a:spcPts val="400"/>
              </a:spcBef>
              <a:defRPr spc="-100" sz="1800"/>
            </a:pPr>
            <a:r>
              <a:t>On diagonal arrows </a:t>
            </a:r>
          </a:p>
          <a:p>
            <a:pPr lvl="2">
              <a:spcBef>
                <a:spcPts val="400"/>
              </a:spcBef>
              <a:tabLst>
                <a:tab pos="1828800" algn="l"/>
                <a:tab pos="2743200" algn="l"/>
                <a:tab pos="3657600" algn="l"/>
                <a:tab pos="4572000" algn="l"/>
                <a:tab pos="5486400" algn="l"/>
                <a:tab pos="6400800" algn="l"/>
                <a:tab pos="7315200" algn="l"/>
                <a:tab pos="8229600" algn="l"/>
                <a:tab pos="9144000" algn="l"/>
                <a:tab pos="10058400" algn="l"/>
              </a:tabLst>
              <a:defRPr spc="-100" sz="1800"/>
            </a:pPr>
            <a:r>
              <a:t>For both sequences put the next character (not yet in the alignment) into the alignment </a:t>
            </a:r>
          </a:p>
          <a:p>
            <a:pPr lvl="1">
              <a:spcBef>
                <a:spcPts val="400"/>
              </a:spcBef>
              <a:defRPr spc="-100" sz="1800"/>
            </a:pPr>
            <a:r>
              <a:t>On horizontal arrows</a:t>
            </a:r>
          </a:p>
          <a:p>
            <a:pPr lvl="2">
              <a:spcBef>
                <a:spcPts val="400"/>
              </a:spcBef>
              <a:tabLst>
                <a:tab pos="1828800" algn="l"/>
                <a:tab pos="2743200" algn="l"/>
                <a:tab pos="3657600" algn="l"/>
                <a:tab pos="4572000" algn="l"/>
                <a:tab pos="5486400" algn="l"/>
                <a:tab pos="6400800" algn="l"/>
                <a:tab pos="7315200" algn="l"/>
                <a:tab pos="8229600" algn="l"/>
                <a:tab pos="9144000" algn="l"/>
                <a:tab pos="10058400" algn="l"/>
              </a:tabLst>
              <a:defRPr spc="-100" sz="1800"/>
            </a:pPr>
            <a:r>
              <a:t>Put the next character into the alignment for the sequence on top, insert a space into the alignment for the sequence on the right</a:t>
            </a:r>
          </a:p>
          <a:p>
            <a:pPr lvl="1">
              <a:spcBef>
                <a:spcPts val="400"/>
              </a:spcBef>
              <a:defRPr spc="-100" sz="1800"/>
            </a:pPr>
            <a:r>
              <a:t>On vertical arrows</a:t>
            </a:r>
          </a:p>
          <a:p>
            <a:pPr lvl="2">
              <a:spcBef>
                <a:spcPts val="400"/>
              </a:spcBef>
              <a:tabLst>
                <a:tab pos="1828800" algn="l"/>
                <a:tab pos="2743200" algn="l"/>
                <a:tab pos="3657600" algn="l"/>
                <a:tab pos="4572000" algn="l"/>
                <a:tab pos="5486400" algn="l"/>
                <a:tab pos="6400800" algn="l"/>
                <a:tab pos="7315200" algn="l"/>
                <a:tab pos="8229600" algn="l"/>
                <a:tab pos="9144000" algn="l"/>
                <a:tab pos="10058400" algn="l"/>
              </a:tabLst>
              <a:defRPr spc="-100" sz="1800"/>
            </a:pPr>
            <a:r>
              <a:t>Put the next character into the alignment for the sequence on right, insert a space into the alignment for the sequence on the left</a:t>
            </a:r>
          </a:p>
        </p:txBody>
      </p:sp>
      <p:grpSp>
        <p:nvGrpSpPr>
          <p:cNvPr id="411" name="Group 322"/>
          <p:cNvGrpSpPr/>
          <p:nvPr/>
        </p:nvGrpSpPr>
        <p:grpSpPr>
          <a:xfrm>
            <a:off x="4952879" y="838080"/>
            <a:ext cx="4038480" cy="2438281"/>
            <a:chOff x="0" y="0"/>
            <a:chExt cx="4038479" cy="2438280"/>
          </a:xfrm>
        </p:grpSpPr>
        <p:grpSp>
          <p:nvGrpSpPr>
            <p:cNvPr id="403" name="Group 323"/>
            <p:cNvGrpSpPr/>
            <p:nvPr/>
          </p:nvGrpSpPr>
          <p:grpSpPr>
            <a:xfrm>
              <a:off x="-1" y="0"/>
              <a:ext cx="4038481" cy="2438281"/>
              <a:chOff x="0" y="0"/>
              <a:chExt cx="4038479" cy="2438280"/>
            </a:xfrm>
          </p:grpSpPr>
          <p:sp>
            <p:nvSpPr>
              <p:cNvPr id="353" name="Rectangle 324"/>
              <p:cNvSpPr txBox="1"/>
              <p:nvPr/>
            </p:nvSpPr>
            <p:spPr>
              <a:xfrm>
                <a:off x="3503159" y="2031840"/>
                <a:ext cx="4917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54" name="Rectangle 325"/>
              <p:cNvSpPr txBox="1"/>
              <p:nvPr/>
            </p:nvSpPr>
            <p:spPr>
              <a:xfrm>
                <a:off x="2923559" y="2031840"/>
                <a:ext cx="49320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0</a:t>
                </a:r>
              </a:p>
            </p:txBody>
          </p:sp>
          <p:sp>
            <p:nvSpPr>
              <p:cNvPr id="355" name="Rectangle 326"/>
              <p:cNvSpPr txBox="1"/>
              <p:nvPr/>
            </p:nvSpPr>
            <p:spPr>
              <a:xfrm>
                <a:off x="2345399" y="2031840"/>
                <a:ext cx="4917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0</a:t>
                </a:r>
              </a:p>
            </p:txBody>
          </p:sp>
          <p:sp>
            <p:nvSpPr>
              <p:cNvPr id="356" name="Rectangle 327"/>
              <p:cNvSpPr txBox="1"/>
              <p:nvPr/>
            </p:nvSpPr>
            <p:spPr>
              <a:xfrm>
                <a:off x="1766879" y="2031840"/>
                <a:ext cx="4917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0</a:t>
                </a:r>
              </a:p>
            </p:txBody>
          </p:sp>
          <p:sp>
            <p:nvSpPr>
              <p:cNvPr id="357" name="Rectangle 328"/>
              <p:cNvSpPr txBox="1"/>
              <p:nvPr/>
            </p:nvSpPr>
            <p:spPr>
              <a:xfrm>
                <a:off x="1187279" y="2031840"/>
                <a:ext cx="49320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-2</a:t>
                </a:r>
              </a:p>
            </p:txBody>
          </p:sp>
          <p:sp>
            <p:nvSpPr>
              <p:cNvPr id="358" name="Rectangle 329"/>
              <p:cNvSpPr txBox="1"/>
              <p:nvPr/>
            </p:nvSpPr>
            <p:spPr>
              <a:xfrm>
                <a:off x="608760" y="2031840"/>
                <a:ext cx="4917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-4</a:t>
                </a:r>
              </a:p>
            </p:txBody>
          </p:sp>
          <p:sp>
            <p:nvSpPr>
              <p:cNvPr id="359" name="Rectangle 330"/>
              <p:cNvSpPr txBox="1"/>
              <p:nvPr/>
            </p:nvSpPr>
            <p:spPr>
              <a:xfrm>
                <a:off x="43200" y="2031840"/>
                <a:ext cx="4791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100"/>
                </a:lvl1pPr>
              </a:lstStyle>
              <a:p>
                <a:pPr/>
                <a:r>
                  <a:t>S</a:t>
                </a:r>
              </a:p>
            </p:txBody>
          </p:sp>
          <p:sp>
            <p:nvSpPr>
              <p:cNvPr id="360" name="Rectangle 331"/>
              <p:cNvSpPr txBox="1"/>
              <p:nvPr/>
            </p:nvSpPr>
            <p:spPr>
              <a:xfrm>
                <a:off x="3503159" y="1625400"/>
                <a:ext cx="49176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61" name="Rectangle 332"/>
              <p:cNvSpPr txBox="1"/>
              <p:nvPr/>
            </p:nvSpPr>
            <p:spPr>
              <a:xfrm>
                <a:off x="2923559" y="1625400"/>
                <a:ext cx="49320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0</a:t>
                </a:r>
              </a:p>
            </p:txBody>
          </p:sp>
          <p:sp>
            <p:nvSpPr>
              <p:cNvPr id="362" name="Rectangle 333"/>
              <p:cNvSpPr txBox="1"/>
              <p:nvPr/>
            </p:nvSpPr>
            <p:spPr>
              <a:xfrm>
                <a:off x="2345399" y="1625400"/>
                <a:ext cx="49176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63" name="Rectangle 334"/>
              <p:cNvSpPr txBox="1"/>
              <p:nvPr/>
            </p:nvSpPr>
            <p:spPr>
              <a:xfrm>
                <a:off x="1766879" y="1625400"/>
                <a:ext cx="49176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64" name="Rectangle 335"/>
              <p:cNvSpPr txBox="1"/>
              <p:nvPr/>
            </p:nvSpPr>
            <p:spPr>
              <a:xfrm>
                <a:off x="1187279" y="1625400"/>
                <a:ext cx="49320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65" name="Rectangle 336"/>
              <p:cNvSpPr txBox="1"/>
              <p:nvPr/>
            </p:nvSpPr>
            <p:spPr>
              <a:xfrm>
                <a:off x="608760" y="1625400"/>
                <a:ext cx="49176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-3</a:t>
                </a:r>
              </a:p>
            </p:txBody>
          </p:sp>
          <p:sp>
            <p:nvSpPr>
              <p:cNvPr id="366" name="Rectangle 337"/>
              <p:cNvSpPr txBox="1"/>
              <p:nvPr/>
            </p:nvSpPr>
            <p:spPr>
              <a:xfrm>
                <a:off x="43200" y="1625400"/>
                <a:ext cx="47916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100"/>
                </a:lvl1pPr>
              </a:lstStyle>
              <a:p>
                <a:pPr/>
                <a:r>
                  <a:t>M</a:t>
                </a:r>
              </a:p>
            </p:txBody>
          </p:sp>
          <p:sp>
            <p:nvSpPr>
              <p:cNvPr id="367" name="Rectangle 338"/>
              <p:cNvSpPr txBox="1"/>
              <p:nvPr/>
            </p:nvSpPr>
            <p:spPr>
              <a:xfrm>
                <a:off x="3503159" y="1218959"/>
                <a:ext cx="4917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68" name="Rectangle 339"/>
              <p:cNvSpPr txBox="1"/>
              <p:nvPr/>
            </p:nvSpPr>
            <p:spPr>
              <a:xfrm>
                <a:off x="2923559" y="1218959"/>
                <a:ext cx="49320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0</a:t>
                </a:r>
              </a:p>
            </p:txBody>
          </p:sp>
          <p:sp>
            <p:nvSpPr>
              <p:cNvPr id="369" name="Rectangle 340"/>
              <p:cNvSpPr txBox="1"/>
              <p:nvPr/>
            </p:nvSpPr>
            <p:spPr>
              <a:xfrm>
                <a:off x="2345399" y="1218959"/>
                <a:ext cx="4917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70" name="Rectangle 341"/>
              <p:cNvSpPr txBox="1"/>
              <p:nvPr/>
            </p:nvSpPr>
            <p:spPr>
              <a:xfrm>
                <a:off x="1766879" y="1218959"/>
                <a:ext cx="4917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2</a:t>
                </a:r>
              </a:p>
            </p:txBody>
          </p:sp>
          <p:sp>
            <p:nvSpPr>
              <p:cNvPr id="371" name="Rectangle 342"/>
              <p:cNvSpPr txBox="1"/>
              <p:nvPr/>
            </p:nvSpPr>
            <p:spPr>
              <a:xfrm>
                <a:off x="1187279" y="1218959"/>
                <a:ext cx="49320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0</a:t>
                </a:r>
              </a:p>
            </p:txBody>
          </p:sp>
          <p:sp>
            <p:nvSpPr>
              <p:cNvPr id="372" name="Rectangle 343"/>
              <p:cNvSpPr txBox="1"/>
              <p:nvPr/>
            </p:nvSpPr>
            <p:spPr>
              <a:xfrm>
                <a:off x="608760" y="1218959"/>
                <a:ext cx="4917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-2</a:t>
                </a:r>
              </a:p>
            </p:txBody>
          </p:sp>
          <p:sp>
            <p:nvSpPr>
              <p:cNvPr id="373" name="Rectangle 344"/>
              <p:cNvSpPr txBox="1"/>
              <p:nvPr/>
            </p:nvSpPr>
            <p:spPr>
              <a:xfrm>
                <a:off x="43200" y="1218959"/>
                <a:ext cx="479160" cy="4064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100"/>
                </a:lvl1pPr>
              </a:lstStyle>
              <a:p>
                <a:pPr/>
                <a:r>
                  <a:t>E</a:t>
                </a:r>
              </a:p>
            </p:txBody>
          </p:sp>
          <p:sp>
            <p:nvSpPr>
              <p:cNvPr id="374" name="Rectangle 345"/>
              <p:cNvSpPr txBox="1"/>
              <p:nvPr/>
            </p:nvSpPr>
            <p:spPr>
              <a:xfrm>
                <a:off x="3503159" y="812520"/>
                <a:ext cx="49176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-3</a:t>
                </a:r>
              </a:p>
            </p:txBody>
          </p:sp>
          <p:sp>
            <p:nvSpPr>
              <p:cNvPr id="375" name="Rectangle 346"/>
              <p:cNvSpPr txBox="1"/>
              <p:nvPr/>
            </p:nvSpPr>
            <p:spPr>
              <a:xfrm>
                <a:off x="2923559" y="812520"/>
                <a:ext cx="49320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-2</a:t>
                </a:r>
              </a:p>
            </p:txBody>
          </p:sp>
          <p:sp>
            <p:nvSpPr>
              <p:cNvPr id="376" name="Rectangle 347"/>
              <p:cNvSpPr txBox="1"/>
              <p:nvPr/>
            </p:nvSpPr>
            <p:spPr>
              <a:xfrm>
                <a:off x="2345399" y="812520"/>
                <a:ext cx="49176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77" name="Rectangle 348"/>
              <p:cNvSpPr txBox="1"/>
              <p:nvPr/>
            </p:nvSpPr>
            <p:spPr>
              <a:xfrm>
                <a:off x="1766879" y="812520"/>
                <a:ext cx="49176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0</a:t>
                </a:r>
              </a:p>
            </p:txBody>
          </p:sp>
          <p:sp>
            <p:nvSpPr>
              <p:cNvPr id="378" name="Rectangle 349"/>
              <p:cNvSpPr txBox="1"/>
              <p:nvPr/>
            </p:nvSpPr>
            <p:spPr>
              <a:xfrm>
                <a:off x="1187279" y="812520"/>
                <a:ext cx="49320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79" name="Rectangle 350"/>
              <p:cNvSpPr txBox="1"/>
              <p:nvPr/>
            </p:nvSpPr>
            <p:spPr>
              <a:xfrm>
                <a:off x="608760" y="812520"/>
                <a:ext cx="49176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80" name="Rectangle 351"/>
              <p:cNvSpPr txBox="1"/>
              <p:nvPr/>
            </p:nvSpPr>
            <p:spPr>
              <a:xfrm>
                <a:off x="43200" y="812520"/>
                <a:ext cx="47916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100"/>
                </a:lvl1pPr>
              </a:lstStyle>
              <a:p>
                <a:pPr/>
                <a:r>
                  <a:t>G</a:t>
                </a:r>
              </a:p>
            </p:txBody>
          </p:sp>
          <p:sp>
            <p:nvSpPr>
              <p:cNvPr id="381" name="Rectangle 352"/>
              <p:cNvSpPr txBox="1"/>
              <p:nvPr/>
            </p:nvSpPr>
            <p:spPr>
              <a:xfrm>
                <a:off x="3503159" y="406440"/>
                <a:ext cx="49176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-5</a:t>
                </a:r>
              </a:p>
            </p:txBody>
          </p:sp>
          <p:sp>
            <p:nvSpPr>
              <p:cNvPr id="382" name="Rectangle 353"/>
              <p:cNvSpPr txBox="1"/>
              <p:nvPr/>
            </p:nvSpPr>
            <p:spPr>
              <a:xfrm>
                <a:off x="2923559" y="406440"/>
                <a:ext cx="49320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-4</a:t>
                </a:r>
              </a:p>
            </p:txBody>
          </p:sp>
          <p:sp>
            <p:nvSpPr>
              <p:cNvPr id="383" name="Rectangle 354"/>
              <p:cNvSpPr txBox="1"/>
              <p:nvPr/>
            </p:nvSpPr>
            <p:spPr>
              <a:xfrm>
                <a:off x="2345399" y="406440"/>
                <a:ext cx="49176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-3</a:t>
                </a:r>
              </a:p>
            </p:txBody>
          </p:sp>
          <p:sp>
            <p:nvSpPr>
              <p:cNvPr id="384" name="Rectangle 355"/>
              <p:cNvSpPr txBox="1"/>
              <p:nvPr/>
            </p:nvSpPr>
            <p:spPr>
              <a:xfrm>
                <a:off x="1766879" y="406440"/>
                <a:ext cx="49176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-2</a:t>
                </a:r>
              </a:p>
            </p:txBody>
          </p:sp>
          <p:sp>
            <p:nvSpPr>
              <p:cNvPr id="385" name="Rectangle 356"/>
              <p:cNvSpPr txBox="1"/>
              <p:nvPr/>
            </p:nvSpPr>
            <p:spPr>
              <a:xfrm>
                <a:off x="1187279" y="406440"/>
                <a:ext cx="49320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-1</a:t>
                </a:r>
              </a:p>
            </p:txBody>
          </p:sp>
          <p:sp>
            <p:nvSpPr>
              <p:cNvPr id="386" name="Rectangle 357"/>
              <p:cNvSpPr txBox="1"/>
              <p:nvPr/>
            </p:nvSpPr>
            <p:spPr>
              <a:xfrm>
                <a:off x="608760" y="406440"/>
                <a:ext cx="491760" cy="4060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lgn="ct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00" sz="2100"/>
                </a:lvl1pPr>
              </a:lstStyle>
              <a:p>
                <a:pPr/>
                <a:r>
                  <a:t>0</a:t>
                </a:r>
              </a:p>
            </p:txBody>
          </p:sp>
          <p:sp>
            <p:nvSpPr>
              <p:cNvPr id="387" name="Rectangle 359"/>
              <p:cNvSpPr txBox="1"/>
              <p:nvPr/>
            </p:nvSpPr>
            <p:spPr>
              <a:xfrm>
                <a:off x="3503159" y="0"/>
                <a:ext cx="49176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100"/>
                </a:lvl1pPr>
              </a:lstStyle>
              <a:p>
                <a:pPr/>
                <a:r>
                  <a:t>S</a:t>
                </a:r>
              </a:p>
            </p:txBody>
          </p:sp>
          <p:sp>
            <p:nvSpPr>
              <p:cNvPr id="388" name="Rectangle 360"/>
              <p:cNvSpPr txBox="1"/>
              <p:nvPr/>
            </p:nvSpPr>
            <p:spPr>
              <a:xfrm>
                <a:off x="2923559" y="0"/>
                <a:ext cx="49320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100"/>
                </a:lvl1pPr>
              </a:lstStyle>
              <a:p>
                <a:pPr/>
                <a:r>
                  <a:t>E</a:t>
                </a:r>
              </a:p>
            </p:txBody>
          </p:sp>
          <p:sp>
            <p:nvSpPr>
              <p:cNvPr id="389" name="Rectangle 361"/>
              <p:cNvSpPr txBox="1"/>
              <p:nvPr/>
            </p:nvSpPr>
            <p:spPr>
              <a:xfrm>
                <a:off x="2345399" y="0"/>
                <a:ext cx="49176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100"/>
                </a:lvl1pPr>
              </a:lstStyle>
              <a:p>
                <a:pPr/>
                <a:r>
                  <a:t>N</a:t>
                </a:r>
              </a:p>
            </p:txBody>
          </p:sp>
          <p:sp>
            <p:nvSpPr>
              <p:cNvPr id="390" name="Rectangle 362"/>
              <p:cNvSpPr txBox="1"/>
              <p:nvPr/>
            </p:nvSpPr>
            <p:spPr>
              <a:xfrm>
                <a:off x="1766879" y="0"/>
                <a:ext cx="49176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100"/>
                </a:lvl1pPr>
              </a:lstStyle>
              <a:p>
                <a:pPr/>
                <a:r>
                  <a:t>E</a:t>
                </a:r>
              </a:p>
            </p:txBody>
          </p:sp>
          <p:sp>
            <p:nvSpPr>
              <p:cNvPr id="391" name="Rectangle 363"/>
              <p:cNvSpPr txBox="1"/>
              <p:nvPr/>
            </p:nvSpPr>
            <p:spPr>
              <a:xfrm>
                <a:off x="1187279" y="0"/>
                <a:ext cx="493200" cy="40644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b="1" spc="-100" sz="2100"/>
                </a:lvl1pPr>
              </a:lstStyle>
              <a:p>
                <a:pPr/>
                <a:r>
                  <a:t>G</a:t>
                </a:r>
              </a:p>
            </p:txBody>
          </p:sp>
          <p:sp>
            <p:nvSpPr>
              <p:cNvPr id="392" name="Straight Connector 367"/>
              <p:cNvSpPr/>
              <p:nvPr/>
            </p:nvSpPr>
            <p:spPr>
              <a:xfrm>
                <a:off x="-1" y="406440"/>
                <a:ext cx="40384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93" name="Straight Connector 368"/>
              <p:cNvSpPr/>
              <p:nvPr/>
            </p:nvSpPr>
            <p:spPr>
              <a:xfrm>
                <a:off x="-1" y="812520"/>
                <a:ext cx="40384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94" name="Straight Connector 369"/>
              <p:cNvSpPr/>
              <p:nvPr/>
            </p:nvSpPr>
            <p:spPr>
              <a:xfrm>
                <a:off x="-1" y="1218959"/>
                <a:ext cx="40384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95" name="Straight Connector 370"/>
              <p:cNvSpPr/>
              <p:nvPr/>
            </p:nvSpPr>
            <p:spPr>
              <a:xfrm>
                <a:off x="-1" y="1625400"/>
                <a:ext cx="40384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96" name="Straight Connector 371"/>
              <p:cNvSpPr/>
              <p:nvPr/>
            </p:nvSpPr>
            <p:spPr>
              <a:xfrm>
                <a:off x="-1" y="2031840"/>
                <a:ext cx="4038481" cy="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97" name="Straight Connector 374"/>
              <p:cNvSpPr/>
              <p:nvPr/>
            </p:nvSpPr>
            <p:spPr>
              <a:xfrm flipH="1">
                <a:off x="565560" y="0"/>
                <a:ext cx="1" cy="243828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98" name="Straight Connector 375"/>
              <p:cNvSpPr/>
              <p:nvPr/>
            </p:nvSpPr>
            <p:spPr>
              <a:xfrm flipH="1">
                <a:off x="1144079" y="0"/>
                <a:ext cx="1" cy="243828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399" name="Straight Connector 376"/>
              <p:cNvSpPr/>
              <p:nvPr/>
            </p:nvSpPr>
            <p:spPr>
              <a:xfrm flipH="1">
                <a:off x="1723679" y="0"/>
                <a:ext cx="1" cy="243828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400" name="Straight Connector 377"/>
              <p:cNvSpPr/>
              <p:nvPr/>
            </p:nvSpPr>
            <p:spPr>
              <a:xfrm flipH="1">
                <a:off x="2302199" y="0"/>
                <a:ext cx="1" cy="243828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401" name="Straight Connector 378"/>
              <p:cNvSpPr/>
              <p:nvPr/>
            </p:nvSpPr>
            <p:spPr>
              <a:xfrm flipH="1">
                <a:off x="2880359" y="0"/>
                <a:ext cx="1" cy="243828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sp>
            <p:nvSpPr>
              <p:cNvPr id="402" name="Straight Connector 379"/>
              <p:cNvSpPr/>
              <p:nvPr/>
            </p:nvSpPr>
            <p:spPr>
              <a:xfrm flipH="1">
                <a:off x="3459959" y="0"/>
                <a:ext cx="1" cy="2438281"/>
              </a:xfrm>
              <a:prstGeom prst="line">
                <a:avLst/>
              </a:prstGeom>
              <a:noFill/>
              <a:ln w="12600" cap="flat">
                <a:solidFill>
                  <a:srgbClr val="000000"/>
                </a:solidFill>
                <a:prstDash val="solid"/>
                <a:miter lim="800000"/>
              </a:ln>
              <a:effectLst/>
            </p:spPr>
            <p:txBody>
              <a:bodyPr wrap="square" lIns="45719" tIns="45719" rIns="45719" bIns="45719" numCol="1" anchor="t">
                <a:noAutofit/>
              </a:bodyPr>
              <a:lstStyle/>
              <a:p>
                <a:pPr/>
              </a:p>
            </p:txBody>
          </p:sp>
        </p:grpSp>
        <p:sp>
          <p:nvSpPr>
            <p:cNvPr id="404" name="Straight Arrow Connector 403"/>
            <p:cNvSpPr/>
            <p:nvPr/>
          </p:nvSpPr>
          <p:spPr>
            <a:xfrm flipH="1" flipV="1">
              <a:off x="3314880" y="1913760"/>
              <a:ext cx="325440" cy="250921"/>
            </a:xfrm>
            <a:prstGeom prst="line">
              <a:avLst/>
            </a:prstGeom>
            <a:noFill/>
            <a:ln w="2556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05" name="Straight Arrow Connector 404"/>
            <p:cNvSpPr/>
            <p:nvPr/>
          </p:nvSpPr>
          <p:spPr>
            <a:xfrm flipH="1" flipV="1">
              <a:off x="2708640" y="1453320"/>
              <a:ext cx="337320" cy="274681"/>
            </a:xfrm>
            <a:prstGeom prst="line">
              <a:avLst/>
            </a:prstGeom>
            <a:noFill/>
            <a:ln w="25560" cap="flat">
              <a:solidFill>
                <a:srgbClr val="2922C4"/>
              </a:solidFill>
              <a:prstDash val="solid"/>
              <a:miter lim="800000"/>
              <a:tailEnd type="triangle" w="med" len="med"/>
            </a:ln>
            <a:effectLst/>
          </p:spPr>
          <p:txBody>
            <a:bodyPr wrap="square" lIns="45719" tIns="45719" rIns="45719" bIns="45719" numCol="1" anchor="t">
              <a:noAutofit/>
            </a:bodyPr>
            <a:lstStyle/>
            <a:p>
              <a:pPr/>
            </a:p>
          </p:txBody>
        </p:sp>
        <p:sp>
          <p:nvSpPr>
            <p:cNvPr id="406" name="Straight Arrow Connector 405"/>
            <p:cNvSpPr/>
            <p:nvPr/>
          </p:nvSpPr>
          <p:spPr>
            <a:xfrm flipH="1" flipV="1">
              <a:off x="2714040" y="1825199"/>
              <a:ext cx="325440" cy="9001"/>
            </a:xfrm>
            <a:prstGeom prst="line">
              <a:avLst/>
            </a:prstGeom>
            <a:noFill/>
            <a:ln w="25560" cap="flat">
              <a:solidFill>
                <a:srgbClr val="FA1304"/>
              </a:solidFill>
              <a:prstDash val="solid"/>
              <a:miter lim="800000"/>
              <a:tailEnd type="triangle" w="med" len="med"/>
            </a:ln>
            <a:effectLst/>
          </p:spPr>
          <p:txBody>
            <a:bodyPr wrap="square" lIns="45719" tIns="45719" rIns="45719" bIns="45719" numCol="1" anchor="t">
              <a:noAutofit/>
            </a:bodyPr>
            <a:lstStyle/>
            <a:p>
              <a:pPr/>
            </a:p>
          </p:txBody>
        </p:sp>
        <p:sp>
          <p:nvSpPr>
            <p:cNvPr id="407" name="Straight Arrow Connector 406"/>
            <p:cNvSpPr/>
            <p:nvPr/>
          </p:nvSpPr>
          <p:spPr>
            <a:xfrm flipH="1">
              <a:off x="2142360" y="1445400"/>
              <a:ext cx="322920" cy="1081"/>
            </a:xfrm>
            <a:prstGeom prst="line">
              <a:avLst/>
            </a:prstGeom>
            <a:noFill/>
            <a:ln w="25560" cap="flat">
              <a:solidFill>
                <a:srgbClr val="2922C4"/>
              </a:solidFill>
              <a:prstDash val="solid"/>
              <a:miter lim="800000"/>
              <a:tailEnd type="triangle" w="med" len="med"/>
            </a:ln>
            <a:effectLst/>
          </p:spPr>
          <p:txBody>
            <a:bodyPr wrap="square" lIns="45719" tIns="45719" rIns="45719" bIns="45719" numCol="1" anchor="t">
              <a:noAutofit/>
            </a:bodyPr>
            <a:lstStyle/>
            <a:p>
              <a:pPr/>
            </a:p>
          </p:txBody>
        </p:sp>
        <p:sp>
          <p:nvSpPr>
            <p:cNvPr id="408" name="Straight Arrow Connector 407"/>
            <p:cNvSpPr/>
            <p:nvPr/>
          </p:nvSpPr>
          <p:spPr>
            <a:xfrm flipH="1" flipV="1">
              <a:off x="2149920" y="1505160"/>
              <a:ext cx="338760" cy="278281"/>
            </a:xfrm>
            <a:prstGeom prst="line">
              <a:avLst/>
            </a:prstGeom>
            <a:noFill/>
            <a:ln w="25560" cap="flat">
              <a:solidFill>
                <a:srgbClr val="FA1304"/>
              </a:solidFill>
              <a:prstDash val="solid"/>
              <a:miter lim="800000"/>
              <a:tailEnd type="triangle" w="med" len="med"/>
            </a:ln>
            <a:effectLst/>
          </p:spPr>
          <p:txBody>
            <a:bodyPr wrap="square" lIns="45719" tIns="45719" rIns="45719" bIns="45719" numCol="1" anchor="t">
              <a:noAutofit/>
            </a:bodyPr>
            <a:lstStyle/>
            <a:p>
              <a:pPr/>
            </a:p>
          </p:txBody>
        </p:sp>
        <p:sp>
          <p:nvSpPr>
            <p:cNvPr id="409" name="Straight Arrow Connector 408"/>
            <p:cNvSpPr/>
            <p:nvPr/>
          </p:nvSpPr>
          <p:spPr>
            <a:xfrm flipH="1" flipV="1">
              <a:off x="995400" y="694080"/>
              <a:ext cx="259560" cy="217801"/>
            </a:xfrm>
            <a:prstGeom prst="line">
              <a:avLst/>
            </a:prstGeom>
            <a:noFill/>
            <a:ln w="2556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10" name="Straight Arrow Connector 409"/>
            <p:cNvSpPr/>
            <p:nvPr/>
          </p:nvSpPr>
          <p:spPr>
            <a:xfrm flipH="1" flipV="1">
              <a:off x="1555920" y="1118159"/>
              <a:ext cx="353880" cy="268202"/>
            </a:xfrm>
            <a:prstGeom prst="line">
              <a:avLst/>
            </a:prstGeom>
            <a:noFill/>
            <a:ln w="25560" cap="flat">
              <a:solidFill>
                <a:srgbClr val="000000"/>
              </a:solidFill>
              <a:prstDash val="solid"/>
              <a:miter lim="800000"/>
              <a:tailEnd type="triangle" w="med" len="med"/>
            </a:ln>
            <a:effectLst/>
          </p:spPr>
          <p:txBody>
            <a:bodyPr wrap="square" lIns="45719" tIns="45719" rIns="45719" bIns="45719" numCol="1" anchor="t">
              <a:noAutofit/>
            </a:bodyPr>
            <a:lstStyle/>
            <a:p>
              <a:pPr/>
            </a:p>
          </p:txBody>
        </p:sp>
      </p:grpSp>
      <p:sp>
        <p:nvSpPr>
          <p:cNvPr id="412" name="Rectangle 410"/>
          <p:cNvSpPr txBox="1"/>
          <p:nvPr/>
        </p:nvSpPr>
        <p:spPr>
          <a:xfrm>
            <a:off x="4846320" y="3608280"/>
            <a:ext cx="3981963" cy="2486422"/>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p>
            <a:pPr>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The final matrix is shown above</a:t>
            </a:r>
          </a:p>
          <a:p>
            <a:pPr>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Produces two alignments:</a:t>
            </a:r>
          </a:p>
          <a:p>
            <a:pPr lvl="1" marL="457200" indent="0">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The one taking the blue sub-path</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b="1" spc="-1">
                <a:solidFill>
                  <a:srgbClr val="2922C4"/>
                </a:solidFill>
              </a:defRPr>
            </a:pPr>
            <a:r>
              <a:t>	</a:t>
            </a:r>
            <a:r>
              <a:rPr>
                <a:solidFill>
                  <a:srgbClr val="000000"/>
                </a:solidFill>
              </a:rPr>
              <a:t>GE</a:t>
            </a:r>
            <a:r>
              <a:t>NE</a:t>
            </a:r>
            <a:r>
              <a:rPr>
                <a:solidFill>
                  <a:srgbClr val="000000"/>
                </a:solidFill>
              </a:rPr>
              <a:t>S</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b="1" spc="-1">
                <a:solidFill>
                  <a:srgbClr val="2922C4"/>
                </a:solidFill>
              </a:defRPr>
            </a:pPr>
            <a:r>
              <a:t>	</a:t>
            </a:r>
            <a:r>
              <a:rPr>
                <a:solidFill>
                  <a:srgbClr val="000000"/>
                </a:solidFill>
              </a:rPr>
              <a:t>GE</a:t>
            </a:r>
            <a:r>
              <a:t>_M</a:t>
            </a:r>
            <a:r>
              <a:rPr>
                <a:solidFill>
                  <a:srgbClr val="000000"/>
                </a:solidFill>
              </a:rPr>
              <a:t>S</a:t>
            </a:r>
          </a:p>
          <a:p>
            <a:pPr lvl="1" marL="457200" indent="0">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The one taking the red sub-path</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b="1" spc="-1">
                <a:solidFill>
                  <a:srgbClr val="FA1304"/>
                </a:solidFill>
              </a:defRPr>
            </a:pPr>
            <a:r>
              <a:t>	</a:t>
            </a:r>
            <a:r>
              <a:rPr>
                <a:solidFill>
                  <a:srgbClr val="000000"/>
                </a:solidFill>
              </a:rPr>
              <a:t>GE</a:t>
            </a:r>
            <a:r>
              <a:t>NE</a:t>
            </a:r>
            <a:r>
              <a:rPr>
                <a:solidFill>
                  <a:srgbClr val="000000"/>
                </a:solidFill>
              </a:rPr>
              <a:t>S</a:t>
            </a:r>
          </a:p>
          <a:p>
            <a:pPr>
              <a:tabLst>
                <a:tab pos="914400" algn="l"/>
                <a:tab pos="1828800" algn="l"/>
                <a:tab pos="2743200" algn="l"/>
                <a:tab pos="3657600" algn="l"/>
                <a:tab pos="4572000" algn="l"/>
                <a:tab pos="5486400" algn="l"/>
                <a:tab pos="6400800" algn="l"/>
                <a:tab pos="7315200" algn="l"/>
                <a:tab pos="8229600" algn="l"/>
                <a:tab pos="9144000" algn="l"/>
                <a:tab pos="10058400" algn="l"/>
              </a:tabLst>
              <a:defRPr b="1" spc="-1">
                <a:solidFill>
                  <a:srgbClr val="FA1304"/>
                </a:solidFill>
              </a:defRPr>
            </a:pPr>
            <a:r>
              <a:t>	</a:t>
            </a:r>
            <a:r>
              <a:rPr>
                <a:solidFill>
                  <a:srgbClr val="000000"/>
                </a:solidFill>
              </a:rPr>
              <a:t>GE</a:t>
            </a:r>
            <a:r>
              <a:t>M_</a:t>
            </a:r>
            <a:r>
              <a:rPr>
                <a:solidFill>
                  <a:srgbClr val="000000"/>
                </a:solidFill>
              </a:rPr>
              <a:t>S</a:t>
            </a:r>
          </a:p>
        </p:txBody>
      </p:sp>
    </p:spTree>
  </p:cSld>
  <p:clrMapOvr>
    <a:masterClrMapping/>
  </p:clrMapOvr>
  <p:transition xmlns:p14="http://schemas.microsoft.com/office/powerpoint/2010/main" spd="med" advClick="1"/>
</p:sld>
</file>

<file path=ppt/slides/slide3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14" name="PlaceHolder 1"/>
          <p:cNvSpPr txBox="1"/>
          <p:nvPr>
            <p:ph type="title" idx="4294967295"/>
          </p:nvPr>
        </p:nvSpPr>
        <p:spPr>
          <a:prstGeom prst="rect">
            <a:avLst/>
          </a:prstGeom>
        </p:spPr>
        <p:txBody>
          <a:bodyPr/>
          <a:lstStyle>
            <a:lvl1pPr>
              <a:defRPr spc="-100"/>
            </a:lvl1pPr>
          </a:lstStyle>
          <a:p>
            <a:pPr/>
            <a:r>
              <a:t>Why Use Local Alignment?</a:t>
            </a:r>
          </a:p>
        </p:txBody>
      </p:sp>
      <p:sp>
        <p:nvSpPr>
          <p:cNvPr id="415" name="PlaceHolder 2"/>
          <p:cNvSpPr txBox="1"/>
          <p:nvPr>
            <p:ph type="body" idx="4294967295"/>
          </p:nvPr>
        </p:nvSpPr>
        <p:spPr>
          <a:xfrm>
            <a:off x="457200" y="1600199"/>
            <a:ext cx="8229600" cy="4525922"/>
          </a:xfrm>
          <a:prstGeom prst="rect">
            <a:avLst/>
          </a:prstGeom>
        </p:spPr>
        <p:txBody>
          <a:bodyPr lIns="46799" tIns="46799" rIns="46799" bIns="46799" anchor="t"/>
          <a:lstStyle/>
          <a:p>
            <a:pPr>
              <a:spcBef>
                <a:spcPts val="600"/>
              </a:spcBef>
              <a:defRPr spc="-100" sz="2400"/>
            </a:pPr>
            <a:r>
              <a:t>Local alignment methods find segments of related regions within sequences</a:t>
            </a:r>
          </a:p>
          <a:p>
            <a:pPr>
              <a:spcBef>
                <a:spcPts val="600"/>
              </a:spcBef>
              <a:defRPr spc="-100" sz="2400"/>
            </a:pPr>
            <a:r>
              <a:t>Identify related regions in proteins that appear in different orders (which is known as domain shuffling)</a:t>
            </a:r>
          </a:p>
          <a:p>
            <a:pPr>
              <a:spcBef>
                <a:spcPts val="600"/>
              </a:spcBef>
              <a:defRPr spc="-100" sz="2400"/>
            </a:pPr>
            <a:r>
              <a:t>More flexible technique than global alignment, where alignment technique is applied to entire sequences</a:t>
            </a:r>
          </a:p>
          <a:p>
            <a:pPr>
              <a:spcBef>
                <a:spcPts val="600"/>
              </a:spcBef>
              <a:defRPr spc="-100" sz="2400"/>
            </a:pPr>
            <a:r>
              <a:t>Reduces alignment wait time</a:t>
            </a:r>
          </a:p>
        </p:txBody>
      </p:sp>
      <p:grpSp>
        <p:nvGrpSpPr>
          <p:cNvPr id="422" name="Group 413"/>
          <p:cNvGrpSpPr/>
          <p:nvPr/>
        </p:nvGrpSpPr>
        <p:grpSpPr>
          <a:xfrm>
            <a:off x="2676599" y="4572000"/>
            <a:ext cx="3832357" cy="1218961"/>
            <a:chOff x="0" y="0"/>
            <a:chExt cx="3832355" cy="1218960"/>
          </a:xfrm>
        </p:grpSpPr>
        <p:sp>
          <p:nvSpPr>
            <p:cNvPr id="416" name="Straight Connector 414"/>
            <p:cNvSpPr/>
            <p:nvPr/>
          </p:nvSpPr>
          <p:spPr>
            <a:xfrm>
              <a:off x="0" y="990359"/>
              <a:ext cx="1295281" cy="1"/>
            </a:xfrm>
            <a:prstGeom prst="line">
              <a:avLst/>
            </a:prstGeom>
            <a:noFill/>
            <a:ln w="28440" cap="flat">
              <a:solidFill>
                <a:srgbClr val="FF0000"/>
              </a:solidFill>
              <a:prstDash val="solid"/>
              <a:miter lim="800000"/>
            </a:ln>
            <a:effectLst/>
          </p:spPr>
          <p:txBody>
            <a:bodyPr wrap="square" lIns="45719" tIns="45719" rIns="45719" bIns="45719" numCol="1" anchor="t">
              <a:noAutofit/>
            </a:bodyPr>
            <a:lstStyle/>
            <a:p>
              <a:pPr/>
            </a:p>
          </p:txBody>
        </p:sp>
        <p:sp>
          <p:nvSpPr>
            <p:cNvPr id="417" name="Straight Connector 415"/>
            <p:cNvSpPr/>
            <p:nvPr/>
          </p:nvSpPr>
          <p:spPr>
            <a:xfrm>
              <a:off x="0" y="228600"/>
              <a:ext cx="1752481" cy="0"/>
            </a:xfrm>
            <a:prstGeom prst="line">
              <a:avLst/>
            </a:prstGeom>
            <a:noFill/>
            <a:ln w="28440" cap="flat">
              <a:solidFill>
                <a:srgbClr val="FF0000"/>
              </a:solidFill>
              <a:prstDash val="solid"/>
              <a:miter lim="800000"/>
            </a:ln>
            <a:effectLst/>
          </p:spPr>
          <p:txBody>
            <a:bodyPr wrap="square" lIns="45719" tIns="45719" rIns="45719" bIns="45719" numCol="1" anchor="t">
              <a:noAutofit/>
            </a:bodyPr>
            <a:lstStyle/>
            <a:p>
              <a:pPr/>
            </a:p>
          </p:txBody>
        </p:sp>
        <p:sp>
          <p:nvSpPr>
            <p:cNvPr id="418" name="Rectangle 416"/>
            <p:cNvSpPr/>
            <p:nvPr/>
          </p:nvSpPr>
          <p:spPr>
            <a:xfrm>
              <a:off x="152280" y="0"/>
              <a:ext cx="837721" cy="1218961"/>
            </a:xfrm>
            <a:prstGeom prst="rect">
              <a:avLst/>
            </a:prstGeom>
            <a:noFill/>
            <a:ln w="9360" cap="flat">
              <a:solidFill>
                <a:srgbClr val="000000"/>
              </a:solidFill>
              <a:prstDash val="solid"/>
              <a:miter lim="800000"/>
            </a:ln>
            <a:effectLst/>
          </p:spPr>
          <p:txBody>
            <a:bodyPr wrap="square" lIns="45719" tIns="45719" rIns="45719" bIns="45719" numCol="1" anchor="ctr">
              <a:noAutofit/>
            </a:bodyPr>
            <a:lstStyle/>
            <a:p>
              <a:pPr>
                <a:defRPr spc="-1"/>
              </a:pPr>
            </a:p>
          </p:txBody>
        </p:sp>
        <p:sp>
          <p:nvSpPr>
            <p:cNvPr id="419" name="Rectangle 417"/>
            <p:cNvSpPr txBox="1"/>
            <p:nvPr/>
          </p:nvSpPr>
          <p:spPr>
            <a:xfrm>
              <a:off x="1187280" y="0"/>
              <a:ext cx="292454" cy="26641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S1</a:t>
              </a:r>
            </a:p>
          </p:txBody>
        </p:sp>
        <p:sp>
          <p:nvSpPr>
            <p:cNvPr id="420" name="Rectangle 418"/>
            <p:cNvSpPr txBox="1"/>
            <p:nvPr/>
          </p:nvSpPr>
          <p:spPr>
            <a:xfrm>
              <a:off x="1035000" y="761759"/>
              <a:ext cx="292454" cy="26641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S2</a:t>
              </a:r>
            </a:p>
          </p:txBody>
        </p:sp>
        <p:sp>
          <p:nvSpPr>
            <p:cNvPr id="421" name="Rectangle 419"/>
            <p:cNvSpPr txBox="1"/>
            <p:nvPr/>
          </p:nvSpPr>
          <p:spPr>
            <a:xfrm>
              <a:off x="2019240" y="457200"/>
              <a:ext cx="1813116" cy="290984"/>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 sz="1400"/>
              </a:lvl1pPr>
            </a:lstStyle>
            <a:p>
              <a:pPr/>
              <a:r>
                <a:t>LOCAL ALIGNMENT</a:t>
              </a:r>
            </a:p>
          </p:txBody>
        </p:sp>
      </p:grpSp>
      <p:sp>
        <p:nvSpPr>
          <p:cNvPr id="423" name="Rectangle 420"/>
          <p:cNvSpPr/>
          <p:nvPr/>
        </p:nvSpPr>
        <p:spPr>
          <a:xfrm>
            <a:off x="2438280" y="4419720"/>
            <a:ext cx="4496040" cy="1523881"/>
          </a:xfrm>
          <a:prstGeom prst="rect">
            <a:avLst/>
          </a:prstGeom>
          <a:ln w="12600">
            <a:solidFill>
              <a:srgbClr val="000000"/>
            </a:solidFill>
            <a:miter/>
          </a:ln>
        </p:spPr>
        <p:txBody>
          <a:bodyPr lIns="45719" rIns="45719" anchor="ctr"/>
          <a:lstStyle/>
          <a:p>
            <a:pPr>
              <a:defRPr spc="-1"/>
            </a:pPr>
          </a:p>
        </p:txBody>
      </p:sp>
    </p:spTree>
  </p:cSld>
  <p:clrMapOvr>
    <a:masterClrMapping/>
  </p:clrMapOvr>
  <p:transition xmlns:p14="http://schemas.microsoft.com/office/powerpoint/2010/main" spd="med" advClick="1"/>
</p:sld>
</file>

<file path=ppt/slides/slide3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27" name="PlaceHolder 1"/>
          <p:cNvSpPr txBox="1"/>
          <p:nvPr>
            <p:ph type="title" idx="4294967295"/>
          </p:nvPr>
        </p:nvSpPr>
        <p:spPr>
          <a:prstGeom prst="rect">
            <a:avLst/>
          </a:prstGeom>
        </p:spPr>
        <p:txBody>
          <a:bodyPr/>
          <a:lstStyle>
            <a:lvl1pPr>
              <a:defRPr spc="-100"/>
            </a:lvl1pPr>
          </a:lstStyle>
          <a:p>
            <a:pPr/>
            <a:r>
              <a:t>Cost Model Manipulation</a:t>
            </a:r>
          </a:p>
        </p:txBody>
      </p:sp>
      <p:sp>
        <p:nvSpPr>
          <p:cNvPr id="428" name="PlaceHolder 2"/>
          <p:cNvSpPr txBox="1"/>
          <p:nvPr>
            <p:ph type="body" sz="half" idx="4294967295"/>
          </p:nvPr>
        </p:nvSpPr>
        <p:spPr>
          <a:xfrm>
            <a:off x="457200" y="1599840"/>
            <a:ext cx="8229600" cy="2133720"/>
          </a:xfrm>
          <a:prstGeom prst="rect">
            <a:avLst/>
          </a:prstGeom>
        </p:spPr>
        <p:txBody>
          <a:bodyPr lIns="46799" tIns="46799" rIns="46799" bIns="46799" anchor="t"/>
          <a:lstStyle/>
          <a:p>
            <a:pPr>
              <a:defRPr spc="-100"/>
            </a:pPr>
            <a:r>
              <a:t>The costs in this model are gap = -1, mismatch = -2, and match = +2</a:t>
            </a:r>
          </a:p>
          <a:p>
            <a:pPr>
              <a:defRPr spc="-100"/>
            </a:pPr>
            <a:r>
              <a:t>The score of the global alignment is 3</a:t>
            </a:r>
          </a:p>
          <a:p>
            <a:pPr>
              <a:defRPr spc="-100"/>
            </a:pPr>
            <a:r>
              <a:t>The score of the local alignment is 6</a:t>
            </a:r>
          </a:p>
        </p:txBody>
      </p:sp>
      <p:grpSp>
        <p:nvGrpSpPr>
          <p:cNvPr id="493" name="Group 423"/>
          <p:cNvGrpSpPr/>
          <p:nvPr/>
        </p:nvGrpSpPr>
        <p:grpSpPr>
          <a:xfrm>
            <a:off x="457200" y="4114800"/>
            <a:ext cx="2971801" cy="2348384"/>
            <a:chOff x="0" y="0"/>
            <a:chExt cx="2971800" cy="2348383"/>
          </a:xfrm>
        </p:grpSpPr>
        <p:grpSp>
          <p:nvGrpSpPr>
            <p:cNvPr id="491" name="Group 424"/>
            <p:cNvGrpSpPr/>
            <p:nvPr/>
          </p:nvGrpSpPr>
          <p:grpSpPr>
            <a:xfrm>
              <a:off x="0" y="0"/>
              <a:ext cx="2971801" cy="2057401"/>
              <a:chOff x="0" y="0"/>
              <a:chExt cx="2971800" cy="2057400"/>
            </a:xfrm>
          </p:grpSpPr>
          <p:sp>
            <p:nvSpPr>
              <p:cNvPr id="429" name="Rectangle 425"/>
              <p:cNvSpPr txBox="1"/>
              <p:nvPr/>
            </p:nvSpPr>
            <p:spPr>
              <a:xfrm>
                <a:off x="2502360" y="1652759"/>
                <a:ext cx="426241" cy="4046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3</a:t>
                </a:r>
              </a:p>
            </p:txBody>
          </p:sp>
          <p:sp>
            <p:nvSpPr>
              <p:cNvPr id="430" name="Rectangle 426"/>
              <p:cNvSpPr txBox="1"/>
              <p:nvPr/>
            </p:nvSpPr>
            <p:spPr>
              <a:xfrm>
                <a:off x="2034000" y="1652759"/>
                <a:ext cx="381961" cy="4046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4</a:t>
                </a:r>
              </a:p>
            </p:txBody>
          </p:sp>
          <p:sp>
            <p:nvSpPr>
              <p:cNvPr id="431" name="Rectangle 427"/>
              <p:cNvSpPr txBox="1"/>
              <p:nvPr/>
            </p:nvSpPr>
            <p:spPr>
              <a:xfrm>
                <a:off x="1568880" y="1652759"/>
                <a:ext cx="378721" cy="4046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432" name="Rectangle 428"/>
              <p:cNvSpPr txBox="1"/>
              <p:nvPr/>
            </p:nvSpPr>
            <p:spPr>
              <a:xfrm>
                <a:off x="1079999" y="1652759"/>
                <a:ext cx="402481" cy="4046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-2</a:t>
                </a:r>
              </a:p>
            </p:txBody>
          </p:sp>
          <p:sp>
            <p:nvSpPr>
              <p:cNvPr id="433" name="Rectangle 429"/>
              <p:cNvSpPr txBox="1"/>
              <p:nvPr/>
            </p:nvSpPr>
            <p:spPr>
              <a:xfrm>
                <a:off x="582839" y="1652759"/>
                <a:ext cx="410761" cy="4046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-5</a:t>
                </a:r>
              </a:p>
            </p:txBody>
          </p:sp>
          <p:sp>
            <p:nvSpPr>
              <p:cNvPr id="434" name="Rectangle 430"/>
              <p:cNvSpPr txBox="1"/>
              <p:nvPr/>
            </p:nvSpPr>
            <p:spPr>
              <a:xfrm>
                <a:off x="43199" y="1652759"/>
                <a:ext cx="453241" cy="4046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435" name="Rectangle 431"/>
              <p:cNvSpPr txBox="1"/>
              <p:nvPr/>
            </p:nvSpPr>
            <p:spPr>
              <a:xfrm>
                <a:off x="2502360" y="1206719"/>
                <a:ext cx="42624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436" name="Rectangle 432"/>
              <p:cNvSpPr txBox="1"/>
              <p:nvPr/>
            </p:nvSpPr>
            <p:spPr>
              <a:xfrm>
                <a:off x="2034000" y="1206719"/>
                <a:ext cx="38196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437" name="Rectangle 433"/>
              <p:cNvSpPr txBox="1"/>
              <p:nvPr/>
            </p:nvSpPr>
            <p:spPr>
              <a:xfrm>
                <a:off x="1568880" y="1206719"/>
                <a:ext cx="37872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2</a:t>
                </a:r>
              </a:p>
            </p:txBody>
          </p:sp>
          <p:sp>
            <p:nvSpPr>
              <p:cNvPr id="438" name="Rectangle 434"/>
              <p:cNvSpPr txBox="1"/>
              <p:nvPr/>
            </p:nvSpPr>
            <p:spPr>
              <a:xfrm>
                <a:off x="582839" y="1206719"/>
                <a:ext cx="41076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-4</a:t>
                </a:r>
              </a:p>
            </p:txBody>
          </p:sp>
          <p:sp>
            <p:nvSpPr>
              <p:cNvPr id="439" name="Rectangle 435"/>
              <p:cNvSpPr txBox="1"/>
              <p:nvPr/>
            </p:nvSpPr>
            <p:spPr>
              <a:xfrm>
                <a:off x="43199" y="1206719"/>
                <a:ext cx="45324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440" name="Rectangle 436"/>
              <p:cNvSpPr txBox="1"/>
              <p:nvPr/>
            </p:nvSpPr>
            <p:spPr>
              <a:xfrm>
                <a:off x="2502360" y="798479"/>
                <a:ext cx="42624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-3</a:t>
                </a:r>
              </a:p>
            </p:txBody>
          </p:sp>
          <p:sp>
            <p:nvSpPr>
              <p:cNvPr id="441" name="Rectangle 437"/>
              <p:cNvSpPr txBox="1"/>
              <p:nvPr/>
            </p:nvSpPr>
            <p:spPr>
              <a:xfrm>
                <a:off x="2034000" y="798479"/>
                <a:ext cx="38196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-2</a:t>
                </a:r>
              </a:p>
            </p:txBody>
          </p:sp>
          <p:sp>
            <p:nvSpPr>
              <p:cNvPr id="442" name="Rectangle 438"/>
              <p:cNvSpPr txBox="1"/>
              <p:nvPr/>
            </p:nvSpPr>
            <p:spPr>
              <a:xfrm>
                <a:off x="1568880" y="798479"/>
                <a:ext cx="37872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443" name="Rectangle 439"/>
              <p:cNvSpPr txBox="1"/>
              <p:nvPr/>
            </p:nvSpPr>
            <p:spPr>
              <a:xfrm>
                <a:off x="1079999" y="798479"/>
                <a:ext cx="40248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0</a:t>
                </a:r>
              </a:p>
            </p:txBody>
          </p:sp>
          <p:sp>
            <p:nvSpPr>
              <p:cNvPr id="444" name="Rectangle 440"/>
              <p:cNvSpPr txBox="1"/>
              <p:nvPr/>
            </p:nvSpPr>
            <p:spPr>
              <a:xfrm>
                <a:off x="582839" y="798479"/>
                <a:ext cx="41076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-3</a:t>
                </a:r>
              </a:p>
            </p:txBody>
          </p:sp>
          <p:sp>
            <p:nvSpPr>
              <p:cNvPr id="445" name="Rectangle 441"/>
              <p:cNvSpPr txBox="1"/>
              <p:nvPr/>
            </p:nvSpPr>
            <p:spPr>
              <a:xfrm>
                <a:off x="43199" y="798479"/>
                <a:ext cx="45324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446" name="Rectangle 442"/>
              <p:cNvSpPr txBox="1"/>
              <p:nvPr/>
            </p:nvSpPr>
            <p:spPr>
              <a:xfrm>
                <a:off x="2502360" y="404999"/>
                <a:ext cx="426241" cy="3934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-6</a:t>
                </a:r>
              </a:p>
            </p:txBody>
          </p:sp>
          <p:sp>
            <p:nvSpPr>
              <p:cNvPr id="447" name="Rectangle 443"/>
              <p:cNvSpPr txBox="1"/>
              <p:nvPr/>
            </p:nvSpPr>
            <p:spPr>
              <a:xfrm>
                <a:off x="2034000" y="404999"/>
                <a:ext cx="381961" cy="3934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-5</a:t>
                </a:r>
              </a:p>
            </p:txBody>
          </p:sp>
          <p:sp>
            <p:nvSpPr>
              <p:cNvPr id="448" name="Rectangle 444"/>
              <p:cNvSpPr txBox="1"/>
              <p:nvPr/>
            </p:nvSpPr>
            <p:spPr>
              <a:xfrm>
                <a:off x="1568880" y="404999"/>
                <a:ext cx="378721" cy="3934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-4</a:t>
                </a:r>
              </a:p>
            </p:txBody>
          </p:sp>
          <p:sp>
            <p:nvSpPr>
              <p:cNvPr id="449" name="Rectangle 445"/>
              <p:cNvSpPr txBox="1"/>
              <p:nvPr/>
            </p:nvSpPr>
            <p:spPr>
              <a:xfrm>
                <a:off x="1079999" y="404999"/>
                <a:ext cx="402481" cy="3934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-3</a:t>
                </a:r>
              </a:p>
            </p:txBody>
          </p:sp>
          <p:sp>
            <p:nvSpPr>
              <p:cNvPr id="450" name="Rectangle 446"/>
              <p:cNvSpPr txBox="1"/>
              <p:nvPr/>
            </p:nvSpPr>
            <p:spPr>
              <a:xfrm>
                <a:off x="582839" y="404999"/>
                <a:ext cx="410761" cy="3934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-2</a:t>
                </a:r>
              </a:p>
            </p:txBody>
          </p:sp>
          <p:sp>
            <p:nvSpPr>
              <p:cNvPr id="451" name="Rectangle 447"/>
              <p:cNvSpPr txBox="1"/>
              <p:nvPr/>
            </p:nvSpPr>
            <p:spPr>
              <a:xfrm>
                <a:off x="43199" y="404999"/>
                <a:ext cx="453241" cy="3934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452" name="Rectangle 448"/>
              <p:cNvSpPr txBox="1"/>
              <p:nvPr/>
            </p:nvSpPr>
            <p:spPr>
              <a:xfrm>
                <a:off x="2502360" y="-1"/>
                <a:ext cx="42624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G</a:t>
                </a:r>
              </a:p>
            </p:txBody>
          </p:sp>
          <p:sp>
            <p:nvSpPr>
              <p:cNvPr id="453" name="Rectangle 449"/>
              <p:cNvSpPr txBox="1"/>
              <p:nvPr/>
            </p:nvSpPr>
            <p:spPr>
              <a:xfrm>
                <a:off x="2034000" y="-1"/>
                <a:ext cx="38196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454" name="Rectangle 450"/>
              <p:cNvSpPr txBox="1"/>
              <p:nvPr/>
            </p:nvSpPr>
            <p:spPr>
              <a:xfrm>
                <a:off x="1568880" y="-1"/>
                <a:ext cx="37872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455" name="Rectangle 451"/>
              <p:cNvSpPr txBox="1"/>
              <p:nvPr/>
            </p:nvSpPr>
            <p:spPr>
              <a:xfrm>
                <a:off x="1079999" y="-1"/>
                <a:ext cx="40248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456" name="Rectangle 452"/>
              <p:cNvSpPr txBox="1"/>
              <p:nvPr/>
            </p:nvSpPr>
            <p:spPr>
              <a:xfrm>
                <a:off x="582839" y="-1"/>
                <a:ext cx="41076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A</a:t>
                </a:r>
              </a:p>
            </p:txBody>
          </p:sp>
          <p:sp>
            <p:nvSpPr>
              <p:cNvPr id="457" name="Straight Connector 454"/>
              <p:cNvSpPr/>
              <p:nvPr/>
            </p:nvSpPr>
            <p:spPr>
              <a:xfrm>
                <a:off x="0" y="-1"/>
                <a:ext cx="297180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58" name="Straight Connector 455"/>
              <p:cNvSpPr/>
              <p:nvPr/>
            </p:nvSpPr>
            <p:spPr>
              <a:xfrm>
                <a:off x="0" y="2057400"/>
                <a:ext cx="2971800" cy="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59" name="Straight Connector 456"/>
              <p:cNvSpPr/>
              <p:nvPr/>
            </p:nvSpPr>
            <p:spPr>
              <a:xfrm flipH="1">
                <a:off x="-1" y="0"/>
                <a:ext cx="2"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0" name="Straight Connector 457"/>
              <p:cNvSpPr/>
              <p:nvPr/>
            </p:nvSpPr>
            <p:spPr>
              <a:xfrm flipH="1">
                <a:off x="2971800"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1" name="Straight Connector 458"/>
              <p:cNvSpPr/>
              <p:nvPr/>
            </p:nvSpPr>
            <p:spPr>
              <a:xfrm>
                <a:off x="0" y="404999"/>
                <a:ext cx="297180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2" name="Straight Connector 459"/>
              <p:cNvSpPr/>
              <p:nvPr/>
            </p:nvSpPr>
            <p:spPr>
              <a:xfrm flipH="1">
                <a:off x="53963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3" name="Straight Connector 460"/>
              <p:cNvSpPr/>
              <p:nvPr/>
            </p:nvSpPr>
            <p:spPr>
              <a:xfrm flipH="1">
                <a:off x="103679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4" name="Straight Connector 461"/>
              <p:cNvSpPr/>
              <p:nvPr/>
            </p:nvSpPr>
            <p:spPr>
              <a:xfrm flipH="1">
                <a:off x="152567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5" name="Straight Connector 462"/>
              <p:cNvSpPr/>
              <p:nvPr/>
            </p:nvSpPr>
            <p:spPr>
              <a:xfrm flipH="1">
                <a:off x="199079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6" name="Straight Connector 463"/>
              <p:cNvSpPr/>
              <p:nvPr/>
            </p:nvSpPr>
            <p:spPr>
              <a:xfrm flipH="1">
                <a:off x="245915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7" name="Straight Connector 464"/>
              <p:cNvSpPr/>
              <p:nvPr/>
            </p:nvSpPr>
            <p:spPr>
              <a:xfrm>
                <a:off x="0" y="798479"/>
                <a:ext cx="297180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8" name="Straight Connector 465"/>
              <p:cNvSpPr/>
              <p:nvPr/>
            </p:nvSpPr>
            <p:spPr>
              <a:xfrm>
                <a:off x="0" y="1206720"/>
                <a:ext cx="297180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69" name="Straight Connector 466"/>
              <p:cNvSpPr/>
              <p:nvPr/>
            </p:nvSpPr>
            <p:spPr>
              <a:xfrm>
                <a:off x="0" y="1652759"/>
                <a:ext cx="2971800"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470" name="Straight Connector 467"/>
              <p:cNvSpPr/>
              <p:nvPr/>
            </p:nvSpPr>
            <p:spPr>
              <a:xfrm flipH="1" flipV="1">
                <a:off x="743040" y="533520"/>
                <a:ext cx="371521"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71" name="Straight Connector 468"/>
              <p:cNvSpPr/>
              <p:nvPr/>
            </p:nvSpPr>
            <p:spPr>
              <a:xfrm flipH="1">
                <a:off x="1294919" y="533520"/>
                <a:ext cx="265321"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72" name="Straight Connector 469"/>
              <p:cNvSpPr/>
              <p:nvPr/>
            </p:nvSpPr>
            <p:spPr>
              <a:xfrm flipH="1">
                <a:off x="1828439" y="533520"/>
                <a:ext cx="250921"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73" name="Straight Connector 470"/>
              <p:cNvSpPr/>
              <p:nvPr/>
            </p:nvSpPr>
            <p:spPr>
              <a:xfrm flipH="1">
                <a:off x="2286000" y="533520"/>
                <a:ext cx="239761"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74" name="Straight Connector 471"/>
              <p:cNvSpPr/>
              <p:nvPr/>
            </p:nvSpPr>
            <p:spPr>
              <a:xfrm flipV="1">
                <a:off x="668159" y="665280"/>
                <a:ext cx="1" cy="20016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75" name="Straight Connector 472"/>
              <p:cNvSpPr/>
              <p:nvPr/>
            </p:nvSpPr>
            <p:spPr>
              <a:xfrm flipV="1">
                <a:off x="668159" y="1065240"/>
                <a:ext cx="1" cy="20016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76" name="Straight Connector 473"/>
              <p:cNvSpPr/>
              <p:nvPr/>
            </p:nvSpPr>
            <p:spPr>
              <a:xfrm flipV="1">
                <a:off x="1600199" y="1523880"/>
                <a:ext cx="1" cy="19980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77" name="Straight Connector 474"/>
              <p:cNvSpPr/>
              <p:nvPr/>
            </p:nvSpPr>
            <p:spPr>
              <a:xfrm flipH="1" flipV="1">
                <a:off x="1219320" y="1066679"/>
                <a:ext cx="371521" cy="19980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478" name="Straight Connector 475"/>
              <p:cNvSpPr/>
              <p:nvPr/>
            </p:nvSpPr>
            <p:spPr>
              <a:xfrm flipH="1" flipV="1">
                <a:off x="743039" y="665280"/>
                <a:ext cx="371521" cy="20016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479" name="Rectangle 476"/>
              <p:cNvSpPr txBox="1"/>
              <p:nvPr/>
            </p:nvSpPr>
            <p:spPr>
              <a:xfrm>
                <a:off x="1109880" y="1219319"/>
                <a:ext cx="37872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480" name="Straight Connector 477"/>
              <p:cNvSpPr/>
              <p:nvPr/>
            </p:nvSpPr>
            <p:spPr>
              <a:xfrm flipH="1" flipV="1">
                <a:off x="1676519" y="1523880"/>
                <a:ext cx="371521" cy="19980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481" name="Straight Connector 478"/>
              <p:cNvSpPr/>
              <p:nvPr/>
            </p:nvSpPr>
            <p:spPr>
              <a:xfrm flipH="1" flipV="1">
                <a:off x="762119" y="1066679"/>
                <a:ext cx="371521" cy="19980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82" name="Straight Connector 479"/>
              <p:cNvSpPr/>
              <p:nvPr/>
            </p:nvSpPr>
            <p:spPr>
              <a:xfrm flipV="1">
                <a:off x="1142999" y="1066679"/>
                <a:ext cx="1" cy="19980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83" name="Straight Connector 480"/>
              <p:cNvSpPr/>
              <p:nvPr/>
            </p:nvSpPr>
            <p:spPr>
              <a:xfrm flipV="1">
                <a:off x="1142999" y="1523880"/>
                <a:ext cx="1" cy="19980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84" name="Straight Connector 481"/>
              <p:cNvSpPr/>
              <p:nvPr/>
            </p:nvSpPr>
            <p:spPr>
              <a:xfrm flipV="1">
                <a:off x="668159" y="1465200"/>
                <a:ext cx="1" cy="19980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85" name="Straight Connector 482"/>
              <p:cNvSpPr/>
              <p:nvPr/>
            </p:nvSpPr>
            <p:spPr>
              <a:xfrm flipH="1">
                <a:off x="1828800" y="1447920"/>
                <a:ext cx="264961"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86" name="Straight Connector 483"/>
              <p:cNvSpPr/>
              <p:nvPr/>
            </p:nvSpPr>
            <p:spPr>
              <a:xfrm flipH="1">
                <a:off x="2286000" y="1447920"/>
                <a:ext cx="264961"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87" name="Straight Connector 484"/>
              <p:cNvSpPr/>
              <p:nvPr/>
            </p:nvSpPr>
            <p:spPr>
              <a:xfrm flipH="1">
                <a:off x="1371600" y="990719"/>
                <a:ext cx="264961"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88" name="Straight Connector 485"/>
              <p:cNvSpPr/>
              <p:nvPr/>
            </p:nvSpPr>
            <p:spPr>
              <a:xfrm flipH="1">
                <a:off x="1828800" y="990719"/>
                <a:ext cx="264961"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89" name="Straight Connector 486"/>
              <p:cNvSpPr/>
              <p:nvPr/>
            </p:nvSpPr>
            <p:spPr>
              <a:xfrm flipH="1">
                <a:off x="2286000" y="990719"/>
                <a:ext cx="264961" cy="1"/>
              </a:xfrm>
              <a:prstGeom prst="line">
                <a:avLst/>
              </a:prstGeom>
              <a:noFill/>
              <a:ln w="12600" cap="flat">
                <a:solidFill>
                  <a:srgbClr val="000000"/>
                </a:solidFill>
                <a:prstDash val="solid"/>
                <a:miter lim="800000"/>
                <a:tailEnd type="triangle" w="med" len="med"/>
              </a:ln>
              <a:effectLst/>
            </p:spPr>
            <p:txBody>
              <a:bodyPr wrap="square" lIns="45719" tIns="45719" rIns="45719" bIns="45719" numCol="1" anchor="t">
                <a:noAutofit/>
              </a:bodyPr>
              <a:lstStyle/>
              <a:p>
                <a:pPr/>
              </a:p>
            </p:txBody>
          </p:sp>
          <p:sp>
            <p:nvSpPr>
              <p:cNvPr id="490" name="Straight Connector 487"/>
              <p:cNvSpPr/>
              <p:nvPr/>
            </p:nvSpPr>
            <p:spPr>
              <a:xfrm flipH="1">
                <a:off x="2286000" y="1905119"/>
                <a:ext cx="264961" cy="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grpSp>
        <p:sp>
          <p:nvSpPr>
            <p:cNvPr id="492" name="Rectangle 488"/>
            <p:cNvSpPr txBox="1"/>
            <p:nvPr/>
          </p:nvSpPr>
          <p:spPr>
            <a:xfrm>
              <a:off x="500039" y="2057400"/>
              <a:ext cx="1886089" cy="290984"/>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vl1pPr>
            </a:lstStyle>
            <a:p>
              <a:pPr/>
              <a:r>
                <a:t>GLOBAL ALIGNMENT</a:t>
              </a:r>
            </a:p>
          </p:txBody>
        </p:sp>
      </p:grpSp>
      <p:sp>
        <p:nvSpPr>
          <p:cNvPr id="494" name="Rectangle 489"/>
          <p:cNvSpPr txBox="1"/>
          <p:nvPr/>
        </p:nvSpPr>
        <p:spPr>
          <a:xfrm>
            <a:off x="7302959" y="5843520"/>
            <a:ext cx="426240" cy="40500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3</a:t>
            </a:r>
          </a:p>
        </p:txBody>
      </p:sp>
      <p:sp>
        <p:nvSpPr>
          <p:cNvPr id="495" name="Rectangle 490"/>
          <p:cNvSpPr txBox="1"/>
          <p:nvPr/>
        </p:nvSpPr>
        <p:spPr>
          <a:xfrm>
            <a:off x="6834599" y="5843520"/>
            <a:ext cx="381960" cy="40500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6</a:t>
            </a:r>
          </a:p>
        </p:txBody>
      </p:sp>
      <p:sp>
        <p:nvSpPr>
          <p:cNvPr id="496" name="Rectangle 491"/>
          <p:cNvSpPr txBox="1"/>
          <p:nvPr/>
        </p:nvSpPr>
        <p:spPr>
          <a:xfrm>
            <a:off x="6369480" y="5843520"/>
            <a:ext cx="378721" cy="40500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497" name="Rectangle 492"/>
          <p:cNvSpPr txBox="1"/>
          <p:nvPr/>
        </p:nvSpPr>
        <p:spPr>
          <a:xfrm>
            <a:off x="5880599" y="5843520"/>
            <a:ext cx="402481" cy="40500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498" name="Rectangle 493"/>
          <p:cNvSpPr txBox="1"/>
          <p:nvPr/>
        </p:nvSpPr>
        <p:spPr>
          <a:xfrm>
            <a:off x="5383440" y="5843520"/>
            <a:ext cx="410761" cy="40500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499" name="Rectangle 494"/>
          <p:cNvSpPr txBox="1"/>
          <p:nvPr/>
        </p:nvSpPr>
        <p:spPr>
          <a:xfrm>
            <a:off x="4843800" y="5843520"/>
            <a:ext cx="453241" cy="40500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500" name="Rectangle 495"/>
          <p:cNvSpPr txBox="1"/>
          <p:nvPr/>
        </p:nvSpPr>
        <p:spPr>
          <a:xfrm>
            <a:off x="7302959" y="5397479"/>
            <a:ext cx="426240" cy="4460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01" name="Rectangle 496"/>
          <p:cNvSpPr txBox="1"/>
          <p:nvPr/>
        </p:nvSpPr>
        <p:spPr>
          <a:xfrm>
            <a:off x="6834599" y="5397479"/>
            <a:ext cx="381960" cy="4460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1</a:t>
            </a:r>
          </a:p>
        </p:txBody>
      </p:sp>
      <p:sp>
        <p:nvSpPr>
          <p:cNvPr id="502" name="Rectangle 497"/>
          <p:cNvSpPr txBox="1"/>
          <p:nvPr/>
        </p:nvSpPr>
        <p:spPr>
          <a:xfrm>
            <a:off x="6369480" y="5397479"/>
            <a:ext cx="378721" cy="4460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4</a:t>
            </a:r>
          </a:p>
        </p:txBody>
      </p:sp>
      <p:sp>
        <p:nvSpPr>
          <p:cNvPr id="503" name="Rectangle 498"/>
          <p:cNvSpPr txBox="1"/>
          <p:nvPr/>
        </p:nvSpPr>
        <p:spPr>
          <a:xfrm>
            <a:off x="5383440" y="5397479"/>
            <a:ext cx="410761" cy="4460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04" name="Rectangle 499"/>
          <p:cNvSpPr txBox="1"/>
          <p:nvPr/>
        </p:nvSpPr>
        <p:spPr>
          <a:xfrm>
            <a:off x="4843800" y="5397479"/>
            <a:ext cx="453241" cy="4460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05" name="Rectangle 500"/>
          <p:cNvSpPr txBox="1"/>
          <p:nvPr/>
        </p:nvSpPr>
        <p:spPr>
          <a:xfrm>
            <a:off x="7302959" y="4989600"/>
            <a:ext cx="426240" cy="40788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06" name="Rectangle 501"/>
          <p:cNvSpPr txBox="1"/>
          <p:nvPr/>
        </p:nvSpPr>
        <p:spPr>
          <a:xfrm>
            <a:off x="6834599" y="4989600"/>
            <a:ext cx="381960" cy="40788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07" name="Rectangle 502"/>
          <p:cNvSpPr txBox="1"/>
          <p:nvPr/>
        </p:nvSpPr>
        <p:spPr>
          <a:xfrm>
            <a:off x="6369480" y="4989600"/>
            <a:ext cx="378721" cy="40788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08" name="Rectangle 503"/>
          <p:cNvSpPr txBox="1"/>
          <p:nvPr/>
        </p:nvSpPr>
        <p:spPr>
          <a:xfrm>
            <a:off x="5880599" y="4989600"/>
            <a:ext cx="402481" cy="40788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2</a:t>
            </a:r>
          </a:p>
        </p:txBody>
      </p:sp>
      <p:sp>
        <p:nvSpPr>
          <p:cNvPr id="509" name="Rectangle 504"/>
          <p:cNvSpPr txBox="1"/>
          <p:nvPr/>
        </p:nvSpPr>
        <p:spPr>
          <a:xfrm>
            <a:off x="5383440" y="4989600"/>
            <a:ext cx="410761" cy="40788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10" name="Rectangle 505"/>
          <p:cNvSpPr txBox="1"/>
          <p:nvPr/>
        </p:nvSpPr>
        <p:spPr>
          <a:xfrm>
            <a:off x="4843800" y="4989600"/>
            <a:ext cx="453241" cy="40788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11" name="Rectangle 506"/>
          <p:cNvSpPr txBox="1"/>
          <p:nvPr/>
        </p:nvSpPr>
        <p:spPr>
          <a:xfrm>
            <a:off x="7302959" y="4595760"/>
            <a:ext cx="426240" cy="3938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12" name="Rectangle 507"/>
          <p:cNvSpPr txBox="1"/>
          <p:nvPr/>
        </p:nvSpPr>
        <p:spPr>
          <a:xfrm>
            <a:off x="6834599" y="4595760"/>
            <a:ext cx="381960" cy="3938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13" name="Rectangle 508"/>
          <p:cNvSpPr txBox="1"/>
          <p:nvPr/>
        </p:nvSpPr>
        <p:spPr>
          <a:xfrm>
            <a:off x="6369480" y="4595760"/>
            <a:ext cx="378721" cy="3938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14" name="Rectangle 509"/>
          <p:cNvSpPr txBox="1"/>
          <p:nvPr/>
        </p:nvSpPr>
        <p:spPr>
          <a:xfrm>
            <a:off x="5880599" y="4595760"/>
            <a:ext cx="402481" cy="3938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15" name="Rectangle 510"/>
          <p:cNvSpPr txBox="1"/>
          <p:nvPr/>
        </p:nvSpPr>
        <p:spPr>
          <a:xfrm>
            <a:off x="5383440" y="4595760"/>
            <a:ext cx="410761" cy="3938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16" name="Rectangle 511"/>
          <p:cNvSpPr txBox="1"/>
          <p:nvPr/>
        </p:nvSpPr>
        <p:spPr>
          <a:xfrm>
            <a:off x="4843800" y="4595760"/>
            <a:ext cx="453241" cy="3938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517" name="Rectangle 512"/>
          <p:cNvSpPr txBox="1"/>
          <p:nvPr/>
        </p:nvSpPr>
        <p:spPr>
          <a:xfrm>
            <a:off x="7302959" y="4191120"/>
            <a:ext cx="426240" cy="4046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G</a:t>
            </a:r>
          </a:p>
        </p:txBody>
      </p:sp>
      <p:sp>
        <p:nvSpPr>
          <p:cNvPr id="518" name="Rectangle 513"/>
          <p:cNvSpPr txBox="1"/>
          <p:nvPr/>
        </p:nvSpPr>
        <p:spPr>
          <a:xfrm>
            <a:off x="6834599" y="4191120"/>
            <a:ext cx="381960" cy="4046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519" name="Rectangle 514"/>
          <p:cNvSpPr txBox="1"/>
          <p:nvPr/>
        </p:nvSpPr>
        <p:spPr>
          <a:xfrm>
            <a:off x="6369480" y="4191120"/>
            <a:ext cx="378721" cy="4046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20" name="Rectangle 515"/>
          <p:cNvSpPr txBox="1"/>
          <p:nvPr/>
        </p:nvSpPr>
        <p:spPr>
          <a:xfrm>
            <a:off x="5880599" y="4191120"/>
            <a:ext cx="402481" cy="4046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21" name="Rectangle 516"/>
          <p:cNvSpPr txBox="1"/>
          <p:nvPr/>
        </p:nvSpPr>
        <p:spPr>
          <a:xfrm>
            <a:off x="5383440" y="4191120"/>
            <a:ext cx="410761" cy="4046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A</a:t>
            </a:r>
          </a:p>
        </p:txBody>
      </p:sp>
      <p:sp>
        <p:nvSpPr>
          <p:cNvPr id="522" name="Straight Connector 518"/>
          <p:cNvSpPr/>
          <p:nvPr/>
        </p:nvSpPr>
        <p:spPr>
          <a:xfrm>
            <a:off x="4800600" y="4191120"/>
            <a:ext cx="2971800" cy="1"/>
          </a:xfrm>
          <a:prstGeom prst="line">
            <a:avLst/>
          </a:prstGeom>
          <a:ln w="12600" cap="rnd">
            <a:solidFill>
              <a:srgbClr val="000000"/>
            </a:solidFill>
            <a:miter/>
          </a:ln>
        </p:spPr>
        <p:txBody>
          <a:bodyPr lIns="45719" rIns="45719"/>
          <a:lstStyle/>
          <a:p>
            <a:pPr/>
          </a:p>
        </p:txBody>
      </p:sp>
      <p:sp>
        <p:nvSpPr>
          <p:cNvPr id="523" name="Straight Connector 519"/>
          <p:cNvSpPr/>
          <p:nvPr/>
        </p:nvSpPr>
        <p:spPr>
          <a:xfrm>
            <a:off x="4800600" y="6248520"/>
            <a:ext cx="2971800" cy="1"/>
          </a:xfrm>
          <a:prstGeom prst="line">
            <a:avLst/>
          </a:prstGeom>
          <a:ln w="12600" cap="rnd">
            <a:solidFill>
              <a:srgbClr val="000000"/>
            </a:solidFill>
            <a:miter/>
          </a:ln>
        </p:spPr>
        <p:txBody>
          <a:bodyPr lIns="45719" rIns="45719"/>
          <a:lstStyle/>
          <a:p>
            <a:pPr/>
          </a:p>
        </p:txBody>
      </p:sp>
      <p:sp>
        <p:nvSpPr>
          <p:cNvPr id="524" name="Straight Connector 520"/>
          <p:cNvSpPr/>
          <p:nvPr/>
        </p:nvSpPr>
        <p:spPr>
          <a:xfrm flipH="1">
            <a:off x="4800599" y="4191120"/>
            <a:ext cx="1" cy="2057401"/>
          </a:xfrm>
          <a:prstGeom prst="line">
            <a:avLst/>
          </a:prstGeom>
          <a:ln w="12600" cap="rnd">
            <a:solidFill>
              <a:srgbClr val="000000"/>
            </a:solidFill>
            <a:miter/>
          </a:ln>
        </p:spPr>
        <p:txBody>
          <a:bodyPr lIns="45719" rIns="45719"/>
          <a:lstStyle/>
          <a:p>
            <a:pPr/>
          </a:p>
        </p:txBody>
      </p:sp>
      <p:sp>
        <p:nvSpPr>
          <p:cNvPr id="525" name="Straight Connector 521"/>
          <p:cNvSpPr/>
          <p:nvPr/>
        </p:nvSpPr>
        <p:spPr>
          <a:xfrm>
            <a:off x="7772400" y="4191120"/>
            <a:ext cx="0" cy="2057401"/>
          </a:xfrm>
          <a:prstGeom prst="line">
            <a:avLst/>
          </a:prstGeom>
          <a:ln w="12600" cap="rnd">
            <a:solidFill>
              <a:srgbClr val="000000"/>
            </a:solidFill>
            <a:miter/>
          </a:ln>
        </p:spPr>
        <p:txBody>
          <a:bodyPr lIns="45719" rIns="45719"/>
          <a:lstStyle/>
          <a:p>
            <a:pPr/>
          </a:p>
        </p:txBody>
      </p:sp>
      <p:sp>
        <p:nvSpPr>
          <p:cNvPr id="526" name="Straight Connector 522"/>
          <p:cNvSpPr/>
          <p:nvPr/>
        </p:nvSpPr>
        <p:spPr>
          <a:xfrm>
            <a:off x="4800600" y="4595760"/>
            <a:ext cx="2971800" cy="1"/>
          </a:xfrm>
          <a:prstGeom prst="line">
            <a:avLst/>
          </a:prstGeom>
          <a:ln w="12600" cap="rnd">
            <a:solidFill>
              <a:srgbClr val="000000"/>
            </a:solidFill>
            <a:miter/>
          </a:ln>
        </p:spPr>
        <p:txBody>
          <a:bodyPr lIns="45719" rIns="45719"/>
          <a:lstStyle/>
          <a:p>
            <a:pPr/>
          </a:p>
        </p:txBody>
      </p:sp>
      <p:sp>
        <p:nvSpPr>
          <p:cNvPr id="527" name="Straight Connector 523"/>
          <p:cNvSpPr/>
          <p:nvPr/>
        </p:nvSpPr>
        <p:spPr>
          <a:xfrm flipH="1">
            <a:off x="5340239" y="4191120"/>
            <a:ext cx="1" cy="2057401"/>
          </a:xfrm>
          <a:prstGeom prst="line">
            <a:avLst/>
          </a:prstGeom>
          <a:ln w="12600" cap="rnd">
            <a:solidFill>
              <a:srgbClr val="000000"/>
            </a:solidFill>
            <a:miter/>
          </a:ln>
        </p:spPr>
        <p:txBody>
          <a:bodyPr lIns="45719" rIns="45719"/>
          <a:lstStyle/>
          <a:p>
            <a:pPr/>
          </a:p>
        </p:txBody>
      </p:sp>
      <p:sp>
        <p:nvSpPr>
          <p:cNvPr id="528" name="Straight Connector 524"/>
          <p:cNvSpPr/>
          <p:nvPr/>
        </p:nvSpPr>
        <p:spPr>
          <a:xfrm flipH="1">
            <a:off x="5837399" y="4191120"/>
            <a:ext cx="1" cy="2057401"/>
          </a:xfrm>
          <a:prstGeom prst="line">
            <a:avLst/>
          </a:prstGeom>
          <a:ln w="12600" cap="rnd">
            <a:solidFill>
              <a:srgbClr val="000000"/>
            </a:solidFill>
            <a:miter/>
          </a:ln>
        </p:spPr>
        <p:txBody>
          <a:bodyPr lIns="45719" rIns="45719"/>
          <a:lstStyle/>
          <a:p>
            <a:pPr/>
          </a:p>
        </p:txBody>
      </p:sp>
      <p:sp>
        <p:nvSpPr>
          <p:cNvPr id="529" name="Straight Connector 525"/>
          <p:cNvSpPr/>
          <p:nvPr/>
        </p:nvSpPr>
        <p:spPr>
          <a:xfrm flipH="1">
            <a:off x="6326280" y="4191120"/>
            <a:ext cx="1" cy="2057401"/>
          </a:xfrm>
          <a:prstGeom prst="line">
            <a:avLst/>
          </a:prstGeom>
          <a:ln w="12600" cap="rnd">
            <a:solidFill>
              <a:srgbClr val="000000"/>
            </a:solidFill>
            <a:miter/>
          </a:ln>
        </p:spPr>
        <p:txBody>
          <a:bodyPr lIns="45719" rIns="45719"/>
          <a:lstStyle/>
          <a:p>
            <a:pPr/>
          </a:p>
        </p:txBody>
      </p:sp>
      <p:sp>
        <p:nvSpPr>
          <p:cNvPr id="530" name="Straight Connector 526"/>
          <p:cNvSpPr/>
          <p:nvPr/>
        </p:nvSpPr>
        <p:spPr>
          <a:xfrm>
            <a:off x="6791400" y="4191120"/>
            <a:ext cx="1" cy="2057401"/>
          </a:xfrm>
          <a:prstGeom prst="line">
            <a:avLst/>
          </a:prstGeom>
          <a:ln w="12600" cap="rnd">
            <a:solidFill>
              <a:srgbClr val="000000"/>
            </a:solidFill>
            <a:miter/>
          </a:ln>
        </p:spPr>
        <p:txBody>
          <a:bodyPr lIns="45719" rIns="45719"/>
          <a:lstStyle/>
          <a:p>
            <a:pPr/>
          </a:p>
        </p:txBody>
      </p:sp>
      <p:sp>
        <p:nvSpPr>
          <p:cNvPr id="531" name="Straight Connector 527"/>
          <p:cNvSpPr/>
          <p:nvPr/>
        </p:nvSpPr>
        <p:spPr>
          <a:xfrm>
            <a:off x="7259759" y="4191120"/>
            <a:ext cx="1" cy="2057401"/>
          </a:xfrm>
          <a:prstGeom prst="line">
            <a:avLst/>
          </a:prstGeom>
          <a:ln w="12600" cap="rnd">
            <a:solidFill>
              <a:srgbClr val="000000"/>
            </a:solidFill>
            <a:miter/>
          </a:ln>
        </p:spPr>
        <p:txBody>
          <a:bodyPr lIns="45719" rIns="45719"/>
          <a:lstStyle/>
          <a:p>
            <a:pPr/>
          </a:p>
        </p:txBody>
      </p:sp>
      <p:sp>
        <p:nvSpPr>
          <p:cNvPr id="532" name="Straight Connector 528"/>
          <p:cNvSpPr/>
          <p:nvPr/>
        </p:nvSpPr>
        <p:spPr>
          <a:xfrm>
            <a:off x="4800600" y="4989600"/>
            <a:ext cx="2971800" cy="1"/>
          </a:xfrm>
          <a:prstGeom prst="line">
            <a:avLst/>
          </a:prstGeom>
          <a:ln w="12600" cap="rnd">
            <a:solidFill>
              <a:srgbClr val="000000"/>
            </a:solidFill>
            <a:miter/>
          </a:ln>
        </p:spPr>
        <p:txBody>
          <a:bodyPr lIns="45719" rIns="45719"/>
          <a:lstStyle/>
          <a:p>
            <a:pPr/>
          </a:p>
        </p:txBody>
      </p:sp>
      <p:sp>
        <p:nvSpPr>
          <p:cNvPr id="533" name="Straight Connector 529"/>
          <p:cNvSpPr/>
          <p:nvPr/>
        </p:nvSpPr>
        <p:spPr>
          <a:xfrm>
            <a:off x="4800600" y="5397479"/>
            <a:ext cx="2971800" cy="1"/>
          </a:xfrm>
          <a:prstGeom prst="line">
            <a:avLst/>
          </a:prstGeom>
          <a:ln w="12600" cap="rnd">
            <a:solidFill>
              <a:srgbClr val="000000"/>
            </a:solidFill>
            <a:miter/>
          </a:ln>
        </p:spPr>
        <p:txBody>
          <a:bodyPr lIns="45719" rIns="45719"/>
          <a:lstStyle/>
          <a:p>
            <a:pPr/>
          </a:p>
        </p:txBody>
      </p:sp>
      <p:sp>
        <p:nvSpPr>
          <p:cNvPr id="534" name="Straight Connector 530"/>
          <p:cNvSpPr/>
          <p:nvPr/>
        </p:nvSpPr>
        <p:spPr>
          <a:xfrm>
            <a:off x="4800600" y="5843520"/>
            <a:ext cx="2971800" cy="1"/>
          </a:xfrm>
          <a:prstGeom prst="line">
            <a:avLst/>
          </a:prstGeom>
          <a:ln w="12600" cap="rnd">
            <a:solidFill>
              <a:srgbClr val="000000"/>
            </a:solidFill>
            <a:miter/>
          </a:ln>
        </p:spPr>
        <p:txBody>
          <a:bodyPr lIns="45719" rIns="45719"/>
          <a:lstStyle/>
          <a:p>
            <a:pPr/>
          </a:p>
        </p:txBody>
      </p:sp>
      <p:sp>
        <p:nvSpPr>
          <p:cNvPr id="535" name="Straight Connector 531"/>
          <p:cNvSpPr/>
          <p:nvPr/>
        </p:nvSpPr>
        <p:spPr>
          <a:xfrm flipH="1">
            <a:off x="5562360" y="4724279"/>
            <a:ext cx="352441" cy="1"/>
          </a:xfrm>
          <a:prstGeom prst="line">
            <a:avLst/>
          </a:prstGeom>
          <a:ln w="12600">
            <a:solidFill>
              <a:srgbClr val="000000"/>
            </a:solidFill>
            <a:miter/>
            <a:tailEnd type="triangle"/>
          </a:ln>
        </p:spPr>
        <p:txBody>
          <a:bodyPr lIns="45719" rIns="45719"/>
          <a:lstStyle/>
          <a:p>
            <a:pPr/>
          </a:p>
        </p:txBody>
      </p:sp>
      <p:sp>
        <p:nvSpPr>
          <p:cNvPr id="536" name="Straight Connector 532"/>
          <p:cNvSpPr/>
          <p:nvPr/>
        </p:nvSpPr>
        <p:spPr>
          <a:xfrm flipH="1">
            <a:off x="6095520" y="4724279"/>
            <a:ext cx="265321" cy="1"/>
          </a:xfrm>
          <a:prstGeom prst="line">
            <a:avLst/>
          </a:prstGeom>
          <a:ln w="12600">
            <a:solidFill>
              <a:srgbClr val="000000"/>
            </a:solidFill>
            <a:miter/>
            <a:tailEnd type="triangle"/>
          </a:ln>
        </p:spPr>
        <p:txBody>
          <a:bodyPr lIns="45719" rIns="45719"/>
          <a:lstStyle/>
          <a:p>
            <a:pPr/>
          </a:p>
        </p:txBody>
      </p:sp>
      <p:sp>
        <p:nvSpPr>
          <p:cNvPr id="537" name="Straight Connector 533"/>
          <p:cNvSpPr/>
          <p:nvPr/>
        </p:nvSpPr>
        <p:spPr>
          <a:xfrm flipH="1">
            <a:off x="6629040" y="4724279"/>
            <a:ext cx="250921" cy="1"/>
          </a:xfrm>
          <a:prstGeom prst="line">
            <a:avLst/>
          </a:prstGeom>
          <a:ln w="12600">
            <a:solidFill>
              <a:srgbClr val="000000"/>
            </a:solidFill>
            <a:miter/>
            <a:tailEnd type="triangle"/>
          </a:ln>
        </p:spPr>
        <p:txBody>
          <a:bodyPr lIns="45719" rIns="45719"/>
          <a:lstStyle/>
          <a:p>
            <a:pPr/>
          </a:p>
        </p:txBody>
      </p:sp>
      <p:sp>
        <p:nvSpPr>
          <p:cNvPr id="538" name="Straight Connector 534"/>
          <p:cNvSpPr/>
          <p:nvPr/>
        </p:nvSpPr>
        <p:spPr>
          <a:xfrm flipH="1">
            <a:off x="7086600" y="4724279"/>
            <a:ext cx="239761" cy="1"/>
          </a:xfrm>
          <a:prstGeom prst="line">
            <a:avLst/>
          </a:prstGeom>
          <a:ln w="12600">
            <a:solidFill>
              <a:srgbClr val="000000"/>
            </a:solidFill>
            <a:miter/>
            <a:tailEnd type="triangle"/>
          </a:ln>
        </p:spPr>
        <p:txBody>
          <a:bodyPr lIns="45719" rIns="45719"/>
          <a:lstStyle/>
          <a:p>
            <a:pPr/>
          </a:p>
        </p:txBody>
      </p:sp>
      <p:sp>
        <p:nvSpPr>
          <p:cNvPr id="539" name="Straight Connector 535"/>
          <p:cNvSpPr/>
          <p:nvPr/>
        </p:nvSpPr>
        <p:spPr>
          <a:xfrm flipV="1">
            <a:off x="5468760" y="4856039"/>
            <a:ext cx="1" cy="200161"/>
          </a:xfrm>
          <a:prstGeom prst="line">
            <a:avLst/>
          </a:prstGeom>
          <a:ln w="12600">
            <a:solidFill>
              <a:srgbClr val="000000"/>
            </a:solidFill>
            <a:miter/>
            <a:tailEnd type="triangle"/>
          </a:ln>
        </p:spPr>
        <p:txBody>
          <a:bodyPr lIns="45719" rIns="45719"/>
          <a:lstStyle/>
          <a:p>
            <a:pPr/>
          </a:p>
        </p:txBody>
      </p:sp>
      <p:sp>
        <p:nvSpPr>
          <p:cNvPr id="540" name="Straight Connector 536"/>
          <p:cNvSpPr/>
          <p:nvPr/>
        </p:nvSpPr>
        <p:spPr>
          <a:xfrm flipV="1">
            <a:off x="5468759" y="5256000"/>
            <a:ext cx="1" cy="199801"/>
          </a:xfrm>
          <a:prstGeom prst="line">
            <a:avLst/>
          </a:prstGeom>
          <a:ln w="12600">
            <a:solidFill>
              <a:srgbClr val="000000"/>
            </a:solidFill>
            <a:miter/>
            <a:tailEnd type="triangle"/>
          </a:ln>
        </p:spPr>
        <p:txBody>
          <a:bodyPr lIns="45719" rIns="45719"/>
          <a:lstStyle/>
          <a:p>
            <a:pPr/>
          </a:p>
        </p:txBody>
      </p:sp>
      <p:sp>
        <p:nvSpPr>
          <p:cNvPr id="541" name="Straight Connector 537"/>
          <p:cNvSpPr/>
          <p:nvPr/>
        </p:nvSpPr>
        <p:spPr>
          <a:xfrm flipV="1">
            <a:off x="6400800" y="5714999"/>
            <a:ext cx="1" cy="200161"/>
          </a:xfrm>
          <a:prstGeom prst="line">
            <a:avLst/>
          </a:prstGeom>
          <a:ln w="12600">
            <a:solidFill>
              <a:srgbClr val="000000"/>
            </a:solidFill>
            <a:miter/>
            <a:tailEnd type="triangle"/>
          </a:ln>
        </p:spPr>
        <p:txBody>
          <a:bodyPr lIns="45719" rIns="45719"/>
          <a:lstStyle/>
          <a:p>
            <a:pPr/>
          </a:p>
        </p:txBody>
      </p:sp>
      <p:sp>
        <p:nvSpPr>
          <p:cNvPr id="542" name="Straight Connector 538"/>
          <p:cNvSpPr/>
          <p:nvPr/>
        </p:nvSpPr>
        <p:spPr>
          <a:xfrm flipH="1" flipV="1">
            <a:off x="6019920" y="5257799"/>
            <a:ext cx="371521" cy="200161"/>
          </a:xfrm>
          <a:prstGeom prst="line">
            <a:avLst/>
          </a:prstGeom>
          <a:ln w="12600">
            <a:solidFill>
              <a:srgbClr val="CB072C"/>
            </a:solidFill>
            <a:miter/>
            <a:tailEnd type="triangle"/>
          </a:ln>
        </p:spPr>
        <p:txBody>
          <a:bodyPr lIns="45719" rIns="45719"/>
          <a:lstStyle/>
          <a:p>
            <a:pPr/>
          </a:p>
        </p:txBody>
      </p:sp>
      <p:sp>
        <p:nvSpPr>
          <p:cNvPr id="543" name="Straight Connector 539"/>
          <p:cNvSpPr/>
          <p:nvPr/>
        </p:nvSpPr>
        <p:spPr>
          <a:xfrm flipH="1" flipV="1">
            <a:off x="5543639" y="4856039"/>
            <a:ext cx="371521" cy="200161"/>
          </a:xfrm>
          <a:prstGeom prst="line">
            <a:avLst/>
          </a:prstGeom>
          <a:ln w="12600">
            <a:solidFill>
              <a:srgbClr val="000000"/>
            </a:solidFill>
            <a:miter/>
            <a:tailEnd type="triangle"/>
          </a:ln>
        </p:spPr>
        <p:txBody>
          <a:bodyPr lIns="45719" rIns="45719"/>
          <a:lstStyle/>
          <a:p>
            <a:pPr/>
          </a:p>
        </p:txBody>
      </p:sp>
      <p:sp>
        <p:nvSpPr>
          <p:cNvPr id="544" name="Rectangle 540"/>
          <p:cNvSpPr txBox="1"/>
          <p:nvPr/>
        </p:nvSpPr>
        <p:spPr>
          <a:xfrm>
            <a:off x="5910479" y="5410079"/>
            <a:ext cx="378721" cy="446041"/>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00" sz="1200">
                <a:latin typeface="Times New Roman"/>
                <a:ea typeface="Times New Roman"/>
                <a:cs typeface="Times New Roman"/>
                <a:sym typeface="Times New Roman"/>
              </a:defRPr>
            </a:lvl1pPr>
          </a:lstStyle>
          <a:p>
            <a:pPr/>
            <a:r>
              <a:t>0</a:t>
            </a:r>
          </a:p>
        </p:txBody>
      </p:sp>
      <p:sp>
        <p:nvSpPr>
          <p:cNvPr id="545" name="Straight Connector 541"/>
          <p:cNvSpPr/>
          <p:nvPr/>
        </p:nvSpPr>
        <p:spPr>
          <a:xfrm flipH="1" flipV="1">
            <a:off x="6477120" y="5714999"/>
            <a:ext cx="371521" cy="200161"/>
          </a:xfrm>
          <a:prstGeom prst="line">
            <a:avLst/>
          </a:prstGeom>
          <a:ln w="12600">
            <a:solidFill>
              <a:srgbClr val="CB072C"/>
            </a:solidFill>
            <a:miter/>
            <a:tailEnd type="triangle"/>
          </a:ln>
        </p:spPr>
        <p:txBody>
          <a:bodyPr lIns="45719" rIns="45719"/>
          <a:lstStyle/>
          <a:p>
            <a:pPr/>
          </a:p>
        </p:txBody>
      </p:sp>
      <p:sp>
        <p:nvSpPr>
          <p:cNvPr id="546" name="Straight Connector 542"/>
          <p:cNvSpPr/>
          <p:nvPr/>
        </p:nvSpPr>
        <p:spPr>
          <a:xfrm flipH="1" flipV="1">
            <a:off x="5562720" y="5257799"/>
            <a:ext cx="371521" cy="200161"/>
          </a:xfrm>
          <a:prstGeom prst="line">
            <a:avLst/>
          </a:prstGeom>
          <a:ln w="12600">
            <a:solidFill>
              <a:srgbClr val="000000"/>
            </a:solidFill>
            <a:miter/>
            <a:tailEnd type="triangle"/>
          </a:ln>
        </p:spPr>
        <p:txBody>
          <a:bodyPr lIns="45719" rIns="45719"/>
          <a:lstStyle/>
          <a:p>
            <a:pPr/>
          </a:p>
        </p:txBody>
      </p:sp>
      <p:sp>
        <p:nvSpPr>
          <p:cNvPr id="547" name="Straight Connector 543"/>
          <p:cNvSpPr/>
          <p:nvPr/>
        </p:nvSpPr>
        <p:spPr>
          <a:xfrm flipV="1">
            <a:off x="5943600" y="5257799"/>
            <a:ext cx="1" cy="200161"/>
          </a:xfrm>
          <a:prstGeom prst="line">
            <a:avLst/>
          </a:prstGeom>
          <a:ln w="12600">
            <a:solidFill>
              <a:srgbClr val="000000"/>
            </a:solidFill>
            <a:miter/>
            <a:tailEnd type="triangle"/>
          </a:ln>
        </p:spPr>
        <p:txBody>
          <a:bodyPr lIns="45719" rIns="45719"/>
          <a:lstStyle/>
          <a:p>
            <a:pPr/>
          </a:p>
        </p:txBody>
      </p:sp>
      <p:sp>
        <p:nvSpPr>
          <p:cNvPr id="548" name="Straight Connector 544"/>
          <p:cNvSpPr/>
          <p:nvPr/>
        </p:nvSpPr>
        <p:spPr>
          <a:xfrm flipV="1">
            <a:off x="5943600" y="5714999"/>
            <a:ext cx="1" cy="200161"/>
          </a:xfrm>
          <a:prstGeom prst="line">
            <a:avLst/>
          </a:prstGeom>
          <a:ln w="12600">
            <a:solidFill>
              <a:srgbClr val="000000"/>
            </a:solidFill>
            <a:miter/>
            <a:tailEnd type="triangle"/>
          </a:ln>
        </p:spPr>
        <p:txBody>
          <a:bodyPr lIns="45719" rIns="45719"/>
          <a:lstStyle/>
          <a:p>
            <a:pPr/>
          </a:p>
        </p:txBody>
      </p:sp>
      <p:sp>
        <p:nvSpPr>
          <p:cNvPr id="549" name="Straight Connector 545"/>
          <p:cNvSpPr/>
          <p:nvPr/>
        </p:nvSpPr>
        <p:spPr>
          <a:xfrm flipV="1">
            <a:off x="5468759" y="5655960"/>
            <a:ext cx="1" cy="199801"/>
          </a:xfrm>
          <a:prstGeom prst="line">
            <a:avLst/>
          </a:prstGeom>
          <a:ln w="12600">
            <a:solidFill>
              <a:srgbClr val="000000"/>
            </a:solidFill>
            <a:miter/>
            <a:tailEnd type="triangle"/>
          </a:ln>
        </p:spPr>
        <p:txBody>
          <a:bodyPr lIns="45719" rIns="45719"/>
          <a:lstStyle/>
          <a:p>
            <a:pPr/>
          </a:p>
        </p:txBody>
      </p:sp>
      <p:sp>
        <p:nvSpPr>
          <p:cNvPr id="550" name="Straight Connector 546"/>
          <p:cNvSpPr/>
          <p:nvPr/>
        </p:nvSpPr>
        <p:spPr>
          <a:xfrm flipH="1">
            <a:off x="6629400" y="5638679"/>
            <a:ext cx="264960" cy="1"/>
          </a:xfrm>
          <a:prstGeom prst="line">
            <a:avLst/>
          </a:prstGeom>
          <a:ln w="12600">
            <a:solidFill>
              <a:srgbClr val="000000"/>
            </a:solidFill>
            <a:miter/>
            <a:tailEnd type="triangle"/>
          </a:ln>
        </p:spPr>
        <p:txBody>
          <a:bodyPr lIns="45719" rIns="45719"/>
          <a:lstStyle/>
          <a:p>
            <a:pPr/>
          </a:p>
        </p:txBody>
      </p:sp>
      <p:sp>
        <p:nvSpPr>
          <p:cNvPr id="551" name="Straight Connector 547"/>
          <p:cNvSpPr/>
          <p:nvPr/>
        </p:nvSpPr>
        <p:spPr>
          <a:xfrm flipH="1">
            <a:off x="7086600" y="5638679"/>
            <a:ext cx="264960" cy="1"/>
          </a:xfrm>
          <a:prstGeom prst="line">
            <a:avLst/>
          </a:prstGeom>
          <a:ln w="12600">
            <a:solidFill>
              <a:srgbClr val="000000"/>
            </a:solidFill>
            <a:miter/>
            <a:tailEnd type="triangle"/>
          </a:ln>
        </p:spPr>
        <p:txBody>
          <a:bodyPr lIns="45719" rIns="45719"/>
          <a:lstStyle/>
          <a:p>
            <a:pPr/>
          </a:p>
        </p:txBody>
      </p:sp>
      <p:sp>
        <p:nvSpPr>
          <p:cNvPr id="552" name="Straight Connector 548"/>
          <p:cNvSpPr/>
          <p:nvPr/>
        </p:nvSpPr>
        <p:spPr>
          <a:xfrm flipH="1">
            <a:off x="6172200" y="5181479"/>
            <a:ext cx="264960" cy="1"/>
          </a:xfrm>
          <a:prstGeom prst="line">
            <a:avLst/>
          </a:prstGeom>
          <a:ln w="12600">
            <a:solidFill>
              <a:srgbClr val="000000"/>
            </a:solidFill>
            <a:miter/>
            <a:tailEnd type="triangle"/>
          </a:ln>
        </p:spPr>
        <p:txBody>
          <a:bodyPr lIns="45719" rIns="45719"/>
          <a:lstStyle/>
          <a:p>
            <a:pPr/>
          </a:p>
        </p:txBody>
      </p:sp>
      <p:sp>
        <p:nvSpPr>
          <p:cNvPr id="553" name="Straight Connector 549"/>
          <p:cNvSpPr/>
          <p:nvPr/>
        </p:nvSpPr>
        <p:spPr>
          <a:xfrm flipH="1">
            <a:off x="6629400" y="5181479"/>
            <a:ext cx="264960" cy="1"/>
          </a:xfrm>
          <a:prstGeom prst="line">
            <a:avLst/>
          </a:prstGeom>
          <a:ln w="12600">
            <a:solidFill>
              <a:srgbClr val="000000"/>
            </a:solidFill>
            <a:miter/>
            <a:tailEnd type="triangle"/>
          </a:ln>
        </p:spPr>
        <p:txBody>
          <a:bodyPr lIns="45719" rIns="45719"/>
          <a:lstStyle/>
          <a:p>
            <a:pPr/>
          </a:p>
        </p:txBody>
      </p:sp>
      <p:sp>
        <p:nvSpPr>
          <p:cNvPr id="554" name="Straight Connector 550"/>
          <p:cNvSpPr/>
          <p:nvPr/>
        </p:nvSpPr>
        <p:spPr>
          <a:xfrm flipH="1">
            <a:off x="7086600" y="5181479"/>
            <a:ext cx="264960" cy="1"/>
          </a:xfrm>
          <a:prstGeom prst="line">
            <a:avLst/>
          </a:prstGeom>
          <a:ln w="12600">
            <a:solidFill>
              <a:srgbClr val="000000"/>
            </a:solidFill>
            <a:miter/>
            <a:tailEnd type="triangle"/>
          </a:ln>
        </p:spPr>
        <p:txBody>
          <a:bodyPr lIns="45719" rIns="45719"/>
          <a:lstStyle/>
          <a:p>
            <a:pPr/>
          </a:p>
        </p:txBody>
      </p:sp>
      <p:sp>
        <p:nvSpPr>
          <p:cNvPr id="555" name="Straight Connector 551"/>
          <p:cNvSpPr/>
          <p:nvPr/>
        </p:nvSpPr>
        <p:spPr>
          <a:xfrm flipH="1">
            <a:off x="7086600" y="6095879"/>
            <a:ext cx="264960" cy="1"/>
          </a:xfrm>
          <a:prstGeom prst="line">
            <a:avLst/>
          </a:prstGeom>
          <a:ln w="12600">
            <a:solidFill>
              <a:srgbClr val="000000"/>
            </a:solidFill>
            <a:miter/>
            <a:tailEnd type="triangle"/>
          </a:ln>
        </p:spPr>
        <p:txBody>
          <a:bodyPr lIns="45719" rIns="45719"/>
          <a:lstStyle/>
          <a:p>
            <a:pPr/>
          </a:p>
        </p:txBody>
      </p:sp>
      <p:sp>
        <p:nvSpPr>
          <p:cNvPr id="556" name="Rectangle 552"/>
          <p:cNvSpPr txBox="1"/>
          <p:nvPr/>
        </p:nvSpPr>
        <p:spPr>
          <a:xfrm>
            <a:off x="5453279" y="6248520"/>
            <a:ext cx="1757728" cy="290984"/>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vl1pPr>
          </a:lstStyle>
          <a:p>
            <a:pPr/>
            <a:r>
              <a:t>LOCAL ALIGNMENT</a:t>
            </a:r>
          </a:p>
        </p:txBody>
      </p:sp>
      <p:sp>
        <p:nvSpPr>
          <p:cNvPr id="557" name="Rectangle 553"/>
          <p:cNvSpPr txBox="1"/>
          <p:nvPr/>
        </p:nvSpPr>
        <p:spPr>
          <a:xfrm>
            <a:off x="3624479" y="4114800"/>
            <a:ext cx="1209241" cy="1026753"/>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p>
            <a:pPr>
              <a:spcBef>
                <a:spcPts val="10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600"/>
            </a:pPr>
            <a:r>
              <a:t>A C C T G</a:t>
            </a:r>
          </a:p>
          <a:p>
            <a:pPr>
              <a:spcBef>
                <a:spcPts val="10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600"/>
            </a:pPr>
            <a:r>
              <a:t>|   |   |  |</a:t>
            </a:r>
          </a:p>
          <a:p>
            <a:pPr>
              <a:spcBef>
                <a:spcPts val="10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600"/>
            </a:pPr>
            <a:r>
              <a:t>T C C T  -</a:t>
            </a:r>
          </a:p>
        </p:txBody>
      </p:sp>
      <p:sp>
        <p:nvSpPr>
          <p:cNvPr id="558" name="Rectangle 554"/>
          <p:cNvSpPr txBox="1"/>
          <p:nvPr/>
        </p:nvSpPr>
        <p:spPr>
          <a:xfrm>
            <a:off x="8044199" y="4191120"/>
            <a:ext cx="828001" cy="1165622"/>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p>
            <a:pPr>
              <a:spcBef>
                <a:spcPts val="11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C C T</a:t>
            </a:r>
          </a:p>
          <a:p>
            <a:pPr>
              <a:spcBef>
                <a:spcPts val="11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   |   |</a:t>
            </a:r>
          </a:p>
          <a:p>
            <a:pPr>
              <a:spcBef>
                <a:spcPts val="11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a:pPr>
            <a:r>
              <a:t>C C T</a:t>
            </a:r>
          </a:p>
        </p:txBody>
      </p:sp>
    </p:spTree>
  </p:cSld>
  <p:clrMapOvr>
    <a:masterClrMapping/>
  </p:clrMapOvr>
  <p:transition xmlns:p14="http://schemas.microsoft.com/office/powerpoint/2010/main" spd="med" advClick="1"/>
</p:sld>
</file>

<file path=ppt/slides/slide3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60" name="PlaceHolder 1"/>
          <p:cNvSpPr txBox="1"/>
          <p:nvPr>
            <p:ph type="title" idx="4294967295"/>
          </p:nvPr>
        </p:nvSpPr>
        <p:spPr>
          <a:prstGeom prst="rect">
            <a:avLst/>
          </a:prstGeom>
        </p:spPr>
        <p:txBody>
          <a:bodyPr/>
          <a:lstStyle>
            <a:lvl1pPr>
              <a:defRPr spc="-100"/>
            </a:lvl1pPr>
          </a:lstStyle>
          <a:p>
            <a:pPr/>
            <a:r>
              <a:t>Fit (Semiglobal) Alignment</a:t>
            </a:r>
          </a:p>
        </p:txBody>
      </p:sp>
      <p:sp>
        <p:nvSpPr>
          <p:cNvPr id="561" name="PlaceHolder 2"/>
          <p:cNvSpPr txBox="1"/>
          <p:nvPr>
            <p:ph type="body" sz="half" idx="4294967295"/>
          </p:nvPr>
        </p:nvSpPr>
        <p:spPr>
          <a:xfrm>
            <a:off x="457200" y="1447919"/>
            <a:ext cx="8229600" cy="2590562"/>
          </a:xfrm>
          <a:prstGeom prst="rect">
            <a:avLst/>
          </a:prstGeom>
        </p:spPr>
        <p:txBody>
          <a:bodyPr lIns="46799" tIns="46799" rIns="46799" bIns="46799" anchor="t"/>
          <a:lstStyle/>
          <a:p>
            <a:pPr marL="343080" indent="-343080">
              <a:lnSpc>
                <a:spcPct val="80000"/>
              </a:lnSpc>
              <a:spcBef>
                <a:spcPts val="400"/>
              </a:spcBef>
              <a:defRPr spc="-100" sz="2000"/>
            </a:pPr>
            <a:r>
              <a:t>Semiglobal alignment uses a portion of one sequence and the entirety of the other</a:t>
            </a:r>
          </a:p>
          <a:p>
            <a:pPr marL="343080" indent="-343080">
              <a:lnSpc>
                <a:spcPct val="80000"/>
              </a:lnSpc>
              <a:spcBef>
                <a:spcPts val="400"/>
              </a:spcBef>
              <a:defRPr spc="-100" sz="2000"/>
            </a:pPr>
            <a:r>
              <a:t>Used when a global alignment will attempt to score an alignment past the region of overlap and local alignment is likely to miss portions of overlap</a:t>
            </a:r>
          </a:p>
          <a:p>
            <a:pPr marL="343080" indent="-343080">
              <a:lnSpc>
                <a:spcPct val="80000"/>
              </a:lnSpc>
              <a:spcBef>
                <a:spcPts val="400"/>
              </a:spcBef>
              <a:defRPr spc="-100" sz="2000"/>
            </a:pPr>
            <a:r>
              <a:t>Local alignment backtrack can start and end anywhere in the matrices</a:t>
            </a:r>
          </a:p>
          <a:p>
            <a:pPr marL="343080" indent="-343080">
              <a:lnSpc>
                <a:spcPct val="80000"/>
              </a:lnSpc>
              <a:spcBef>
                <a:spcPts val="400"/>
              </a:spcBef>
              <a:defRPr spc="-100" sz="2000"/>
            </a:pPr>
            <a:r>
              <a:t>Fit alignment starts anywhere at the right most cell and ends anywhere at the left most cell </a:t>
            </a:r>
          </a:p>
        </p:txBody>
      </p:sp>
      <p:grpSp>
        <p:nvGrpSpPr>
          <p:cNvPr id="588" name="Group 557"/>
          <p:cNvGrpSpPr/>
          <p:nvPr/>
        </p:nvGrpSpPr>
        <p:grpSpPr>
          <a:xfrm>
            <a:off x="990719" y="4038479"/>
            <a:ext cx="2971801" cy="2348385"/>
            <a:chOff x="0" y="0"/>
            <a:chExt cx="2971800" cy="2348383"/>
          </a:xfrm>
        </p:grpSpPr>
        <p:sp>
          <p:nvSpPr>
            <p:cNvPr id="562" name="Rectangle 563"/>
            <p:cNvSpPr txBox="1"/>
            <p:nvPr/>
          </p:nvSpPr>
          <p:spPr>
            <a:xfrm>
              <a:off x="43199" y="1652759"/>
              <a:ext cx="453241" cy="4046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563" name="Rectangle 566"/>
            <p:cNvSpPr txBox="1"/>
            <p:nvPr/>
          </p:nvSpPr>
          <p:spPr>
            <a:xfrm>
              <a:off x="1568520" y="1206720"/>
              <a:ext cx="37872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X</a:t>
              </a:r>
            </a:p>
          </p:txBody>
        </p:sp>
        <p:sp>
          <p:nvSpPr>
            <p:cNvPr id="564" name="Rectangle 568"/>
            <p:cNvSpPr txBox="1"/>
            <p:nvPr/>
          </p:nvSpPr>
          <p:spPr>
            <a:xfrm>
              <a:off x="43199" y="1206720"/>
              <a:ext cx="45324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65" name="Rectangle 572"/>
            <p:cNvSpPr txBox="1"/>
            <p:nvPr/>
          </p:nvSpPr>
          <p:spPr>
            <a:xfrm>
              <a:off x="1079640" y="798480"/>
              <a:ext cx="402480"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X</a:t>
              </a:r>
            </a:p>
          </p:txBody>
        </p:sp>
        <p:sp>
          <p:nvSpPr>
            <p:cNvPr id="566" name="Rectangle 574"/>
            <p:cNvSpPr txBox="1"/>
            <p:nvPr/>
          </p:nvSpPr>
          <p:spPr>
            <a:xfrm>
              <a:off x="43199" y="798480"/>
              <a:ext cx="45324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67" name="Rectangle 580"/>
            <p:cNvSpPr txBox="1"/>
            <p:nvPr/>
          </p:nvSpPr>
          <p:spPr>
            <a:xfrm>
              <a:off x="43199" y="405000"/>
              <a:ext cx="453241" cy="3934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568" name="Rectangle 581"/>
            <p:cNvSpPr txBox="1"/>
            <p:nvPr/>
          </p:nvSpPr>
          <p:spPr>
            <a:xfrm>
              <a:off x="2501999" y="0"/>
              <a:ext cx="42660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G</a:t>
              </a:r>
            </a:p>
          </p:txBody>
        </p:sp>
        <p:sp>
          <p:nvSpPr>
            <p:cNvPr id="569" name="Rectangle 582"/>
            <p:cNvSpPr txBox="1"/>
            <p:nvPr/>
          </p:nvSpPr>
          <p:spPr>
            <a:xfrm>
              <a:off x="2033640" y="0"/>
              <a:ext cx="38196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570" name="Rectangle 583"/>
            <p:cNvSpPr txBox="1"/>
            <p:nvPr/>
          </p:nvSpPr>
          <p:spPr>
            <a:xfrm>
              <a:off x="1568520" y="0"/>
              <a:ext cx="37872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71" name="Rectangle 584"/>
            <p:cNvSpPr txBox="1"/>
            <p:nvPr/>
          </p:nvSpPr>
          <p:spPr>
            <a:xfrm>
              <a:off x="1079640" y="0"/>
              <a:ext cx="402480"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72" name="Rectangle 585"/>
            <p:cNvSpPr txBox="1"/>
            <p:nvPr/>
          </p:nvSpPr>
          <p:spPr>
            <a:xfrm>
              <a:off x="582840" y="0"/>
              <a:ext cx="41040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A</a:t>
              </a:r>
            </a:p>
          </p:txBody>
        </p:sp>
        <p:sp>
          <p:nvSpPr>
            <p:cNvPr id="573" name="Straight Connector 587"/>
            <p:cNvSpPr/>
            <p:nvPr/>
          </p:nvSpPr>
          <p:spPr>
            <a:xfrm>
              <a:off x="0" y="0"/>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74" name="Straight Connector 588"/>
            <p:cNvSpPr/>
            <p:nvPr/>
          </p:nvSpPr>
          <p:spPr>
            <a:xfrm>
              <a:off x="0" y="2057400"/>
              <a:ext cx="2971801" cy="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75" name="Straight Connector 589"/>
            <p:cNvSpPr/>
            <p:nvPr/>
          </p:nvSpPr>
          <p:spPr>
            <a:xfrm flipH="1">
              <a:off x="-1" y="0"/>
              <a:ext cx="2"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76" name="Straight Connector 590"/>
            <p:cNvSpPr/>
            <p:nvPr/>
          </p:nvSpPr>
          <p:spPr>
            <a:xfrm flipH="1">
              <a:off x="2971800"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77" name="Straight Connector 591"/>
            <p:cNvSpPr/>
            <p:nvPr/>
          </p:nvSpPr>
          <p:spPr>
            <a:xfrm>
              <a:off x="0" y="405000"/>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78" name="Straight Connector 592"/>
            <p:cNvSpPr/>
            <p:nvPr/>
          </p:nvSpPr>
          <p:spPr>
            <a:xfrm flipH="1">
              <a:off x="53963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79" name="Straight Connector 593"/>
            <p:cNvSpPr/>
            <p:nvPr/>
          </p:nvSpPr>
          <p:spPr>
            <a:xfrm flipH="1">
              <a:off x="1036440"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80" name="Straight Connector 594"/>
            <p:cNvSpPr/>
            <p:nvPr/>
          </p:nvSpPr>
          <p:spPr>
            <a:xfrm flipH="1">
              <a:off x="1525320"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81" name="Straight Connector 595"/>
            <p:cNvSpPr/>
            <p:nvPr/>
          </p:nvSpPr>
          <p:spPr>
            <a:xfrm flipH="1">
              <a:off x="1990440"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82" name="Straight Connector 596"/>
            <p:cNvSpPr/>
            <p:nvPr/>
          </p:nvSpPr>
          <p:spPr>
            <a:xfrm flipH="1">
              <a:off x="2458800"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83" name="Straight Connector 597"/>
            <p:cNvSpPr/>
            <p:nvPr/>
          </p:nvSpPr>
          <p:spPr>
            <a:xfrm>
              <a:off x="0" y="798480"/>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84" name="Straight Connector 598"/>
            <p:cNvSpPr/>
            <p:nvPr/>
          </p:nvSpPr>
          <p:spPr>
            <a:xfrm>
              <a:off x="0" y="1206720"/>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85" name="Straight Connector 599"/>
            <p:cNvSpPr/>
            <p:nvPr/>
          </p:nvSpPr>
          <p:spPr>
            <a:xfrm>
              <a:off x="0" y="1652759"/>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586" name="Straight Connector 600"/>
            <p:cNvSpPr/>
            <p:nvPr/>
          </p:nvSpPr>
          <p:spPr>
            <a:xfrm flipH="1" flipV="1">
              <a:off x="1218959" y="1066680"/>
              <a:ext cx="371521" cy="19980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587" name="Rectangle 602"/>
            <p:cNvSpPr txBox="1"/>
            <p:nvPr/>
          </p:nvSpPr>
          <p:spPr>
            <a:xfrm>
              <a:off x="652680" y="2057400"/>
              <a:ext cx="1757727" cy="290984"/>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vl1pPr>
            </a:lstStyle>
            <a:p>
              <a:pPr/>
              <a:r>
                <a:t>LOCAL ALIGNMENT</a:t>
              </a:r>
            </a:p>
          </p:txBody>
        </p:sp>
      </p:grpSp>
      <p:grpSp>
        <p:nvGrpSpPr>
          <p:cNvPr id="621" name="Group 603"/>
          <p:cNvGrpSpPr/>
          <p:nvPr/>
        </p:nvGrpSpPr>
        <p:grpSpPr>
          <a:xfrm>
            <a:off x="5257800" y="4038479"/>
            <a:ext cx="2971801" cy="2348385"/>
            <a:chOff x="0" y="0"/>
            <a:chExt cx="2971800" cy="2348383"/>
          </a:xfrm>
        </p:grpSpPr>
        <p:sp>
          <p:nvSpPr>
            <p:cNvPr id="589" name="Rectangle 609"/>
            <p:cNvSpPr txBox="1"/>
            <p:nvPr/>
          </p:nvSpPr>
          <p:spPr>
            <a:xfrm>
              <a:off x="43199" y="1652759"/>
              <a:ext cx="453241" cy="4046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590" name="Rectangle 610"/>
            <p:cNvSpPr txBox="1"/>
            <p:nvPr/>
          </p:nvSpPr>
          <p:spPr>
            <a:xfrm>
              <a:off x="2502360" y="1206720"/>
              <a:ext cx="42624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X</a:t>
              </a:r>
            </a:p>
          </p:txBody>
        </p:sp>
        <p:sp>
          <p:nvSpPr>
            <p:cNvPr id="591" name="Rectangle 611"/>
            <p:cNvSpPr txBox="1"/>
            <p:nvPr/>
          </p:nvSpPr>
          <p:spPr>
            <a:xfrm>
              <a:off x="2034000" y="1206720"/>
              <a:ext cx="38196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X</a:t>
              </a:r>
            </a:p>
          </p:txBody>
        </p:sp>
        <p:sp>
          <p:nvSpPr>
            <p:cNvPr id="592" name="Rectangle 614"/>
            <p:cNvSpPr txBox="1"/>
            <p:nvPr/>
          </p:nvSpPr>
          <p:spPr>
            <a:xfrm>
              <a:off x="43199" y="1206720"/>
              <a:ext cx="453241" cy="4460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93" name="Rectangle 617"/>
            <p:cNvSpPr txBox="1"/>
            <p:nvPr/>
          </p:nvSpPr>
          <p:spPr>
            <a:xfrm>
              <a:off x="1568880" y="798480"/>
              <a:ext cx="37872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X</a:t>
              </a:r>
            </a:p>
          </p:txBody>
        </p:sp>
        <p:sp>
          <p:nvSpPr>
            <p:cNvPr id="594" name="Rectangle 618"/>
            <p:cNvSpPr txBox="1"/>
            <p:nvPr/>
          </p:nvSpPr>
          <p:spPr>
            <a:xfrm>
              <a:off x="1080000" y="798480"/>
              <a:ext cx="40248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X</a:t>
              </a:r>
            </a:p>
          </p:txBody>
        </p:sp>
        <p:sp>
          <p:nvSpPr>
            <p:cNvPr id="595" name="Rectangle 619"/>
            <p:cNvSpPr txBox="1"/>
            <p:nvPr/>
          </p:nvSpPr>
          <p:spPr>
            <a:xfrm>
              <a:off x="582840" y="798480"/>
              <a:ext cx="41076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CB072C"/>
                  </a:solidFill>
                  <a:latin typeface="Times New Roman"/>
                  <a:ea typeface="Times New Roman"/>
                  <a:cs typeface="Times New Roman"/>
                  <a:sym typeface="Times New Roman"/>
                </a:defRPr>
              </a:lvl1pPr>
            </a:lstStyle>
            <a:p>
              <a:pPr/>
              <a:r>
                <a:t>X</a:t>
              </a:r>
            </a:p>
          </p:txBody>
        </p:sp>
        <p:sp>
          <p:nvSpPr>
            <p:cNvPr id="596" name="Rectangle 620"/>
            <p:cNvSpPr txBox="1"/>
            <p:nvPr/>
          </p:nvSpPr>
          <p:spPr>
            <a:xfrm>
              <a:off x="43199" y="798480"/>
              <a:ext cx="453241" cy="40824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597" name="Rectangle 626"/>
            <p:cNvSpPr txBox="1"/>
            <p:nvPr/>
          </p:nvSpPr>
          <p:spPr>
            <a:xfrm>
              <a:off x="43199" y="405000"/>
              <a:ext cx="453241" cy="39348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598" name="Rectangle 627"/>
            <p:cNvSpPr txBox="1"/>
            <p:nvPr/>
          </p:nvSpPr>
          <p:spPr>
            <a:xfrm>
              <a:off x="2502360" y="0"/>
              <a:ext cx="42624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G</a:t>
              </a:r>
            </a:p>
          </p:txBody>
        </p:sp>
        <p:sp>
          <p:nvSpPr>
            <p:cNvPr id="599" name="Rectangle 628"/>
            <p:cNvSpPr txBox="1"/>
            <p:nvPr/>
          </p:nvSpPr>
          <p:spPr>
            <a:xfrm>
              <a:off x="2034000" y="0"/>
              <a:ext cx="38196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T</a:t>
              </a:r>
            </a:p>
          </p:txBody>
        </p:sp>
        <p:sp>
          <p:nvSpPr>
            <p:cNvPr id="600" name="Rectangle 629"/>
            <p:cNvSpPr txBox="1"/>
            <p:nvPr/>
          </p:nvSpPr>
          <p:spPr>
            <a:xfrm>
              <a:off x="1568880" y="0"/>
              <a:ext cx="37872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601" name="Rectangle 630"/>
            <p:cNvSpPr txBox="1"/>
            <p:nvPr/>
          </p:nvSpPr>
          <p:spPr>
            <a:xfrm>
              <a:off x="1080000" y="0"/>
              <a:ext cx="40248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C</a:t>
              </a:r>
            </a:p>
          </p:txBody>
        </p:sp>
        <p:sp>
          <p:nvSpPr>
            <p:cNvPr id="602" name="Rectangle 631"/>
            <p:cNvSpPr txBox="1"/>
            <p:nvPr/>
          </p:nvSpPr>
          <p:spPr>
            <a:xfrm>
              <a:off x="582840" y="0"/>
              <a:ext cx="410761" cy="4050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46799" tIns="46799" rIns="46799" bIns="46799" numCol="1" anchor="t">
              <a:normAutofit fontScale="100000" lnSpcReduction="0"/>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b="1" spc="-100" sz="1200">
                  <a:solidFill>
                    <a:srgbClr val="800000"/>
                  </a:solidFill>
                  <a:latin typeface="Times New Roman"/>
                  <a:ea typeface="Times New Roman"/>
                  <a:cs typeface="Times New Roman"/>
                  <a:sym typeface="Times New Roman"/>
                </a:defRPr>
              </a:lvl1pPr>
            </a:lstStyle>
            <a:p>
              <a:pPr/>
              <a:r>
                <a:t>A</a:t>
              </a:r>
            </a:p>
          </p:txBody>
        </p:sp>
        <p:sp>
          <p:nvSpPr>
            <p:cNvPr id="603" name="Straight Connector 633"/>
            <p:cNvSpPr/>
            <p:nvPr/>
          </p:nvSpPr>
          <p:spPr>
            <a:xfrm>
              <a:off x="0" y="0"/>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04" name="Straight Connector 634"/>
            <p:cNvSpPr/>
            <p:nvPr/>
          </p:nvSpPr>
          <p:spPr>
            <a:xfrm>
              <a:off x="0" y="2057400"/>
              <a:ext cx="2971801" cy="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05" name="Straight Connector 635"/>
            <p:cNvSpPr/>
            <p:nvPr/>
          </p:nvSpPr>
          <p:spPr>
            <a:xfrm flipH="1">
              <a:off x="-1" y="0"/>
              <a:ext cx="2"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06" name="Straight Connector 636"/>
            <p:cNvSpPr/>
            <p:nvPr/>
          </p:nvSpPr>
          <p:spPr>
            <a:xfrm flipH="1">
              <a:off x="2971800"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07" name="Straight Connector 637"/>
            <p:cNvSpPr/>
            <p:nvPr/>
          </p:nvSpPr>
          <p:spPr>
            <a:xfrm>
              <a:off x="0" y="405000"/>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08" name="Straight Connector 638"/>
            <p:cNvSpPr/>
            <p:nvPr/>
          </p:nvSpPr>
          <p:spPr>
            <a:xfrm flipH="1">
              <a:off x="53963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09" name="Straight Connector 639"/>
            <p:cNvSpPr/>
            <p:nvPr/>
          </p:nvSpPr>
          <p:spPr>
            <a:xfrm flipH="1">
              <a:off x="103679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10" name="Straight Connector 640"/>
            <p:cNvSpPr/>
            <p:nvPr/>
          </p:nvSpPr>
          <p:spPr>
            <a:xfrm flipH="1">
              <a:off x="152567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11" name="Straight Connector 641"/>
            <p:cNvSpPr/>
            <p:nvPr/>
          </p:nvSpPr>
          <p:spPr>
            <a:xfrm flipH="1">
              <a:off x="199079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12" name="Straight Connector 642"/>
            <p:cNvSpPr/>
            <p:nvPr/>
          </p:nvSpPr>
          <p:spPr>
            <a:xfrm flipH="1">
              <a:off x="2459159" y="0"/>
              <a:ext cx="1" cy="2057400"/>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13" name="Straight Connector 643"/>
            <p:cNvSpPr/>
            <p:nvPr/>
          </p:nvSpPr>
          <p:spPr>
            <a:xfrm>
              <a:off x="0" y="798480"/>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14" name="Straight Connector 644"/>
            <p:cNvSpPr/>
            <p:nvPr/>
          </p:nvSpPr>
          <p:spPr>
            <a:xfrm>
              <a:off x="0" y="1206720"/>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15" name="Straight Connector 645"/>
            <p:cNvSpPr/>
            <p:nvPr/>
          </p:nvSpPr>
          <p:spPr>
            <a:xfrm>
              <a:off x="0" y="1652759"/>
              <a:ext cx="2971801" cy="1"/>
            </a:xfrm>
            <a:prstGeom prst="line">
              <a:avLst/>
            </a:prstGeom>
            <a:noFill/>
            <a:ln w="12600" cap="rnd">
              <a:solidFill>
                <a:srgbClr val="000000"/>
              </a:solidFill>
              <a:prstDash val="solid"/>
              <a:miter lim="800000"/>
            </a:ln>
            <a:effectLst/>
          </p:spPr>
          <p:txBody>
            <a:bodyPr wrap="square" lIns="45719" tIns="45719" rIns="45719" bIns="45719" numCol="1" anchor="t">
              <a:noAutofit/>
            </a:bodyPr>
            <a:lstStyle/>
            <a:p>
              <a:pPr/>
            </a:p>
          </p:txBody>
        </p:sp>
        <p:sp>
          <p:nvSpPr>
            <p:cNvPr id="616" name="Straight Connector 646"/>
            <p:cNvSpPr/>
            <p:nvPr/>
          </p:nvSpPr>
          <p:spPr>
            <a:xfrm flipH="1" flipV="1">
              <a:off x="1676519" y="1066680"/>
              <a:ext cx="371521" cy="19980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617" name="Straight Connector 648"/>
            <p:cNvSpPr/>
            <p:nvPr/>
          </p:nvSpPr>
          <p:spPr>
            <a:xfrm flipH="1">
              <a:off x="2286000" y="1447920"/>
              <a:ext cx="264961" cy="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618" name="Straight Connector 649"/>
            <p:cNvSpPr/>
            <p:nvPr/>
          </p:nvSpPr>
          <p:spPr>
            <a:xfrm flipH="1">
              <a:off x="1371600" y="1067040"/>
              <a:ext cx="264961" cy="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sp>
          <p:nvSpPr>
            <p:cNvPr id="619" name="Rectangle 650"/>
            <p:cNvSpPr txBox="1"/>
            <p:nvPr/>
          </p:nvSpPr>
          <p:spPr>
            <a:xfrm>
              <a:off x="804960" y="2057400"/>
              <a:ext cx="1444921" cy="290984"/>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46799" tIns="46799" rIns="46799" bIns="46799" numCol="1" anchor="t">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400"/>
              </a:lvl1pPr>
            </a:lstStyle>
            <a:p>
              <a:pPr/>
              <a:r>
                <a:t>FIT ALIGNMENT</a:t>
              </a:r>
            </a:p>
          </p:txBody>
        </p:sp>
        <p:sp>
          <p:nvSpPr>
            <p:cNvPr id="620" name="Straight Connector 651"/>
            <p:cNvSpPr/>
            <p:nvPr/>
          </p:nvSpPr>
          <p:spPr>
            <a:xfrm flipH="1">
              <a:off x="837719" y="1067040"/>
              <a:ext cx="265321" cy="1"/>
            </a:xfrm>
            <a:prstGeom prst="line">
              <a:avLst/>
            </a:prstGeom>
            <a:noFill/>
            <a:ln w="12600" cap="flat">
              <a:solidFill>
                <a:srgbClr val="CB072C"/>
              </a:solidFill>
              <a:prstDash val="solid"/>
              <a:miter lim="800000"/>
              <a:tailEnd type="triangle" w="med" len="med"/>
            </a:ln>
            <a:effectLst/>
          </p:spPr>
          <p:txBody>
            <a:bodyPr wrap="square" lIns="45719" tIns="45719" rIns="45719" bIns="45719" numCol="1" anchor="t">
              <a:noAutofit/>
            </a:bodyPr>
            <a:lstStyle/>
            <a:p>
              <a:pPr/>
            </a:p>
          </p:txBody>
        </p:sp>
      </p:grpSp>
    </p:spTree>
  </p:cSld>
  <p:clrMapOvr>
    <a:masterClrMapping/>
  </p:clrMapOvr>
  <p:transition xmlns:p14="http://schemas.microsoft.com/office/powerpoint/2010/main" spd="med" advClick="1"/>
</p:sld>
</file>

<file path=ppt/slides/slide3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23" name="PlaceHolder 1"/>
          <p:cNvSpPr txBox="1"/>
          <p:nvPr>
            <p:ph type="title" idx="4294967295"/>
          </p:nvPr>
        </p:nvSpPr>
        <p:spPr>
          <a:prstGeom prst="rect">
            <a:avLst/>
          </a:prstGeom>
        </p:spPr>
        <p:txBody>
          <a:bodyPr/>
          <a:lstStyle>
            <a:lvl1pPr>
              <a:defRPr spc="-100"/>
            </a:lvl1pPr>
          </a:lstStyle>
          <a:p>
            <a:pPr/>
            <a:r>
              <a:t>Smith-Waterman</a:t>
            </a:r>
          </a:p>
        </p:txBody>
      </p:sp>
      <p:pic>
        <p:nvPicPr>
          <p:cNvPr id="624" name="Picture 653" descr="Picture 653"/>
          <p:cNvPicPr>
            <a:picLocks noChangeAspect="1"/>
          </p:cNvPicPr>
          <p:nvPr/>
        </p:nvPicPr>
        <p:blipFill>
          <a:blip r:embed="rId2">
            <a:extLst/>
          </a:blip>
          <a:stretch>
            <a:fillRect/>
          </a:stretch>
        </p:blipFill>
        <p:spPr>
          <a:xfrm>
            <a:off x="5257800" y="1600200"/>
            <a:ext cx="3422521" cy="3630601"/>
          </a:xfrm>
          <a:prstGeom prst="rect">
            <a:avLst/>
          </a:prstGeom>
          <a:ln w="12700">
            <a:miter lim="400000"/>
          </a:ln>
        </p:spPr>
      </p:pic>
      <p:sp>
        <p:nvSpPr>
          <p:cNvPr id="625" name="Rectangle 654"/>
          <p:cNvSpPr txBox="1"/>
          <p:nvPr/>
        </p:nvSpPr>
        <p:spPr>
          <a:xfrm>
            <a:off x="5075392" y="6334200"/>
            <a:ext cx="3966615" cy="660115"/>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p>
            <a:pPr algn="ctr">
              <a:spcBef>
                <a:spcPts val="3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pPr>
            <a:r>
              <a:t>SMITH-WATERMAN MATRIX ALIGNMENT SCHEMA</a:t>
            </a:r>
          </a:p>
          <a:p>
            <a:pPr algn="ctr">
              <a:spcBef>
                <a:spcPts val="3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pPr>
            <a:r>
              <a:t>http://www.people.virginia.edu/~wrp/papers/ismb2000.pdf</a:t>
            </a:r>
          </a:p>
        </p:txBody>
      </p:sp>
      <p:sp>
        <p:nvSpPr>
          <p:cNvPr id="626" name="Rectangle 655"/>
          <p:cNvSpPr txBox="1"/>
          <p:nvPr/>
        </p:nvSpPr>
        <p:spPr>
          <a:xfrm>
            <a:off x="348119" y="1371600"/>
            <a:ext cx="5018761" cy="5257800"/>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normAutofit fontScale="100000" lnSpcReduction="0"/>
          </a:bodyPr>
          <a:lstStyle/>
          <a:p>
            <a:pPr marL="343080" indent="-343080">
              <a:lnSpc>
                <a:spcPct val="90000"/>
              </a:lnSpc>
              <a:spcBef>
                <a:spcPts val="600"/>
              </a:spcBef>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00" sz="2400"/>
            </a:pPr>
            <a:r>
              <a:t>Smith-Waterman algorithm is a well-known algorithm for performing local sequence alignment</a:t>
            </a:r>
          </a:p>
          <a:p>
            <a:pPr marL="343080" indent="-343080">
              <a:lnSpc>
                <a:spcPct val="80000"/>
              </a:lnSpc>
              <a:spcBef>
                <a:spcPts val="600"/>
              </a:spcBef>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00" sz="2400"/>
            </a:pPr>
            <a:r>
              <a:t>Algorithm was first proposed by Temple Smith and Michael Waterman in 1981</a:t>
            </a:r>
          </a:p>
          <a:p>
            <a:pPr marL="343080" indent="-343080">
              <a:lnSpc>
                <a:spcPct val="80000"/>
              </a:lnSpc>
              <a:spcBef>
                <a:spcPts val="600"/>
              </a:spcBef>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00" sz="2400"/>
            </a:pPr>
            <a:r>
              <a:t>Smith-Waterman is a dynamic programming algorithm</a:t>
            </a:r>
          </a:p>
          <a:p>
            <a:pPr marL="343080" indent="-343080">
              <a:lnSpc>
                <a:spcPct val="80000"/>
              </a:lnSpc>
              <a:spcBef>
                <a:spcPts val="600"/>
              </a:spcBef>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00" sz="2400"/>
            </a:pPr>
            <a:r>
              <a:t>Finds all local alignments and selects the best</a:t>
            </a:r>
          </a:p>
          <a:p>
            <a:pPr lvl="1" marL="743040" indent="-285840">
              <a:lnSpc>
                <a:spcPct val="80000"/>
              </a:lnSpc>
              <a:spcBef>
                <a:spcPts val="400"/>
              </a:spcBef>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pPr>
            <a:r>
              <a:t>Guaranteed to find optimal local alignment with respect to the scoring matrix being used</a:t>
            </a:r>
          </a:p>
          <a:p>
            <a:pPr lvl="1" marL="743040" indent="-285840">
              <a:lnSpc>
                <a:spcPct val="80000"/>
              </a:lnSpc>
              <a:spcBef>
                <a:spcPts val="400"/>
              </a:spcBef>
              <a:buClr>
                <a:srgbClr val="000000"/>
              </a:buClr>
              <a:buSzPct val="100000"/>
              <a:buFont typeface="Arial"/>
              <a:buChar char="–"/>
              <a:tabLst>
                <a:tab pos="914400" algn="l"/>
                <a:tab pos="1828800" algn="l"/>
                <a:tab pos="2743200" algn="l"/>
                <a:tab pos="3657600" algn="l"/>
                <a:tab pos="4572000" algn="l"/>
                <a:tab pos="5486400" algn="l"/>
                <a:tab pos="6400800" algn="l"/>
                <a:tab pos="7315200" algn="l"/>
                <a:tab pos="8229600" algn="l"/>
                <a:tab pos="9144000" algn="l"/>
                <a:tab pos="10058400" algn="l"/>
              </a:tabLst>
              <a:defRPr spc="-100" sz="2000"/>
            </a:pPr>
            <a:r>
              <a:t>A modification exists to find semi-global alignments</a:t>
            </a:r>
          </a:p>
        </p:txBody>
      </p:sp>
    </p:spTree>
  </p:cSld>
  <p:clrMapOvr>
    <a:masterClrMapping/>
  </p:clrMapOvr>
  <p:transition xmlns:p14="http://schemas.microsoft.com/office/powerpoint/2010/main" spd="med" advClick="1"/>
</p:sld>
</file>

<file path=ppt/slides/slide4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28" name="PlaceHolder 1"/>
          <p:cNvSpPr txBox="1"/>
          <p:nvPr>
            <p:ph type="title" idx="4294967295"/>
          </p:nvPr>
        </p:nvSpPr>
        <p:spPr>
          <a:prstGeom prst="rect">
            <a:avLst/>
          </a:prstGeom>
        </p:spPr>
        <p:txBody>
          <a:bodyPr/>
          <a:lstStyle>
            <a:lvl1pPr>
              <a:defRPr spc="-100"/>
            </a:lvl1pPr>
          </a:lstStyle>
          <a:p>
            <a:pPr/>
            <a:r>
              <a:t>INTRODUCTION</a:t>
            </a:r>
          </a:p>
        </p:txBody>
      </p:sp>
      <p:sp>
        <p:nvSpPr>
          <p:cNvPr id="629" name="PlaceHolder 2"/>
          <p:cNvSpPr txBox="1"/>
          <p:nvPr>
            <p:ph type="body" sz="half" idx="4294967295"/>
          </p:nvPr>
        </p:nvSpPr>
        <p:spPr>
          <a:xfrm>
            <a:off x="456839" y="1599839"/>
            <a:ext cx="3505322" cy="4876922"/>
          </a:xfrm>
          <a:prstGeom prst="rect">
            <a:avLst/>
          </a:prstGeom>
        </p:spPr>
        <p:txBody>
          <a:bodyPr lIns="46799" tIns="46799" rIns="46799" bIns="46799" anchor="t"/>
          <a:lstStyle/>
          <a:p>
            <a:pPr marL="343080" indent="-343080">
              <a:spcBef>
                <a:spcPts val="400"/>
              </a:spcBef>
              <a:defRPr spc="-100" sz="2000"/>
            </a:pPr>
            <a:r>
              <a:t>BLAST refers to a </a:t>
            </a:r>
            <a:r>
              <a:rPr b="1"/>
              <a:t>B</a:t>
            </a:r>
            <a:r>
              <a:t>asic </a:t>
            </a:r>
            <a:r>
              <a:rPr b="1"/>
              <a:t>L</a:t>
            </a:r>
            <a:r>
              <a:t>ocal </a:t>
            </a:r>
            <a:r>
              <a:rPr b="1"/>
              <a:t>A</a:t>
            </a:r>
            <a:r>
              <a:t>lignment </a:t>
            </a:r>
            <a:r>
              <a:rPr b="1"/>
              <a:t>S</a:t>
            </a:r>
            <a:r>
              <a:t>earch </a:t>
            </a:r>
            <a:r>
              <a:rPr b="1"/>
              <a:t>T</a:t>
            </a:r>
            <a:r>
              <a:t>ool</a:t>
            </a:r>
          </a:p>
          <a:p>
            <a:pPr marL="343080" indent="-343080">
              <a:spcBef>
                <a:spcPts val="400"/>
              </a:spcBef>
              <a:defRPr spc="-100" sz="2000"/>
            </a:pPr>
            <a:r>
              <a:t>BLAST allows previously characterized genes (genes which have had their molecular structure and relationships to other similar genes defined) to be compared to novel sequences through alignment</a:t>
            </a:r>
          </a:p>
          <a:p>
            <a:pPr marL="343080" indent="-343080">
              <a:spcBef>
                <a:spcPts val="400"/>
              </a:spcBef>
              <a:defRPr spc="-100" sz="2000"/>
            </a:pPr>
            <a:r>
              <a:t>Functional and evolutionary information can be inferred from well designed queries and alignments</a:t>
            </a:r>
          </a:p>
        </p:txBody>
      </p:sp>
      <p:sp>
        <p:nvSpPr>
          <p:cNvPr id="630" name="Rectangle 658"/>
          <p:cNvSpPr txBox="1"/>
          <p:nvPr/>
        </p:nvSpPr>
        <p:spPr>
          <a:xfrm>
            <a:off x="3853079" y="6248520"/>
            <a:ext cx="5095441" cy="266415"/>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lvl1pPr>
              <a:spcBef>
                <a:spcPts val="7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Source: http://www.mrc-lmb.cam.ac.uk/genomes/madanm/pres/search.jpg</a:t>
            </a:r>
          </a:p>
        </p:txBody>
      </p:sp>
      <p:pic>
        <p:nvPicPr>
          <p:cNvPr id="631" name="Picture 659" descr="Picture 659"/>
          <p:cNvPicPr>
            <a:picLocks noChangeAspect="1"/>
          </p:cNvPicPr>
          <p:nvPr/>
        </p:nvPicPr>
        <p:blipFill>
          <a:blip r:embed="rId2">
            <a:extLst/>
          </a:blip>
          <a:stretch>
            <a:fillRect/>
          </a:stretch>
        </p:blipFill>
        <p:spPr>
          <a:xfrm>
            <a:off x="3809879" y="1746360"/>
            <a:ext cx="5181841" cy="3836881"/>
          </a:xfrm>
          <a:prstGeom prst="rect">
            <a:avLst/>
          </a:prstGeom>
          <a:ln w="12700">
            <a:miter lim="400000"/>
          </a:ln>
        </p:spPr>
      </p:pic>
    </p:spTree>
  </p:cSld>
  <p:clrMapOvr>
    <a:masterClrMapping/>
  </p:clrMapOvr>
  <p:transition xmlns:p14="http://schemas.microsoft.com/office/powerpoint/2010/main" spd="med" advClick="1"/>
</p:sld>
</file>

<file path=ppt/slides/slide4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33" name="PlaceHolder 1"/>
          <p:cNvSpPr txBox="1"/>
          <p:nvPr>
            <p:ph type="title" idx="4294967295"/>
          </p:nvPr>
        </p:nvSpPr>
        <p:spPr>
          <a:prstGeom prst="rect">
            <a:avLst/>
          </a:prstGeom>
        </p:spPr>
        <p:txBody>
          <a:bodyPr/>
          <a:lstStyle>
            <a:lvl1pPr>
              <a:defRPr spc="-100"/>
            </a:lvl1pPr>
          </a:lstStyle>
          <a:p>
            <a:pPr/>
            <a:r>
              <a:t>BLAST THEORY</a:t>
            </a:r>
          </a:p>
        </p:txBody>
      </p:sp>
      <p:sp>
        <p:nvSpPr>
          <p:cNvPr id="634" name="PlaceHolder 2"/>
          <p:cNvSpPr txBox="1"/>
          <p:nvPr>
            <p:ph type="body" idx="4294967295"/>
          </p:nvPr>
        </p:nvSpPr>
        <p:spPr>
          <a:xfrm>
            <a:off x="228239" y="1447559"/>
            <a:ext cx="8534522" cy="3809881"/>
          </a:xfrm>
          <a:prstGeom prst="rect">
            <a:avLst/>
          </a:prstGeom>
        </p:spPr>
        <p:txBody>
          <a:bodyPr lIns="46799" tIns="46799" rIns="46799" bIns="46799" anchor="t"/>
          <a:lstStyle/>
          <a:p>
            <a:pPr>
              <a:defRPr spc="-100" sz="2800"/>
            </a:pPr>
            <a:r>
              <a:t>BLAST uses the random walk theory to assess which DNA or protein sequences in a large database have significant similarity to a given query sequence</a:t>
            </a:r>
          </a:p>
          <a:p>
            <a:pPr>
              <a:defRPr spc="-100" sz="2800"/>
            </a:pPr>
            <a:r>
              <a:t>Consider an un-gapped alignment of two DNA sequences: with a score of +1 for a match and -1 for a mismatch</a:t>
            </a:r>
          </a:p>
          <a:p>
            <a:pPr>
              <a:defRPr spc="-100" sz="2800"/>
            </a:pPr>
            <a:r>
              <a:t>Given are the two sequences:</a:t>
            </a:r>
          </a:p>
        </p:txBody>
      </p:sp>
      <p:grpSp>
        <p:nvGrpSpPr>
          <p:cNvPr id="648" name="Group 662"/>
          <p:cNvGrpSpPr/>
          <p:nvPr/>
        </p:nvGrpSpPr>
        <p:grpSpPr>
          <a:xfrm>
            <a:off x="685800" y="5334120"/>
            <a:ext cx="8077321" cy="990361"/>
            <a:chOff x="0" y="0"/>
            <a:chExt cx="8077320" cy="990359"/>
          </a:xfrm>
        </p:grpSpPr>
        <p:pic>
          <p:nvPicPr>
            <p:cNvPr id="635" name="Picture 663" descr="Picture 663"/>
            <p:cNvPicPr>
              <a:picLocks noChangeAspect="1"/>
            </p:cNvPicPr>
            <p:nvPr/>
          </p:nvPicPr>
          <p:blipFill>
            <a:blip r:embed="rId2">
              <a:extLst/>
            </a:blip>
            <a:stretch>
              <a:fillRect/>
            </a:stretch>
          </p:blipFill>
          <p:spPr>
            <a:xfrm>
              <a:off x="0" y="-1"/>
              <a:ext cx="8077321" cy="685801"/>
            </a:xfrm>
            <a:prstGeom prst="rect">
              <a:avLst/>
            </a:prstGeom>
            <a:ln w="12700" cap="flat">
              <a:noFill/>
              <a:miter lim="400000"/>
            </a:ln>
            <a:effectLst/>
          </p:spPr>
        </p:pic>
        <p:grpSp>
          <p:nvGrpSpPr>
            <p:cNvPr id="647" name="Group 664"/>
            <p:cNvGrpSpPr/>
            <p:nvPr/>
          </p:nvGrpSpPr>
          <p:grpSpPr>
            <a:xfrm>
              <a:off x="76320" y="761759"/>
              <a:ext cx="7629481" cy="228601"/>
              <a:chOff x="0" y="0"/>
              <a:chExt cx="7629480" cy="228600"/>
            </a:xfrm>
          </p:grpSpPr>
          <p:pic>
            <p:nvPicPr>
              <p:cNvPr id="636" name="Picture 665" descr="Picture 665"/>
              <p:cNvPicPr>
                <a:picLocks noChangeAspect="1"/>
              </p:cNvPicPr>
              <p:nvPr/>
            </p:nvPicPr>
            <p:blipFill>
              <a:blip r:embed="rId3">
                <a:extLst/>
              </a:blip>
              <a:stretch>
                <a:fillRect/>
              </a:stretch>
            </p:blipFill>
            <p:spPr>
              <a:xfrm>
                <a:off x="609479" y="0"/>
                <a:ext cx="85681" cy="228600"/>
              </a:xfrm>
              <a:prstGeom prst="rect">
                <a:avLst/>
              </a:prstGeom>
              <a:ln w="12700" cap="flat">
                <a:noFill/>
                <a:miter lim="400000"/>
              </a:ln>
              <a:effectLst/>
            </p:spPr>
          </p:pic>
          <p:pic>
            <p:nvPicPr>
              <p:cNvPr id="637" name="Picture 666" descr="Picture 666"/>
              <p:cNvPicPr>
                <a:picLocks noChangeAspect="1"/>
              </p:cNvPicPr>
              <p:nvPr/>
            </p:nvPicPr>
            <p:blipFill>
              <a:blip r:embed="rId3">
                <a:extLst/>
              </a:blip>
              <a:stretch>
                <a:fillRect/>
              </a:stretch>
            </p:blipFill>
            <p:spPr>
              <a:xfrm>
                <a:off x="-1" y="0"/>
                <a:ext cx="85681" cy="228600"/>
              </a:xfrm>
              <a:prstGeom prst="rect">
                <a:avLst/>
              </a:prstGeom>
              <a:ln w="12700" cap="flat">
                <a:noFill/>
                <a:miter lim="400000"/>
              </a:ln>
              <a:effectLst/>
            </p:spPr>
          </p:pic>
          <p:pic>
            <p:nvPicPr>
              <p:cNvPr id="638" name="Picture 667" descr="Picture 667"/>
              <p:cNvPicPr>
                <a:picLocks noChangeAspect="1"/>
              </p:cNvPicPr>
              <p:nvPr/>
            </p:nvPicPr>
            <p:blipFill>
              <a:blip r:embed="rId3">
                <a:extLst/>
              </a:blip>
              <a:stretch>
                <a:fillRect/>
              </a:stretch>
            </p:blipFill>
            <p:spPr>
              <a:xfrm>
                <a:off x="7238879" y="0"/>
                <a:ext cx="85681" cy="228600"/>
              </a:xfrm>
              <a:prstGeom prst="rect">
                <a:avLst/>
              </a:prstGeom>
              <a:ln w="12700" cap="flat">
                <a:noFill/>
                <a:miter lim="400000"/>
              </a:ln>
              <a:effectLst/>
            </p:spPr>
          </p:pic>
          <p:pic>
            <p:nvPicPr>
              <p:cNvPr id="639" name="Picture 668" descr="Picture 668"/>
              <p:cNvPicPr>
                <a:picLocks noChangeAspect="1"/>
              </p:cNvPicPr>
              <p:nvPr/>
            </p:nvPicPr>
            <p:blipFill>
              <a:blip r:embed="rId3">
                <a:extLst/>
              </a:blip>
              <a:stretch>
                <a:fillRect/>
              </a:stretch>
            </p:blipFill>
            <p:spPr>
              <a:xfrm>
                <a:off x="1600200" y="0"/>
                <a:ext cx="85680" cy="228600"/>
              </a:xfrm>
              <a:prstGeom prst="rect">
                <a:avLst/>
              </a:prstGeom>
              <a:ln w="12700" cap="flat">
                <a:noFill/>
                <a:miter lim="400000"/>
              </a:ln>
              <a:effectLst/>
            </p:spPr>
          </p:pic>
          <p:pic>
            <p:nvPicPr>
              <p:cNvPr id="640" name="Picture 669" descr="Picture 669"/>
              <p:cNvPicPr>
                <a:picLocks noChangeAspect="1"/>
              </p:cNvPicPr>
              <p:nvPr/>
            </p:nvPicPr>
            <p:blipFill>
              <a:blip r:embed="rId3">
                <a:extLst/>
              </a:blip>
              <a:stretch>
                <a:fillRect/>
              </a:stretch>
            </p:blipFill>
            <p:spPr>
              <a:xfrm>
                <a:off x="7543800" y="0"/>
                <a:ext cx="85680" cy="228600"/>
              </a:xfrm>
              <a:prstGeom prst="rect">
                <a:avLst/>
              </a:prstGeom>
              <a:ln w="12700" cap="flat">
                <a:noFill/>
                <a:miter lim="400000"/>
              </a:ln>
              <a:effectLst/>
            </p:spPr>
          </p:pic>
          <p:pic>
            <p:nvPicPr>
              <p:cNvPr id="641" name="Picture 670" descr="Picture 670"/>
              <p:cNvPicPr>
                <a:picLocks noChangeAspect="1"/>
              </p:cNvPicPr>
              <p:nvPr/>
            </p:nvPicPr>
            <p:blipFill>
              <a:blip r:embed="rId3">
                <a:extLst/>
              </a:blip>
              <a:stretch>
                <a:fillRect/>
              </a:stretch>
            </p:blipFill>
            <p:spPr>
              <a:xfrm>
                <a:off x="6933959" y="0"/>
                <a:ext cx="85681" cy="228600"/>
              </a:xfrm>
              <a:prstGeom prst="rect">
                <a:avLst/>
              </a:prstGeom>
              <a:ln w="12700" cap="flat">
                <a:noFill/>
                <a:miter lim="400000"/>
              </a:ln>
              <a:effectLst/>
            </p:spPr>
          </p:pic>
          <p:pic>
            <p:nvPicPr>
              <p:cNvPr id="642" name="Picture 671" descr="Picture 671"/>
              <p:cNvPicPr>
                <a:picLocks noChangeAspect="1"/>
              </p:cNvPicPr>
              <p:nvPr/>
            </p:nvPicPr>
            <p:blipFill>
              <a:blip r:embed="rId3">
                <a:extLst/>
              </a:blip>
              <a:stretch>
                <a:fillRect/>
              </a:stretch>
            </p:blipFill>
            <p:spPr>
              <a:xfrm>
                <a:off x="4114800" y="0"/>
                <a:ext cx="85680" cy="228600"/>
              </a:xfrm>
              <a:prstGeom prst="rect">
                <a:avLst/>
              </a:prstGeom>
              <a:ln w="12700" cap="flat">
                <a:noFill/>
                <a:miter lim="400000"/>
              </a:ln>
              <a:effectLst/>
            </p:spPr>
          </p:pic>
          <p:pic>
            <p:nvPicPr>
              <p:cNvPr id="643" name="Picture 672" descr="Picture 672"/>
              <p:cNvPicPr>
                <a:picLocks noChangeAspect="1"/>
              </p:cNvPicPr>
              <p:nvPr/>
            </p:nvPicPr>
            <p:blipFill>
              <a:blip r:embed="rId3">
                <a:extLst/>
              </a:blip>
              <a:stretch>
                <a:fillRect/>
              </a:stretch>
            </p:blipFill>
            <p:spPr>
              <a:xfrm>
                <a:off x="3733560" y="0"/>
                <a:ext cx="85681" cy="228600"/>
              </a:xfrm>
              <a:prstGeom prst="rect">
                <a:avLst/>
              </a:prstGeom>
              <a:ln w="12700" cap="flat">
                <a:noFill/>
                <a:miter lim="400000"/>
              </a:ln>
              <a:effectLst/>
            </p:spPr>
          </p:pic>
          <p:pic>
            <p:nvPicPr>
              <p:cNvPr id="644" name="Picture 673" descr="Picture 673"/>
              <p:cNvPicPr>
                <a:picLocks noChangeAspect="1"/>
              </p:cNvPicPr>
              <p:nvPr/>
            </p:nvPicPr>
            <p:blipFill>
              <a:blip r:embed="rId3">
                <a:extLst/>
              </a:blip>
              <a:stretch>
                <a:fillRect/>
              </a:stretch>
            </p:blipFill>
            <p:spPr>
              <a:xfrm>
                <a:off x="3124080" y="0"/>
                <a:ext cx="85681" cy="228600"/>
              </a:xfrm>
              <a:prstGeom prst="rect">
                <a:avLst/>
              </a:prstGeom>
              <a:ln w="12700" cap="flat">
                <a:noFill/>
                <a:miter lim="400000"/>
              </a:ln>
              <a:effectLst/>
            </p:spPr>
          </p:pic>
          <p:pic>
            <p:nvPicPr>
              <p:cNvPr id="645" name="Picture 674" descr="Picture 674"/>
              <p:cNvPicPr>
                <a:picLocks noChangeAspect="1"/>
              </p:cNvPicPr>
              <p:nvPr/>
            </p:nvPicPr>
            <p:blipFill>
              <a:blip r:embed="rId3">
                <a:extLst/>
              </a:blip>
              <a:stretch>
                <a:fillRect/>
              </a:stretch>
            </p:blipFill>
            <p:spPr>
              <a:xfrm>
                <a:off x="2819160" y="0"/>
                <a:ext cx="85681" cy="228600"/>
              </a:xfrm>
              <a:prstGeom prst="rect">
                <a:avLst/>
              </a:prstGeom>
              <a:ln w="12700" cap="flat">
                <a:noFill/>
                <a:miter lim="400000"/>
              </a:ln>
              <a:effectLst/>
            </p:spPr>
          </p:pic>
          <p:pic>
            <p:nvPicPr>
              <p:cNvPr id="646" name="Picture 675" descr="Picture 675"/>
              <p:cNvPicPr>
                <a:picLocks noChangeAspect="1"/>
              </p:cNvPicPr>
              <p:nvPr/>
            </p:nvPicPr>
            <p:blipFill>
              <a:blip r:embed="rId3">
                <a:extLst/>
              </a:blip>
              <a:stretch>
                <a:fillRect/>
              </a:stretch>
            </p:blipFill>
            <p:spPr>
              <a:xfrm>
                <a:off x="2514600" y="0"/>
                <a:ext cx="85680" cy="228600"/>
              </a:xfrm>
              <a:prstGeom prst="rect">
                <a:avLst/>
              </a:prstGeom>
              <a:ln w="12700" cap="flat">
                <a:noFill/>
                <a:miter lim="400000"/>
              </a:ln>
              <a:effectLst/>
            </p:spPr>
          </p:pic>
        </p:grpSp>
      </p:grpSp>
    </p:spTree>
  </p:cSld>
  <p:clrMapOvr>
    <a:masterClrMapping/>
  </p:clrMapOvr>
  <p:transition xmlns:p14="http://schemas.microsoft.com/office/powerpoint/2010/main" spd="med" advClick="1"/>
</p:sld>
</file>

<file path=ppt/slides/slide4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650" name="Picture 676" descr="Picture 676"/>
          <p:cNvPicPr>
            <a:picLocks noChangeAspect="1"/>
          </p:cNvPicPr>
          <p:nvPr/>
        </p:nvPicPr>
        <p:blipFill>
          <a:blip r:embed="rId2">
            <a:extLst/>
          </a:blip>
          <a:stretch>
            <a:fillRect/>
          </a:stretch>
        </p:blipFill>
        <p:spPr>
          <a:xfrm>
            <a:off x="1447919" y="3962520"/>
            <a:ext cx="5286242" cy="2162161"/>
          </a:xfrm>
          <a:prstGeom prst="rect">
            <a:avLst/>
          </a:prstGeom>
          <a:ln w="12700">
            <a:miter lim="400000"/>
          </a:ln>
        </p:spPr>
      </p:pic>
      <p:sp>
        <p:nvSpPr>
          <p:cNvPr id="651" name="Straight Arrow Connector 677"/>
          <p:cNvSpPr/>
          <p:nvPr/>
        </p:nvSpPr>
        <p:spPr>
          <a:xfrm>
            <a:off x="1841039" y="4724279"/>
            <a:ext cx="2522" cy="613441"/>
          </a:xfrm>
          <a:prstGeom prst="line">
            <a:avLst/>
          </a:prstGeom>
          <a:ln w="9360">
            <a:solidFill>
              <a:srgbClr val="000000"/>
            </a:solidFill>
            <a:miter/>
          </a:ln>
        </p:spPr>
        <p:txBody>
          <a:bodyPr lIns="45719" rIns="45719"/>
          <a:lstStyle/>
          <a:p>
            <a:pPr/>
          </a:p>
        </p:txBody>
      </p:sp>
      <p:sp>
        <p:nvSpPr>
          <p:cNvPr id="652" name="Straight Arrow Connector 678"/>
          <p:cNvSpPr/>
          <p:nvPr/>
        </p:nvSpPr>
        <p:spPr>
          <a:xfrm>
            <a:off x="2704680" y="4863959"/>
            <a:ext cx="2521" cy="610561"/>
          </a:xfrm>
          <a:prstGeom prst="line">
            <a:avLst/>
          </a:prstGeom>
          <a:ln w="9360">
            <a:solidFill>
              <a:srgbClr val="000000"/>
            </a:solidFill>
            <a:miter/>
          </a:ln>
        </p:spPr>
        <p:txBody>
          <a:bodyPr lIns="45719" rIns="45719"/>
          <a:lstStyle/>
          <a:p>
            <a:pPr/>
          </a:p>
        </p:txBody>
      </p:sp>
      <p:sp>
        <p:nvSpPr>
          <p:cNvPr id="653" name="Straight Arrow Connector 679"/>
          <p:cNvSpPr/>
          <p:nvPr/>
        </p:nvSpPr>
        <p:spPr>
          <a:xfrm>
            <a:off x="2018880" y="4508279"/>
            <a:ext cx="13321" cy="826200"/>
          </a:xfrm>
          <a:prstGeom prst="line">
            <a:avLst/>
          </a:prstGeom>
          <a:ln w="9360">
            <a:solidFill>
              <a:srgbClr val="000000"/>
            </a:solidFill>
            <a:miter/>
          </a:ln>
        </p:spPr>
        <p:txBody>
          <a:bodyPr lIns="45719" rIns="45719"/>
          <a:lstStyle/>
          <a:p>
            <a:pPr/>
          </a:p>
        </p:txBody>
      </p:sp>
      <p:sp>
        <p:nvSpPr>
          <p:cNvPr id="654" name="Straight Arrow Connector 680"/>
          <p:cNvSpPr/>
          <p:nvPr/>
        </p:nvSpPr>
        <p:spPr>
          <a:xfrm>
            <a:off x="1828799" y="5334120"/>
            <a:ext cx="216721" cy="2161"/>
          </a:xfrm>
          <a:prstGeom prst="line">
            <a:avLst/>
          </a:prstGeom>
          <a:ln w="9360">
            <a:solidFill>
              <a:srgbClr val="000000"/>
            </a:solidFill>
            <a:miter/>
          </a:ln>
        </p:spPr>
        <p:txBody>
          <a:bodyPr lIns="45719" rIns="45719"/>
          <a:lstStyle/>
          <a:p>
            <a:pPr/>
          </a:p>
        </p:txBody>
      </p:sp>
      <p:sp>
        <p:nvSpPr>
          <p:cNvPr id="655" name="Rectangle 681"/>
          <p:cNvSpPr txBox="1"/>
          <p:nvPr/>
        </p:nvSpPr>
        <p:spPr>
          <a:xfrm>
            <a:off x="1994400" y="5410079"/>
            <a:ext cx="258648"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A</a:t>
            </a:r>
          </a:p>
        </p:txBody>
      </p:sp>
      <p:sp>
        <p:nvSpPr>
          <p:cNvPr id="656" name="Straight Arrow Connector 682"/>
          <p:cNvSpPr/>
          <p:nvPr/>
        </p:nvSpPr>
        <p:spPr>
          <a:xfrm>
            <a:off x="2895480" y="4673160"/>
            <a:ext cx="15121" cy="801001"/>
          </a:xfrm>
          <a:prstGeom prst="line">
            <a:avLst/>
          </a:prstGeom>
          <a:ln w="9360">
            <a:solidFill>
              <a:srgbClr val="000000"/>
            </a:solidFill>
            <a:miter/>
          </a:ln>
        </p:spPr>
        <p:txBody>
          <a:bodyPr lIns="45719" rIns="45719"/>
          <a:lstStyle/>
          <a:p>
            <a:pPr/>
          </a:p>
        </p:txBody>
      </p:sp>
      <p:sp>
        <p:nvSpPr>
          <p:cNvPr id="657" name="Straight Arrow Connector 683"/>
          <p:cNvSpPr/>
          <p:nvPr/>
        </p:nvSpPr>
        <p:spPr>
          <a:xfrm flipH="1" flipV="1">
            <a:off x="2717280" y="5457599"/>
            <a:ext cx="192961" cy="3601"/>
          </a:xfrm>
          <a:prstGeom prst="line">
            <a:avLst/>
          </a:prstGeom>
          <a:ln w="9360">
            <a:solidFill>
              <a:srgbClr val="000000"/>
            </a:solidFill>
            <a:miter/>
          </a:ln>
        </p:spPr>
        <p:txBody>
          <a:bodyPr lIns="45719" rIns="45719"/>
          <a:lstStyle/>
          <a:p>
            <a:pPr/>
          </a:p>
        </p:txBody>
      </p:sp>
      <p:sp>
        <p:nvSpPr>
          <p:cNvPr id="658" name="Rectangle 684"/>
          <p:cNvSpPr txBox="1"/>
          <p:nvPr/>
        </p:nvSpPr>
        <p:spPr>
          <a:xfrm>
            <a:off x="2711880" y="5500799"/>
            <a:ext cx="258648"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B</a:t>
            </a:r>
          </a:p>
        </p:txBody>
      </p:sp>
      <p:sp>
        <p:nvSpPr>
          <p:cNvPr id="659" name="Straight Arrow Connector 685"/>
          <p:cNvSpPr/>
          <p:nvPr/>
        </p:nvSpPr>
        <p:spPr>
          <a:xfrm>
            <a:off x="3241800" y="5052960"/>
            <a:ext cx="2161" cy="613441"/>
          </a:xfrm>
          <a:prstGeom prst="line">
            <a:avLst/>
          </a:prstGeom>
          <a:ln w="9360">
            <a:solidFill>
              <a:srgbClr val="000000"/>
            </a:solidFill>
            <a:miter/>
          </a:ln>
        </p:spPr>
        <p:txBody>
          <a:bodyPr lIns="45719" rIns="45719"/>
          <a:lstStyle/>
          <a:p>
            <a:pPr/>
          </a:p>
        </p:txBody>
      </p:sp>
      <p:sp>
        <p:nvSpPr>
          <p:cNvPr id="660" name="Straight Arrow Connector 686"/>
          <p:cNvSpPr/>
          <p:nvPr/>
        </p:nvSpPr>
        <p:spPr>
          <a:xfrm>
            <a:off x="4280040" y="4266720"/>
            <a:ext cx="8641" cy="1397881"/>
          </a:xfrm>
          <a:prstGeom prst="line">
            <a:avLst/>
          </a:prstGeom>
          <a:ln w="9360">
            <a:solidFill>
              <a:srgbClr val="000000"/>
            </a:solidFill>
            <a:miter/>
          </a:ln>
        </p:spPr>
        <p:txBody>
          <a:bodyPr lIns="45719" rIns="45719"/>
          <a:lstStyle/>
          <a:p>
            <a:pPr/>
          </a:p>
        </p:txBody>
      </p:sp>
      <p:sp>
        <p:nvSpPr>
          <p:cNvPr id="661" name="Straight Arrow Connector 687"/>
          <p:cNvSpPr/>
          <p:nvPr/>
        </p:nvSpPr>
        <p:spPr>
          <a:xfrm flipV="1">
            <a:off x="3228480" y="5651279"/>
            <a:ext cx="1072441" cy="11521"/>
          </a:xfrm>
          <a:prstGeom prst="line">
            <a:avLst/>
          </a:prstGeom>
          <a:ln w="9360">
            <a:solidFill>
              <a:srgbClr val="000000"/>
            </a:solidFill>
            <a:miter/>
          </a:ln>
        </p:spPr>
        <p:txBody>
          <a:bodyPr lIns="45719" rIns="45719"/>
          <a:lstStyle/>
          <a:p>
            <a:pPr/>
          </a:p>
        </p:txBody>
      </p:sp>
      <p:sp>
        <p:nvSpPr>
          <p:cNvPr id="662" name="Rectangle 688"/>
          <p:cNvSpPr txBox="1"/>
          <p:nvPr/>
        </p:nvSpPr>
        <p:spPr>
          <a:xfrm>
            <a:off x="3702599" y="5715000"/>
            <a:ext cx="271262" cy="352822"/>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C</a:t>
            </a:r>
          </a:p>
        </p:txBody>
      </p:sp>
      <p:sp>
        <p:nvSpPr>
          <p:cNvPr id="663" name="Rectangle 689"/>
          <p:cNvSpPr txBox="1"/>
          <p:nvPr/>
        </p:nvSpPr>
        <p:spPr>
          <a:xfrm>
            <a:off x="4997880" y="5410079"/>
            <a:ext cx="271261"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D</a:t>
            </a:r>
          </a:p>
        </p:txBody>
      </p:sp>
      <p:sp>
        <p:nvSpPr>
          <p:cNvPr id="664" name="Rectangle 690"/>
          <p:cNvSpPr txBox="1"/>
          <p:nvPr/>
        </p:nvSpPr>
        <p:spPr>
          <a:xfrm>
            <a:off x="5182199" y="5562720"/>
            <a:ext cx="258649" cy="352822"/>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E</a:t>
            </a:r>
          </a:p>
        </p:txBody>
      </p:sp>
      <p:sp>
        <p:nvSpPr>
          <p:cNvPr id="665" name="Rectangle 691"/>
          <p:cNvSpPr txBox="1"/>
          <p:nvPr/>
        </p:nvSpPr>
        <p:spPr>
          <a:xfrm>
            <a:off x="5366520" y="5842079"/>
            <a:ext cx="245812"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F</a:t>
            </a:r>
          </a:p>
        </p:txBody>
      </p:sp>
      <p:sp>
        <p:nvSpPr>
          <p:cNvPr id="666" name="Rectangle 692"/>
          <p:cNvSpPr txBox="1"/>
          <p:nvPr/>
        </p:nvSpPr>
        <p:spPr>
          <a:xfrm>
            <a:off x="5836680" y="6019920"/>
            <a:ext cx="283986" cy="352822"/>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G</a:t>
            </a:r>
          </a:p>
        </p:txBody>
      </p:sp>
      <p:sp>
        <p:nvSpPr>
          <p:cNvPr id="667" name="Straight Arrow Connector 693"/>
          <p:cNvSpPr/>
          <p:nvPr/>
        </p:nvSpPr>
        <p:spPr>
          <a:xfrm flipH="1">
            <a:off x="5152319" y="5219279"/>
            <a:ext cx="3961" cy="204121"/>
          </a:xfrm>
          <a:prstGeom prst="line">
            <a:avLst/>
          </a:prstGeom>
          <a:ln w="9360">
            <a:solidFill>
              <a:srgbClr val="000000"/>
            </a:solidFill>
            <a:miter/>
          </a:ln>
        </p:spPr>
        <p:txBody>
          <a:bodyPr lIns="45719" rIns="45719"/>
          <a:lstStyle/>
          <a:p>
            <a:pPr/>
          </a:p>
        </p:txBody>
      </p:sp>
      <p:sp>
        <p:nvSpPr>
          <p:cNvPr id="668" name="Straight Arrow Connector 694"/>
          <p:cNvSpPr/>
          <p:nvPr/>
        </p:nvSpPr>
        <p:spPr>
          <a:xfrm>
            <a:off x="5308200" y="5448239"/>
            <a:ext cx="2521" cy="140401"/>
          </a:xfrm>
          <a:prstGeom prst="line">
            <a:avLst/>
          </a:prstGeom>
          <a:ln w="9360">
            <a:solidFill>
              <a:srgbClr val="000000"/>
            </a:solidFill>
            <a:miter/>
          </a:ln>
        </p:spPr>
        <p:txBody>
          <a:bodyPr lIns="45719" rIns="45719"/>
          <a:lstStyle/>
          <a:p>
            <a:pPr/>
          </a:p>
        </p:txBody>
      </p:sp>
      <p:sp>
        <p:nvSpPr>
          <p:cNvPr id="669" name="Straight Arrow Connector 695"/>
          <p:cNvSpPr/>
          <p:nvPr/>
        </p:nvSpPr>
        <p:spPr>
          <a:xfrm flipV="1">
            <a:off x="5486400" y="5650920"/>
            <a:ext cx="2161" cy="184681"/>
          </a:xfrm>
          <a:prstGeom prst="line">
            <a:avLst/>
          </a:prstGeom>
          <a:ln w="9360">
            <a:solidFill>
              <a:srgbClr val="000000"/>
            </a:solidFill>
            <a:miter/>
          </a:ln>
        </p:spPr>
        <p:txBody>
          <a:bodyPr lIns="45719" rIns="45719"/>
          <a:lstStyle/>
          <a:p>
            <a:pPr/>
          </a:p>
        </p:txBody>
      </p:sp>
      <p:sp>
        <p:nvSpPr>
          <p:cNvPr id="670" name="Straight Arrow Connector 696"/>
          <p:cNvSpPr/>
          <p:nvPr/>
        </p:nvSpPr>
        <p:spPr>
          <a:xfrm>
            <a:off x="5676479" y="5854319"/>
            <a:ext cx="2521" cy="191162"/>
          </a:xfrm>
          <a:prstGeom prst="line">
            <a:avLst/>
          </a:prstGeom>
          <a:ln w="9360">
            <a:solidFill>
              <a:srgbClr val="000000"/>
            </a:solidFill>
            <a:miter/>
          </a:ln>
        </p:spPr>
        <p:txBody>
          <a:bodyPr lIns="45719" rIns="45719"/>
          <a:lstStyle/>
          <a:p>
            <a:pPr/>
          </a:p>
        </p:txBody>
      </p:sp>
      <p:sp>
        <p:nvSpPr>
          <p:cNvPr id="671" name="Straight Arrow Connector 697"/>
          <p:cNvSpPr/>
          <p:nvPr/>
        </p:nvSpPr>
        <p:spPr>
          <a:xfrm>
            <a:off x="6183000" y="5257800"/>
            <a:ext cx="27720" cy="775441"/>
          </a:xfrm>
          <a:prstGeom prst="line">
            <a:avLst/>
          </a:prstGeom>
          <a:ln w="9360">
            <a:solidFill>
              <a:srgbClr val="000000"/>
            </a:solidFill>
            <a:miter/>
          </a:ln>
        </p:spPr>
        <p:txBody>
          <a:bodyPr lIns="45719" rIns="45719"/>
          <a:lstStyle/>
          <a:p>
            <a:pPr/>
          </a:p>
        </p:txBody>
      </p:sp>
      <p:sp>
        <p:nvSpPr>
          <p:cNvPr id="672" name="PlaceHolder 1"/>
          <p:cNvSpPr txBox="1"/>
          <p:nvPr>
            <p:ph type="title" idx="4294967295"/>
          </p:nvPr>
        </p:nvSpPr>
        <p:spPr>
          <a:prstGeom prst="rect">
            <a:avLst/>
          </a:prstGeom>
        </p:spPr>
        <p:txBody>
          <a:bodyPr/>
          <a:lstStyle>
            <a:lvl1pPr>
              <a:defRPr spc="-100"/>
            </a:lvl1pPr>
          </a:lstStyle>
          <a:p>
            <a:pPr/>
            <a:r>
              <a:t>RANDOM WALK THEORY</a:t>
            </a:r>
          </a:p>
        </p:txBody>
      </p:sp>
      <p:sp>
        <p:nvSpPr>
          <p:cNvPr id="673" name="PlaceHolder 2"/>
          <p:cNvSpPr txBox="1"/>
          <p:nvPr>
            <p:ph type="body" sz="half" idx="4294967295"/>
          </p:nvPr>
        </p:nvSpPr>
        <p:spPr>
          <a:xfrm>
            <a:off x="304920" y="2362319"/>
            <a:ext cx="8610480" cy="2133362"/>
          </a:xfrm>
          <a:prstGeom prst="rect">
            <a:avLst/>
          </a:prstGeom>
        </p:spPr>
        <p:txBody>
          <a:bodyPr lIns="46799" tIns="46799" rIns="46799" bIns="46799" anchor="t"/>
          <a:lstStyle/>
          <a:p>
            <a:pPr marL="343080" indent="-343080">
              <a:spcBef>
                <a:spcPts val="400"/>
              </a:spcBef>
              <a:defRPr spc="-100" sz="2000"/>
            </a:pPr>
            <a:r>
              <a:t>The above table can be depicted graphically as in graph below</a:t>
            </a:r>
          </a:p>
          <a:p>
            <a:pPr marL="343080" indent="-343080">
              <a:spcBef>
                <a:spcPts val="400"/>
              </a:spcBef>
              <a:defRPr spc="-100" sz="2000"/>
            </a:pPr>
            <a:r>
              <a:t>Filled circles in the graph relate to ladder points</a:t>
            </a:r>
          </a:p>
          <a:p>
            <a:pPr lvl="1">
              <a:spcBef>
                <a:spcPts val="400"/>
              </a:spcBef>
              <a:defRPr spc="-100" sz="1800"/>
            </a:pPr>
            <a:r>
              <a:t>points in the walk lower than any previously reached point (new low)</a:t>
            </a:r>
          </a:p>
          <a:p>
            <a:pPr marL="343080" indent="-343080">
              <a:spcBef>
                <a:spcPts val="400"/>
              </a:spcBef>
              <a:defRPr spc="-100" sz="2000"/>
            </a:pPr>
            <a:r>
              <a:t>The part of the walk from a ladder point until the highest point attained before the next ladder point is called an excursion (labeled A to G below)</a:t>
            </a:r>
          </a:p>
        </p:txBody>
      </p:sp>
      <p:graphicFrame>
        <p:nvGraphicFramePr>
          <p:cNvPr id="674" name="Table 700"/>
          <p:cNvGraphicFramePr/>
          <p:nvPr/>
        </p:nvGraphicFramePr>
        <p:xfrm>
          <a:off x="228600" y="1295280"/>
          <a:ext cx="8763121" cy="876241"/>
        </p:xfrm>
        <a:graphic xmlns:a="http://schemas.openxmlformats.org/drawingml/2006/main">
          <a:graphicData uri="http://schemas.openxmlformats.org/drawingml/2006/table">
            <a:tbl>
              <a:tblPr firstCol="0" firstRow="0" lastCol="0" lastRow="0" bandCol="0" bandRow="0" rtl="0">
                <a:tableStyleId>{4C3C2611-4C71-4FC5-86AE-919BDF0F9419}</a:tableStyleId>
              </a:tblPr>
              <a:tblGrid>
                <a:gridCol w="687240"/>
                <a:gridCol w="300240"/>
                <a:gridCol w="299880"/>
                <a:gridCol w="298440"/>
                <a:gridCol w="297000"/>
                <a:gridCol w="318960"/>
                <a:gridCol w="290520"/>
                <a:gridCol w="317520"/>
                <a:gridCol w="314280"/>
                <a:gridCol w="319320"/>
                <a:gridCol w="299880"/>
                <a:gridCol w="298440"/>
                <a:gridCol w="304920"/>
                <a:gridCol w="314280"/>
                <a:gridCol w="312840"/>
                <a:gridCol w="307800"/>
                <a:gridCol w="312840"/>
                <a:gridCol w="314280"/>
                <a:gridCol w="317520"/>
                <a:gridCol w="317520"/>
                <a:gridCol w="317520"/>
                <a:gridCol w="315720"/>
                <a:gridCol w="319320"/>
                <a:gridCol w="314280"/>
                <a:gridCol w="317520"/>
                <a:gridCol w="317520"/>
                <a:gridCol w="317520"/>
              </a:tblGrid>
              <a:tr h="276840">
                <a:tc>
                  <a:txBody>
                    <a:bodyPr/>
                    <a:lstStyle/>
                    <a:p>
                      <a:pPr marL="343080" indent="-343080" algn="l">
                        <a:defRPr spc="0" sz="1800"/>
                      </a:pPr>
                      <a:r>
                        <a:rPr spc="-1" sz="1200">
                          <a:latin typeface="Times New Roman"/>
                          <a:ea typeface="Times New Roman"/>
                          <a:cs typeface="Times New Roman"/>
                        </a:rPr>
                        <a:t>DNA 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r>
              <a:tr h="276840">
                <a:tc>
                  <a:txBody>
                    <a:bodyPr/>
                    <a:lstStyle/>
                    <a:p>
                      <a:pPr marL="343080" indent="-343080" algn="l">
                        <a:defRPr spc="0" sz="1800"/>
                      </a:pPr>
                      <a:r>
                        <a:rPr spc="-1" sz="1200">
                          <a:latin typeface="Times New Roman"/>
                          <a:ea typeface="Times New Roman"/>
                          <a:cs typeface="Times New Roman"/>
                        </a:rPr>
                        <a:t>DNA 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r>
              <a:tr h="322560">
                <a:tc>
                  <a:txBody>
                    <a:bodyPr/>
                    <a:lstStyle/>
                    <a:p>
                      <a:pPr marL="343080" indent="-343080" algn="l">
                        <a:defRPr spc="0" sz="1800"/>
                      </a:pPr>
                      <a:r>
                        <a:rPr spc="-1" sz="1200">
                          <a:latin typeface="Times New Roman"/>
                          <a:ea typeface="Times New Roman"/>
                          <a:cs typeface="Times New Roman"/>
                        </a:rPr>
                        <a:t>SCORE</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0</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-1</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-2</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-3</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-4</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-5</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-6</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-5</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-4</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-3</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marL="343080" indent="-343080" algn="l">
                        <a:defRPr spc="0" sz="1800"/>
                      </a:pPr>
                      <a:r>
                        <a:rPr spc="-1" sz="1200">
                          <a:latin typeface="Times New Roman"/>
                          <a:ea typeface="Times New Roman"/>
                          <a:cs typeface="Times New Roman"/>
                        </a:rPr>
                        <a:t>-4</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r>
            </a:tbl>
          </a:graphicData>
        </a:graphic>
      </p:graphicFrame>
      <p:sp>
        <p:nvSpPr>
          <p:cNvPr id="675" name="Rectangle 701"/>
          <p:cNvSpPr txBox="1"/>
          <p:nvPr/>
        </p:nvSpPr>
        <p:spPr>
          <a:xfrm>
            <a:off x="1676159" y="6583319"/>
            <a:ext cx="5977658" cy="266416"/>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sz="1200"/>
            </a:lvl1pPr>
          </a:lstStyle>
          <a:p>
            <a:pPr/>
            <a:r>
              <a:t>SOURCE: http://www.stat.berkeley.edu/users/hhuang/STAT141/STATC141-lecture8.pdf</a:t>
            </a:r>
          </a:p>
        </p:txBody>
      </p:sp>
      <p:sp>
        <p:nvSpPr>
          <p:cNvPr id="676" name="Straight Arrow Connector 702"/>
          <p:cNvSpPr/>
          <p:nvPr/>
        </p:nvSpPr>
        <p:spPr>
          <a:xfrm>
            <a:off x="5676479" y="6019920"/>
            <a:ext cx="521641" cy="2161"/>
          </a:xfrm>
          <a:prstGeom prst="line">
            <a:avLst/>
          </a:prstGeom>
          <a:ln w="9360">
            <a:solidFill>
              <a:srgbClr val="000000"/>
            </a:solidFill>
            <a:miter/>
          </a:ln>
        </p:spPr>
        <p:txBody>
          <a:bodyPr lIns="45719" rIns="45719"/>
          <a:lstStyle/>
          <a:p>
            <a:pPr/>
          </a:p>
        </p:txBody>
      </p:sp>
    </p:spTree>
  </p:cSld>
  <p:clrMapOvr>
    <a:masterClrMapping/>
  </p:clrMapOvr>
  <p:transition xmlns:p14="http://schemas.microsoft.com/office/powerpoint/2010/main" spd="med" advClick="1"/>
</p:sld>
</file>

<file path=ppt/slides/slide4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678" name="Picture 703" descr="Picture 703"/>
          <p:cNvPicPr>
            <a:picLocks noChangeAspect="1"/>
          </p:cNvPicPr>
          <p:nvPr/>
        </p:nvPicPr>
        <p:blipFill>
          <a:blip r:embed="rId2">
            <a:extLst/>
          </a:blip>
          <a:stretch>
            <a:fillRect/>
          </a:stretch>
        </p:blipFill>
        <p:spPr>
          <a:xfrm>
            <a:off x="1905119" y="4191120"/>
            <a:ext cx="4889522" cy="2286001"/>
          </a:xfrm>
          <a:prstGeom prst="rect">
            <a:avLst/>
          </a:prstGeom>
          <a:ln w="12700">
            <a:miter lim="400000"/>
          </a:ln>
        </p:spPr>
      </p:pic>
      <p:sp>
        <p:nvSpPr>
          <p:cNvPr id="679" name="PlaceHolder 1"/>
          <p:cNvSpPr txBox="1"/>
          <p:nvPr>
            <p:ph type="title" idx="4294967295"/>
          </p:nvPr>
        </p:nvSpPr>
        <p:spPr>
          <a:prstGeom prst="rect">
            <a:avLst/>
          </a:prstGeom>
        </p:spPr>
        <p:txBody>
          <a:bodyPr/>
          <a:lstStyle>
            <a:lvl1pPr>
              <a:defRPr spc="-100"/>
            </a:lvl1pPr>
          </a:lstStyle>
          <a:p>
            <a:pPr/>
            <a:r>
              <a:t>BLAST THEORY</a:t>
            </a:r>
          </a:p>
        </p:txBody>
      </p:sp>
      <p:sp>
        <p:nvSpPr>
          <p:cNvPr id="680" name="PlaceHolder 2"/>
          <p:cNvSpPr txBox="1"/>
          <p:nvPr>
            <p:ph type="body" sz="half" idx="4294967295"/>
          </p:nvPr>
        </p:nvSpPr>
        <p:spPr>
          <a:xfrm>
            <a:off x="456840" y="1600200"/>
            <a:ext cx="8381880" cy="2743200"/>
          </a:xfrm>
          <a:prstGeom prst="rect">
            <a:avLst/>
          </a:prstGeom>
        </p:spPr>
        <p:txBody>
          <a:bodyPr lIns="46799" tIns="46799" rIns="46799" bIns="46799" anchor="t"/>
          <a:lstStyle/>
          <a:p>
            <a:pPr>
              <a:spcBef>
                <a:spcPts val="600"/>
              </a:spcBef>
              <a:defRPr spc="-100" sz="2400"/>
            </a:pPr>
            <a:r>
              <a:t>BLAST theory focuses on the maximum heights achieved by the excursions</a:t>
            </a:r>
          </a:p>
          <a:p>
            <a:pPr>
              <a:spcBef>
                <a:spcPts val="600"/>
              </a:spcBef>
              <a:defRPr spc="-100" sz="2400"/>
            </a:pPr>
            <a:r>
              <a:t>Looking at the graph again, these maximum points are, 1, 1, 4, 0, 0, 0, 0, 3</a:t>
            </a:r>
          </a:p>
          <a:p>
            <a:pPr>
              <a:spcBef>
                <a:spcPts val="600"/>
              </a:spcBef>
              <a:defRPr spc="-100" sz="2400"/>
            </a:pPr>
            <a:r>
              <a:t>In practice, BLAST theory cases are more complicated</a:t>
            </a:r>
          </a:p>
          <a:p>
            <a:pPr>
              <a:spcBef>
                <a:spcPts val="600"/>
              </a:spcBef>
              <a:defRPr spc="-100" sz="2400"/>
            </a:pPr>
            <a:r>
              <a:t>BLAST theory is often applied to comparisons of protein sequences and uses different sets of scoring matrices</a:t>
            </a:r>
          </a:p>
        </p:txBody>
      </p:sp>
      <p:sp>
        <p:nvSpPr>
          <p:cNvPr id="681" name="Straight Arrow Connector 706"/>
          <p:cNvSpPr/>
          <p:nvPr/>
        </p:nvSpPr>
        <p:spPr>
          <a:xfrm>
            <a:off x="2247479" y="4940279"/>
            <a:ext cx="2522" cy="613441"/>
          </a:xfrm>
          <a:prstGeom prst="line">
            <a:avLst/>
          </a:prstGeom>
          <a:ln w="9360">
            <a:solidFill>
              <a:srgbClr val="000000"/>
            </a:solidFill>
            <a:miter/>
          </a:ln>
        </p:spPr>
        <p:txBody>
          <a:bodyPr lIns="45719" rIns="45719"/>
          <a:lstStyle/>
          <a:p>
            <a:pPr/>
          </a:p>
        </p:txBody>
      </p:sp>
      <p:sp>
        <p:nvSpPr>
          <p:cNvPr id="682" name="Straight Arrow Connector 707"/>
          <p:cNvSpPr/>
          <p:nvPr/>
        </p:nvSpPr>
        <p:spPr>
          <a:xfrm>
            <a:off x="3072960" y="5079960"/>
            <a:ext cx="10440" cy="583201"/>
          </a:xfrm>
          <a:prstGeom prst="line">
            <a:avLst/>
          </a:prstGeom>
          <a:ln w="9360">
            <a:solidFill>
              <a:srgbClr val="000000"/>
            </a:solidFill>
            <a:miter/>
          </a:ln>
        </p:spPr>
        <p:txBody>
          <a:bodyPr lIns="45719" rIns="45719"/>
          <a:lstStyle/>
          <a:p>
            <a:pPr/>
          </a:p>
        </p:txBody>
      </p:sp>
      <p:sp>
        <p:nvSpPr>
          <p:cNvPr id="683" name="Straight Arrow Connector 708"/>
          <p:cNvSpPr/>
          <p:nvPr/>
        </p:nvSpPr>
        <p:spPr>
          <a:xfrm>
            <a:off x="2430360" y="4649760"/>
            <a:ext cx="8640" cy="915121"/>
          </a:xfrm>
          <a:prstGeom prst="line">
            <a:avLst/>
          </a:prstGeom>
          <a:ln w="9360">
            <a:solidFill>
              <a:srgbClr val="000000"/>
            </a:solidFill>
            <a:miter/>
          </a:ln>
        </p:spPr>
        <p:txBody>
          <a:bodyPr lIns="45719" rIns="45719"/>
          <a:lstStyle/>
          <a:p>
            <a:pPr/>
          </a:p>
        </p:txBody>
      </p:sp>
      <p:sp>
        <p:nvSpPr>
          <p:cNvPr id="684" name="Straight Arrow Connector 709"/>
          <p:cNvSpPr/>
          <p:nvPr/>
        </p:nvSpPr>
        <p:spPr>
          <a:xfrm>
            <a:off x="2260439" y="5536800"/>
            <a:ext cx="183601" cy="2521"/>
          </a:xfrm>
          <a:prstGeom prst="line">
            <a:avLst/>
          </a:prstGeom>
          <a:ln w="9360">
            <a:solidFill>
              <a:srgbClr val="000000"/>
            </a:solidFill>
            <a:miter/>
          </a:ln>
        </p:spPr>
        <p:txBody>
          <a:bodyPr lIns="45719" rIns="45719"/>
          <a:lstStyle/>
          <a:p>
            <a:pPr/>
          </a:p>
        </p:txBody>
      </p:sp>
      <p:sp>
        <p:nvSpPr>
          <p:cNvPr id="685" name="Rectangle 710"/>
          <p:cNvSpPr txBox="1"/>
          <p:nvPr/>
        </p:nvSpPr>
        <p:spPr>
          <a:xfrm>
            <a:off x="2223000" y="5562720"/>
            <a:ext cx="258648" cy="352822"/>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A</a:t>
            </a:r>
          </a:p>
        </p:txBody>
      </p:sp>
      <p:sp>
        <p:nvSpPr>
          <p:cNvPr id="686" name="Straight Arrow Connector 711"/>
          <p:cNvSpPr/>
          <p:nvPr/>
        </p:nvSpPr>
        <p:spPr>
          <a:xfrm>
            <a:off x="3225600" y="4915079"/>
            <a:ext cx="14760" cy="762481"/>
          </a:xfrm>
          <a:prstGeom prst="line">
            <a:avLst/>
          </a:prstGeom>
          <a:ln w="9360">
            <a:solidFill>
              <a:srgbClr val="000000"/>
            </a:solidFill>
            <a:miter/>
          </a:ln>
        </p:spPr>
        <p:txBody>
          <a:bodyPr lIns="45719" rIns="45719"/>
          <a:lstStyle/>
          <a:p>
            <a:pPr/>
          </a:p>
        </p:txBody>
      </p:sp>
      <p:sp>
        <p:nvSpPr>
          <p:cNvPr id="687" name="Straight Arrow Connector 712"/>
          <p:cNvSpPr/>
          <p:nvPr/>
        </p:nvSpPr>
        <p:spPr>
          <a:xfrm flipH="1" flipV="1">
            <a:off x="3085919" y="5672880"/>
            <a:ext cx="149761" cy="3961"/>
          </a:xfrm>
          <a:prstGeom prst="line">
            <a:avLst/>
          </a:prstGeom>
          <a:ln w="9360">
            <a:solidFill>
              <a:srgbClr val="000000"/>
            </a:solidFill>
            <a:miter/>
          </a:ln>
        </p:spPr>
        <p:txBody>
          <a:bodyPr lIns="45719" rIns="45719"/>
          <a:lstStyle/>
          <a:p>
            <a:pPr/>
          </a:p>
        </p:txBody>
      </p:sp>
      <p:sp>
        <p:nvSpPr>
          <p:cNvPr id="688" name="Rectangle 713"/>
          <p:cNvSpPr txBox="1"/>
          <p:nvPr/>
        </p:nvSpPr>
        <p:spPr>
          <a:xfrm>
            <a:off x="3080160" y="5716439"/>
            <a:ext cx="258648"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B</a:t>
            </a:r>
          </a:p>
        </p:txBody>
      </p:sp>
      <p:sp>
        <p:nvSpPr>
          <p:cNvPr id="689" name="Straight Arrow Connector 714"/>
          <p:cNvSpPr/>
          <p:nvPr/>
        </p:nvSpPr>
        <p:spPr>
          <a:xfrm flipH="1">
            <a:off x="3544560" y="5361120"/>
            <a:ext cx="7201" cy="519841"/>
          </a:xfrm>
          <a:prstGeom prst="line">
            <a:avLst/>
          </a:prstGeom>
          <a:ln w="9360">
            <a:solidFill>
              <a:srgbClr val="000000"/>
            </a:solidFill>
            <a:miter/>
          </a:ln>
        </p:spPr>
        <p:txBody>
          <a:bodyPr lIns="45719" rIns="45719"/>
          <a:lstStyle/>
          <a:p>
            <a:pPr/>
          </a:p>
        </p:txBody>
      </p:sp>
      <p:sp>
        <p:nvSpPr>
          <p:cNvPr id="690" name="Straight Arrow Connector 715"/>
          <p:cNvSpPr/>
          <p:nvPr/>
        </p:nvSpPr>
        <p:spPr>
          <a:xfrm>
            <a:off x="4521240" y="4482720"/>
            <a:ext cx="8641" cy="1397881"/>
          </a:xfrm>
          <a:prstGeom prst="line">
            <a:avLst/>
          </a:prstGeom>
          <a:ln w="9360">
            <a:solidFill>
              <a:srgbClr val="000000"/>
            </a:solidFill>
            <a:miter/>
          </a:ln>
        </p:spPr>
        <p:txBody>
          <a:bodyPr lIns="45719" rIns="45719"/>
          <a:lstStyle/>
          <a:p>
            <a:pPr/>
          </a:p>
        </p:txBody>
      </p:sp>
      <p:sp>
        <p:nvSpPr>
          <p:cNvPr id="691" name="Straight Arrow Connector 716"/>
          <p:cNvSpPr/>
          <p:nvPr/>
        </p:nvSpPr>
        <p:spPr>
          <a:xfrm flipV="1">
            <a:off x="3556079" y="5866560"/>
            <a:ext cx="986400" cy="3961"/>
          </a:xfrm>
          <a:prstGeom prst="line">
            <a:avLst/>
          </a:prstGeom>
          <a:ln w="9360">
            <a:solidFill>
              <a:srgbClr val="000000"/>
            </a:solidFill>
            <a:miter/>
          </a:ln>
        </p:spPr>
        <p:txBody>
          <a:bodyPr lIns="45719" rIns="45719"/>
          <a:lstStyle/>
          <a:p>
            <a:pPr/>
          </a:p>
        </p:txBody>
      </p:sp>
      <p:sp>
        <p:nvSpPr>
          <p:cNvPr id="692" name="Rectangle 717"/>
          <p:cNvSpPr txBox="1"/>
          <p:nvPr/>
        </p:nvSpPr>
        <p:spPr>
          <a:xfrm>
            <a:off x="3943799" y="5930999"/>
            <a:ext cx="271262"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C</a:t>
            </a:r>
          </a:p>
        </p:txBody>
      </p:sp>
      <p:sp>
        <p:nvSpPr>
          <p:cNvPr id="693" name="Rectangle 718"/>
          <p:cNvSpPr txBox="1"/>
          <p:nvPr/>
        </p:nvSpPr>
        <p:spPr>
          <a:xfrm>
            <a:off x="5182199" y="5780159"/>
            <a:ext cx="271262"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D</a:t>
            </a:r>
          </a:p>
        </p:txBody>
      </p:sp>
      <p:sp>
        <p:nvSpPr>
          <p:cNvPr id="694" name="Rectangle 719"/>
          <p:cNvSpPr txBox="1"/>
          <p:nvPr/>
        </p:nvSpPr>
        <p:spPr>
          <a:xfrm>
            <a:off x="5347080" y="6095879"/>
            <a:ext cx="258648"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E</a:t>
            </a:r>
          </a:p>
        </p:txBody>
      </p:sp>
      <p:sp>
        <p:nvSpPr>
          <p:cNvPr id="695" name="Rectangle 720"/>
          <p:cNvSpPr txBox="1"/>
          <p:nvPr/>
        </p:nvSpPr>
        <p:spPr>
          <a:xfrm>
            <a:off x="5531760" y="6324479"/>
            <a:ext cx="245812"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F</a:t>
            </a:r>
          </a:p>
        </p:txBody>
      </p:sp>
      <p:sp>
        <p:nvSpPr>
          <p:cNvPr id="696" name="Straight Arrow Connector 721"/>
          <p:cNvSpPr/>
          <p:nvPr/>
        </p:nvSpPr>
        <p:spPr>
          <a:xfrm flipH="1">
            <a:off x="5301360" y="5589719"/>
            <a:ext cx="3961" cy="203761"/>
          </a:xfrm>
          <a:prstGeom prst="line">
            <a:avLst/>
          </a:prstGeom>
          <a:ln w="9360">
            <a:solidFill>
              <a:srgbClr val="000000"/>
            </a:solidFill>
            <a:miter/>
          </a:ln>
        </p:spPr>
        <p:txBody>
          <a:bodyPr lIns="45719" rIns="45719"/>
          <a:lstStyle/>
          <a:p>
            <a:pPr/>
          </a:p>
        </p:txBody>
      </p:sp>
      <p:sp>
        <p:nvSpPr>
          <p:cNvPr id="697" name="Straight Arrow Connector 722"/>
          <p:cNvSpPr/>
          <p:nvPr/>
        </p:nvSpPr>
        <p:spPr>
          <a:xfrm flipH="1">
            <a:off x="5479560" y="5790960"/>
            <a:ext cx="7201" cy="353161"/>
          </a:xfrm>
          <a:prstGeom prst="line">
            <a:avLst/>
          </a:prstGeom>
          <a:ln w="9360">
            <a:solidFill>
              <a:srgbClr val="000000"/>
            </a:solidFill>
            <a:miter/>
          </a:ln>
        </p:spPr>
        <p:txBody>
          <a:bodyPr lIns="45719" rIns="45719"/>
          <a:lstStyle/>
          <a:p>
            <a:pPr/>
          </a:p>
        </p:txBody>
      </p:sp>
      <p:sp>
        <p:nvSpPr>
          <p:cNvPr id="698" name="Straight Arrow Connector 723"/>
          <p:cNvSpPr/>
          <p:nvPr/>
        </p:nvSpPr>
        <p:spPr>
          <a:xfrm flipV="1">
            <a:off x="5630400" y="5976360"/>
            <a:ext cx="2521" cy="370441"/>
          </a:xfrm>
          <a:prstGeom prst="line">
            <a:avLst/>
          </a:prstGeom>
          <a:ln w="9360">
            <a:solidFill>
              <a:srgbClr val="000000"/>
            </a:solidFill>
            <a:miter/>
          </a:ln>
        </p:spPr>
        <p:txBody>
          <a:bodyPr lIns="45719" rIns="45719"/>
          <a:lstStyle/>
          <a:p>
            <a:pPr/>
          </a:p>
        </p:txBody>
      </p:sp>
      <p:sp>
        <p:nvSpPr>
          <p:cNvPr id="699" name="Straight Arrow Connector 724"/>
          <p:cNvSpPr/>
          <p:nvPr/>
        </p:nvSpPr>
        <p:spPr>
          <a:xfrm>
            <a:off x="5804999" y="6200280"/>
            <a:ext cx="3961" cy="175321"/>
          </a:xfrm>
          <a:prstGeom prst="line">
            <a:avLst/>
          </a:prstGeom>
          <a:ln w="9360">
            <a:solidFill>
              <a:srgbClr val="000000"/>
            </a:solidFill>
            <a:miter/>
          </a:ln>
        </p:spPr>
        <p:txBody>
          <a:bodyPr lIns="45719" rIns="45719"/>
          <a:lstStyle/>
          <a:p>
            <a:pPr/>
          </a:p>
        </p:txBody>
      </p:sp>
      <p:sp>
        <p:nvSpPr>
          <p:cNvPr id="700" name="Straight Arrow Connector 725"/>
          <p:cNvSpPr/>
          <p:nvPr/>
        </p:nvSpPr>
        <p:spPr>
          <a:xfrm>
            <a:off x="6297479" y="5580000"/>
            <a:ext cx="7202" cy="799201"/>
          </a:xfrm>
          <a:prstGeom prst="line">
            <a:avLst/>
          </a:prstGeom>
          <a:ln w="9360">
            <a:solidFill>
              <a:srgbClr val="000000"/>
            </a:solidFill>
            <a:miter/>
          </a:ln>
        </p:spPr>
        <p:txBody>
          <a:bodyPr lIns="45719" rIns="45719"/>
          <a:lstStyle/>
          <a:p>
            <a:pPr/>
          </a:p>
        </p:txBody>
      </p:sp>
      <p:sp>
        <p:nvSpPr>
          <p:cNvPr id="701" name="Straight Arrow Connector 726"/>
          <p:cNvSpPr/>
          <p:nvPr/>
        </p:nvSpPr>
        <p:spPr>
          <a:xfrm>
            <a:off x="5791320" y="6374879"/>
            <a:ext cx="505440" cy="2521"/>
          </a:xfrm>
          <a:prstGeom prst="line">
            <a:avLst/>
          </a:prstGeom>
          <a:ln w="9360">
            <a:solidFill>
              <a:srgbClr val="000000"/>
            </a:solidFill>
            <a:miter/>
          </a:ln>
        </p:spPr>
        <p:txBody>
          <a:bodyPr lIns="45719" rIns="45719"/>
          <a:lstStyle/>
          <a:p>
            <a:pPr/>
          </a:p>
        </p:txBody>
      </p:sp>
      <p:sp>
        <p:nvSpPr>
          <p:cNvPr id="702" name="Rectangle 727"/>
          <p:cNvSpPr txBox="1"/>
          <p:nvPr/>
        </p:nvSpPr>
        <p:spPr>
          <a:xfrm>
            <a:off x="5912640" y="6324479"/>
            <a:ext cx="283986" cy="352823"/>
          </a:xfrm>
          <a:prstGeom prst="rect">
            <a:avLst/>
          </a:prstGeom>
          <a:ln w="12700">
            <a:miter lim="400000"/>
          </a:ln>
          <a:extLst>
            <a:ext uri="{C572A759-6A51-4108-AA02-DFA0A04FC94B}">
              <ma14:wrappingTextBoxFlag xmlns:ma14="http://schemas.microsoft.com/office/mac/drawingml/2011/main" val="1"/>
            </a:ext>
          </a:extLst>
        </p:spPr>
        <p:txBody>
          <a:bodyPr wrap="none" lIns="46799" tIns="46799" rIns="46799" bIns="46799">
            <a:spAutoFit/>
          </a:bodyPr>
          <a:lstStyle>
            <a:lvl1pPr>
              <a:tabLst>
                <a:tab pos="914400" algn="l"/>
                <a:tab pos="1828800" algn="l"/>
                <a:tab pos="2743200" algn="l"/>
                <a:tab pos="3657600" algn="l"/>
                <a:tab pos="4572000" algn="l"/>
                <a:tab pos="5486400" algn="l"/>
                <a:tab pos="6400800" algn="l"/>
                <a:tab pos="7315200" algn="l"/>
                <a:tab pos="8229600" algn="l"/>
                <a:tab pos="9144000" algn="l"/>
                <a:tab pos="10058400" algn="l"/>
              </a:tabLst>
              <a:defRPr spc="-1"/>
            </a:lvl1pPr>
          </a:lstStyle>
          <a:p>
            <a:pPr/>
            <a:r>
              <a:t>G</a:t>
            </a:r>
          </a:p>
        </p:txBody>
      </p:sp>
    </p:spTree>
  </p:cSld>
  <p:clrMapOvr>
    <a:masterClrMapping/>
  </p:clrMapOvr>
  <p:transition xmlns:p14="http://schemas.microsoft.com/office/powerpoint/2010/main" spd="med" advClick="1"/>
</p:sld>
</file>

<file path=ppt/slides/slide4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04" name="PlaceHolder 1"/>
          <p:cNvSpPr txBox="1"/>
          <p:nvPr>
            <p:ph type="title" idx="4294967295"/>
          </p:nvPr>
        </p:nvSpPr>
        <p:spPr>
          <a:prstGeom prst="rect">
            <a:avLst/>
          </a:prstGeom>
        </p:spPr>
        <p:txBody>
          <a:bodyPr lIns="45719" tIns="45719" rIns="45719" bIns="45719"/>
          <a:lstStyle>
            <a:lvl1pPr>
              <a:defRPr spc="-100"/>
            </a:lvl1pPr>
          </a:lstStyle>
          <a:p>
            <a:pPr/>
            <a:r>
              <a:t>BLAST Theory</a:t>
            </a:r>
          </a:p>
        </p:txBody>
      </p:sp>
      <p:sp>
        <p:nvSpPr>
          <p:cNvPr id="705" name="PlaceHolder 2"/>
          <p:cNvSpPr txBox="1"/>
          <p:nvPr>
            <p:ph type="body" sz="half" idx="4294967295"/>
          </p:nvPr>
        </p:nvSpPr>
        <p:spPr>
          <a:xfrm>
            <a:off x="457200" y="1600200"/>
            <a:ext cx="8229600" cy="2185921"/>
          </a:xfrm>
          <a:prstGeom prst="rect">
            <a:avLst/>
          </a:prstGeom>
        </p:spPr>
        <p:txBody>
          <a:bodyPr lIns="46799" tIns="46799" rIns="46799" bIns="46799" anchor="t"/>
          <a:lstStyle/>
          <a:p>
            <a:pPr>
              <a:lnSpc>
                <a:spcPct val="80000"/>
              </a:lnSpc>
              <a:spcBef>
                <a:spcPts val="600"/>
              </a:spcBef>
              <a:defRPr spc="-100" sz="2400"/>
            </a:pPr>
            <a:r>
              <a:t>Assume an un-gapped global alignment of two nucleotide sequences, both of length N</a:t>
            </a:r>
          </a:p>
          <a:p>
            <a:pPr>
              <a:lnSpc>
                <a:spcPct val="80000"/>
              </a:lnSpc>
              <a:spcBef>
                <a:spcPts val="600"/>
              </a:spcBef>
              <a:defRPr spc="-100" sz="2400"/>
            </a:pPr>
            <a:r>
              <a:t>Let S be a substitution matrix, with at least one positive element</a:t>
            </a:r>
          </a:p>
          <a:p>
            <a:pPr>
              <a:lnSpc>
                <a:spcPct val="80000"/>
              </a:lnSpc>
              <a:spcBef>
                <a:spcPts val="600"/>
              </a:spcBef>
              <a:defRPr spc="-100" sz="2400"/>
            </a:pPr>
            <a:r>
              <a:t>Allocate a score S(j,k) to each position where the aligned amino acid pair (j,k) is observed</a:t>
            </a:r>
          </a:p>
        </p:txBody>
      </p:sp>
      <p:graphicFrame>
        <p:nvGraphicFramePr>
          <p:cNvPr id="706" name="Table 731"/>
          <p:cNvGraphicFramePr/>
          <p:nvPr/>
        </p:nvGraphicFramePr>
        <p:xfrm>
          <a:off x="457200" y="3938759"/>
          <a:ext cx="8229241" cy="2187002"/>
        </p:xfrm>
        <a:graphic xmlns:a="http://schemas.openxmlformats.org/drawingml/2006/main">
          <a:graphicData uri="http://schemas.openxmlformats.org/drawingml/2006/table">
            <a:tbl>
              <a:tblPr firstCol="0" firstRow="0" lastCol="0" lastRow="0" bandCol="0" bandRow="0" rtl="0">
                <a:tableStyleId>{4C3C2611-4C71-4FC5-86AE-919BDF0F9419}</a:tableStyleId>
              </a:tblPr>
              <a:tblGrid>
                <a:gridCol w="2079360"/>
                <a:gridCol w="1356480"/>
                <a:gridCol w="1401840"/>
                <a:gridCol w="1356120"/>
                <a:gridCol w="769320"/>
                <a:gridCol w="1266120"/>
              </a:tblGrid>
              <a:tr h="546840">
                <a:tc>
                  <a:txBody>
                    <a:bodyPr/>
                    <a:lstStyle/>
                    <a:p>
                      <a:pPr indent="0" algn="l">
                        <a:tabLst/>
                        <a:defRPr spc="0" sz="1800">
                          <a:sym typeface="Arial"/>
                        </a:defRPr>
                      </a:pPr>
                    </a:p>
                  </a:txBody>
                  <a:tcPr marL="45720" marR="45720" marT="45720" marB="45720" anchor="t" anchorCtr="0" horzOverflow="overflow">
                    <a:lnL w="1368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600"/>
                        </a:spcBef>
                        <a:defRPr spc="0" sz="1800"/>
                      </a:pPr>
                      <a:r>
                        <a:rPr b="1" spc="-1" sz="2400" u="sng">
                          <a:sym typeface="Arial"/>
                        </a:rPr>
                        <a:t>1</a:t>
                      </a:r>
                    </a:p>
                  </a:txBody>
                  <a:tcPr marL="45720" marR="45720" marT="45720" marB="45720" anchor="t" anchorCtr="0" horzOverflow="overflow">
                    <a:lnL w="576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600"/>
                        </a:spcBef>
                        <a:defRPr spc="0" sz="1800"/>
                      </a:pPr>
                      <a:r>
                        <a:rPr b="1" spc="-1" sz="2400" u="sng">
                          <a:sym typeface="Arial"/>
                        </a:rPr>
                        <a:t>2</a:t>
                      </a:r>
                    </a:p>
                  </a:txBody>
                  <a:tcPr marL="45720" marR="45720" marT="45720" marB="45720" anchor="t" anchorCtr="0" horzOverflow="overflow">
                    <a:lnL w="576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600"/>
                        </a:spcBef>
                        <a:defRPr spc="0" sz="1800"/>
                      </a:pPr>
                      <a:r>
                        <a:rPr b="1" spc="-1" sz="2400" u="sng">
                          <a:sym typeface="Arial"/>
                        </a:rPr>
                        <a:t>3</a:t>
                      </a:r>
                    </a:p>
                  </a:txBody>
                  <a:tcPr marL="45720" marR="45720" marT="45720" marB="45720" anchor="t" anchorCtr="0" horzOverflow="overflow">
                    <a:lnL w="576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600"/>
                        </a:spcBef>
                        <a:defRPr spc="0" sz="1800"/>
                      </a:pPr>
                      <a:r>
                        <a:rPr b="1" spc="-1" sz="2400" u="sng">
                          <a:sym typeface="Arial"/>
                        </a:rPr>
                        <a:t>…</a:t>
                      </a:r>
                    </a:p>
                  </a:txBody>
                  <a:tcPr marL="45720" marR="45720" marT="45720" marB="45720" anchor="t" anchorCtr="0" horzOverflow="overflow">
                    <a:lnL w="576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l">
                        <a:spcBef>
                          <a:spcPts val="600"/>
                        </a:spcBef>
                        <a:defRPr spc="0" sz="1800"/>
                      </a:pPr>
                      <a:r>
                        <a:rPr b="1" spc="-1" sz="2400" u="sng">
                          <a:sym typeface="Arial"/>
                        </a:rPr>
                        <a:t>n</a:t>
                      </a:r>
                    </a:p>
                  </a:txBody>
                  <a:tcPr marL="45720" marR="45720" marT="45720" marB="45720" anchor="t" anchorCtr="0" horzOverflow="overflow">
                    <a:lnL w="5760">
                      <a:solidFill>
                        <a:srgbClr val="000000"/>
                      </a:solidFill>
                    </a:lnL>
                    <a:lnR w="13680">
                      <a:solidFill>
                        <a:srgbClr val="000000"/>
                      </a:solidFill>
                    </a:lnR>
                    <a:lnT w="13680">
                      <a:solidFill>
                        <a:srgbClr val="000000"/>
                      </a:solidFill>
                    </a:lnT>
                    <a:lnB w="5760">
                      <a:solidFill>
                        <a:srgbClr val="000000"/>
                      </a:solidFill>
                    </a:lnB>
                    <a:noFill/>
                  </a:tcPr>
                </a:tc>
              </a:tr>
              <a:tr h="546480">
                <a:tc>
                  <a:txBody>
                    <a:bodyPr/>
                    <a:lstStyle/>
                    <a:p>
                      <a:pPr indent="0" algn="l">
                        <a:spcBef>
                          <a:spcPts val="600"/>
                        </a:spcBef>
                        <a:defRPr spc="0" sz="1800"/>
                      </a:pPr>
                      <a:r>
                        <a:rPr b="1" spc="-1" sz="2400">
                          <a:sym typeface="Arial"/>
                        </a:rPr>
                        <a:t>Sequence 1</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A</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G</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T</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547200">
                <a:tc>
                  <a:txBody>
                    <a:bodyPr/>
                    <a:lstStyle/>
                    <a:p>
                      <a:pPr indent="0" algn="l">
                        <a:spcBef>
                          <a:spcPts val="600"/>
                        </a:spcBef>
                        <a:defRPr spc="0" sz="1800"/>
                      </a:pPr>
                      <a:r>
                        <a:rPr b="1" spc="-1" sz="2400">
                          <a:sym typeface="Arial"/>
                        </a:rPr>
                        <a:t>Sequence 2</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600"/>
                        </a:spcBef>
                        <a:defRPr spc="0" sz="1800"/>
                      </a:pPr>
                      <a:r>
                        <a:rPr spc="-1" sz="2400">
                          <a:sym typeface="Arial"/>
                        </a:rPr>
                        <a:t>C</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546480">
                <a:tc>
                  <a:txBody>
                    <a:bodyPr/>
                    <a:lstStyle/>
                    <a:p>
                      <a:pPr indent="0" algn="l">
                        <a:spcBef>
                          <a:spcPts val="600"/>
                        </a:spcBef>
                        <a:defRPr spc="0" sz="1800"/>
                      </a:pPr>
                      <a:r>
                        <a:rPr b="1" spc="-1" sz="2400">
                          <a:sym typeface="Arial"/>
                        </a:rPr>
                        <a:t>Score</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600"/>
                        </a:spcBef>
                        <a:defRPr spc="0" sz="1800"/>
                      </a:pPr>
                      <a:r>
                        <a:rPr spc="-1" sz="2400">
                          <a:sym typeface="Arial"/>
                        </a:rPr>
                        <a:t>S(A,T)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600"/>
                        </a:spcBef>
                        <a:defRPr spc="0" sz="1800"/>
                      </a:pPr>
                      <a:r>
                        <a:rPr spc="-1" sz="2400">
                          <a:sym typeface="Arial"/>
                        </a:rPr>
                        <a:t>S(T,T)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600"/>
                        </a:spcBef>
                        <a:defRPr spc="0" sz="1800"/>
                      </a:pPr>
                      <a:r>
                        <a:rPr spc="-1" sz="2400">
                          <a:sym typeface="Arial"/>
                        </a:rPr>
                        <a:t>S(G,C)</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600"/>
                        </a:spcBef>
                        <a:defRPr spc="0" sz="1800"/>
                      </a:pPr>
                      <a:r>
                        <a:rPr spc="-1" sz="2400">
                          <a:sym typeface="Arial"/>
                        </a:rPr>
                        <a:t>…</a:t>
                      </a:r>
                    </a:p>
                  </a:txBody>
                  <a:tcPr marL="45720" marR="45720" marT="45720" marB="45720" anchor="t" anchorCtr="0" horzOverflow="overflow">
                    <a:lnL w="576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600"/>
                        </a:spcBef>
                        <a:defRPr spc="0" sz="1800"/>
                      </a:pPr>
                      <a:r>
                        <a:rPr spc="-1" sz="2400">
                          <a:sym typeface="Arial"/>
                        </a:rPr>
                        <a:t>S(T,C)</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13680">
                      <a:solidFill>
                        <a:srgbClr val="000000"/>
                      </a:solidFill>
                    </a:lnB>
                    <a:noFill/>
                  </a:tcPr>
                </a:tc>
              </a:tr>
            </a:tbl>
          </a:graphicData>
        </a:graphic>
      </p:graphicFrame>
    </p:spTree>
  </p:cSld>
  <p:clrMapOvr>
    <a:masterClrMapping/>
  </p:clrMapOvr>
  <p:transition xmlns:p14="http://schemas.microsoft.com/office/powerpoint/2010/main" spd="med" advClick="1"/>
</p:sld>
</file>

<file path=ppt/slides/slide4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08" name="PlaceHolder 1"/>
          <p:cNvSpPr txBox="1"/>
          <p:nvPr>
            <p:ph type="title" idx="4294967295"/>
          </p:nvPr>
        </p:nvSpPr>
        <p:spPr>
          <a:prstGeom prst="rect">
            <a:avLst/>
          </a:prstGeom>
        </p:spPr>
        <p:txBody>
          <a:bodyPr/>
          <a:lstStyle>
            <a:lvl1pPr>
              <a:defRPr spc="-100"/>
            </a:lvl1pPr>
          </a:lstStyle>
          <a:p>
            <a:pPr/>
            <a:r>
              <a:t>BLAST THEORY (cont.)</a:t>
            </a:r>
          </a:p>
        </p:txBody>
      </p:sp>
      <p:sp>
        <p:nvSpPr>
          <p:cNvPr id="709" name="PlaceHolder 2"/>
          <p:cNvSpPr txBox="1"/>
          <p:nvPr>
            <p:ph type="body" idx="4294967295"/>
          </p:nvPr>
        </p:nvSpPr>
        <p:spPr>
          <a:xfrm>
            <a:off x="457200" y="1600200"/>
            <a:ext cx="8229600" cy="5029200"/>
          </a:xfrm>
          <a:prstGeom prst="rect">
            <a:avLst/>
          </a:prstGeom>
        </p:spPr>
        <p:txBody>
          <a:bodyPr lIns="46799" tIns="46799" rIns="46799" bIns="46799" anchor="t"/>
          <a:lstStyle/>
          <a:p>
            <a:pPr marL="343080" indent="-343080">
              <a:lnSpc>
                <a:spcPct val="80000"/>
              </a:lnSpc>
              <a:spcBef>
                <a:spcPts val="600"/>
              </a:spcBef>
              <a:defRPr spc="-100" sz="2600"/>
            </a:pPr>
            <a:r>
              <a:t>An accumulated score at position </a:t>
            </a:r>
            <a:r>
              <a:rPr i="1"/>
              <a:t>i</a:t>
            </a:r>
            <a:r>
              <a:t> is calculated as the sum of the scores for the various amino acid comparisons at positions 1, 2, 3, …, I</a:t>
            </a:r>
          </a:p>
          <a:p>
            <a:pPr marL="0" indent="343080">
              <a:lnSpc>
                <a:spcPct val="80000"/>
              </a:lnSpc>
              <a:spcBef>
                <a:spcPts val="600"/>
              </a:spcBef>
              <a:buSzTx/>
              <a:buNone/>
              <a:defRPr sz="2600"/>
            </a:pPr>
          </a:p>
          <a:p>
            <a:pPr marL="0" indent="343080">
              <a:lnSpc>
                <a:spcPct val="80000"/>
              </a:lnSpc>
              <a:spcBef>
                <a:spcPts val="600"/>
              </a:spcBef>
              <a:buSzTx/>
              <a:buNone/>
              <a:defRPr sz="2600"/>
            </a:pPr>
          </a:p>
          <a:p>
            <a:pPr marL="343080" indent="-343080">
              <a:lnSpc>
                <a:spcPct val="80000"/>
              </a:lnSpc>
              <a:spcBef>
                <a:spcPts val="600"/>
              </a:spcBef>
              <a:defRPr spc="-100" sz="2600"/>
            </a:pPr>
            <a:r>
              <a:t>As i increases, this accumulated score undergoes a general random walk</a:t>
            </a:r>
          </a:p>
          <a:p>
            <a:pPr marL="0" indent="343080">
              <a:lnSpc>
                <a:spcPct val="80000"/>
              </a:lnSpc>
              <a:spcBef>
                <a:spcPts val="600"/>
              </a:spcBef>
              <a:buSzTx/>
              <a:buNone/>
              <a:defRPr sz="2600"/>
            </a:pPr>
          </a:p>
          <a:p>
            <a:pPr marL="343080" indent="-343080">
              <a:lnSpc>
                <a:spcPct val="80000"/>
              </a:lnSpc>
              <a:spcBef>
                <a:spcPts val="600"/>
              </a:spcBef>
              <a:defRPr spc="-100" sz="2600"/>
            </a:pPr>
            <a:r>
              <a:t>The maximum heights of excursions determines the results</a:t>
            </a:r>
          </a:p>
        </p:txBody>
      </p:sp>
      <p:sp>
        <p:nvSpPr>
          <p:cNvPr id="710" name="Picture 734"/>
          <p:cNvSpPr/>
          <p:nvPr/>
        </p:nvSpPr>
        <p:spPr>
          <a:xfrm>
            <a:off x="1905119" y="2666880"/>
            <a:ext cx="2057401" cy="533521"/>
          </a:xfrm>
          <a:prstGeom prst="rect">
            <a:avLst/>
          </a:prstGeom>
          <a:ln w="12700">
            <a:miter lim="400000"/>
          </a:ln>
        </p:spPr>
        <p:txBody>
          <a:bodyPr lIns="45719" rIns="45719" anchor="ctr"/>
          <a:lstStyle/>
          <a:p>
            <a:pPr/>
          </a:p>
        </p:txBody>
      </p:sp>
    </p:spTree>
  </p:cSld>
  <p:clrMapOvr>
    <a:masterClrMapping/>
  </p:clrMapOvr>
  <p:transition xmlns:p14="http://schemas.microsoft.com/office/powerpoint/2010/main" spd="med" advClick="1"/>
</p:sld>
</file>

<file path=ppt/slides/slide4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14" name="PlaceHolder 1"/>
          <p:cNvSpPr txBox="1"/>
          <p:nvPr>
            <p:ph type="title" idx="4294967295"/>
          </p:nvPr>
        </p:nvSpPr>
        <p:spPr>
          <a:xfrm>
            <a:off x="380519" y="-360"/>
            <a:ext cx="8458201" cy="1143001"/>
          </a:xfrm>
          <a:prstGeom prst="rect">
            <a:avLst/>
          </a:prstGeom>
        </p:spPr>
        <p:txBody>
          <a:bodyPr/>
          <a:lstStyle>
            <a:lvl1pPr>
              <a:defRPr spc="-100"/>
            </a:lvl1pPr>
          </a:lstStyle>
          <a:p>
            <a:pPr/>
            <a:r>
              <a:t>KINDS OF BLAST</a:t>
            </a:r>
          </a:p>
        </p:txBody>
      </p:sp>
      <p:sp>
        <p:nvSpPr>
          <p:cNvPr id="715" name="PlaceHolder 2"/>
          <p:cNvSpPr txBox="1"/>
          <p:nvPr>
            <p:ph type="body" idx="4294967295"/>
          </p:nvPr>
        </p:nvSpPr>
        <p:spPr>
          <a:xfrm>
            <a:off x="533159" y="1066679"/>
            <a:ext cx="8458201" cy="6019922"/>
          </a:xfrm>
          <a:prstGeom prst="rect">
            <a:avLst/>
          </a:prstGeom>
        </p:spPr>
        <p:txBody>
          <a:bodyPr lIns="46799" tIns="46799" rIns="46799" bIns="46799" anchor="t"/>
          <a:lstStyle/>
          <a:p>
            <a:pPr>
              <a:lnSpc>
                <a:spcPct val="80000"/>
              </a:lnSpc>
              <a:spcBef>
                <a:spcPts val="400"/>
              </a:spcBef>
              <a:buClr>
                <a:srgbClr val="0074E8"/>
              </a:buClr>
              <a:defRPr b="1" i="1" spc="-100" sz="1600">
                <a:solidFill>
                  <a:srgbClr val="0074E8"/>
                </a:solidFill>
              </a:defRPr>
            </a:pPr>
            <a:r>
              <a:t>Nucleotide</a:t>
            </a:r>
            <a:endParaRPr spc="-1"/>
          </a:p>
          <a:p>
            <a:pPr lvl="1">
              <a:lnSpc>
                <a:spcPct val="80000"/>
              </a:lnSpc>
              <a:spcBef>
                <a:spcPts val="300"/>
              </a:spcBef>
              <a:defRPr spc="-100" sz="1400"/>
            </a:pPr>
            <a:r>
              <a:t>Search for highly similar sequences (megablast) </a:t>
            </a:r>
          </a:p>
          <a:p>
            <a:pPr lvl="1">
              <a:lnSpc>
                <a:spcPct val="80000"/>
              </a:lnSpc>
              <a:spcBef>
                <a:spcPts val="300"/>
              </a:spcBef>
              <a:defRPr spc="-100" sz="1400"/>
            </a:pPr>
            <a:r>
              <a:t>Search for divergent sequences (discontiguous megablast) </a:t>
            </a:r>
          </a:p>
          <a:p>
            <a:pPr lvl="1">
              <a:lnSpc>
                <a:spcPct val="80000"/>
              </a:lnSpc>
              <a:spcBef>
                <a:spcPts val="300"/>
              </a:spcBef>
              <a:defRPr spc="-100" sz="1400"/>
            </a:pPr>
            <a:r>
              <a:t>Nucleotide-nucleotide BLAST (blastn) </a:t>
            </a:r>
          </a:p>
          <a:p>
            <a:pPr>
              <a:lnSpc>
                <a:spcPct val="80000"/>
              </a:lnSpc>
              <a:spcBef>
                <a:spcPts val="400"/>
              </a:spcBef>
              <a:buClr>
                <a:srgbClr val="0074E8"/>
              </a:buClr>
              <a:defRPr b="1" i="1" spc="-100" sz="1600">
                <a:solidFill>
                  <a:srgbClr val="0074E8"/>
                </a:solidFill>
              </a:defRPr>
            </a:pPr>
            <a:r>
              <a:t>Protein</a:t>
            </a:r>
            <a:endParaRPr spc="-1"/>
          </a:p>
          <a:p>
            <a:pPr lvl="1">
              <a:lnSpc>
                <a:spcPct val="80000"/>
              </a:lnSpc>
              <a:spcBef>
                <a:spcPts val="300"/>
              </a:spcBef>
              <a:defRPr spc="-100" sz="1400"/>
            </a:pPr>
            <a:r>
              <a:t>Protein-protein BLAST (blastp) </a:t>
            </a:r>
          </a:p>
          <a:p>
            <a:pPr lvl="1">
              <a:lnSpc>
                <a:spcPct val="80000"/>
              </a:lnSpc>
              <a:spcBef>
                <a:spcPts val="300"/>
              </a:spcBef>
              <a:defRPr spc="-100" sz="1400"/>
            </a:pPr>
            <a:r>
              <a:t>Position-specific iterated and pattern-hit initiated BLAST (PSI- and PHI-BLAST) </a:t>
            </a:r>
          </a:p>
          <a:p>
            <a:pPr lvl="1">
              <a:lnSpc>
                <a:spcPct val="80000"/>
              </a:lnSpc>
              <a:spcBef>
                <a:spcPts val="300"/>
              </a:spcBef>
              <a:defRPr spc="-100" sz="1400"/>
            </a:pPr>
            <a:r>
              <a:t>Search the conserved domain database (rpsblast) </a:t>
            </a:r>
          </a:p>
          <a:p>
            <a:pPr lvl="1">
              <a:lnSpc>
                <a:spcPct val="80000"/>
              </a:lnSpc>
              <a:spcBef>
                <a:spcPts val="300"/>
              </a:spcBef>
              <a:defRPr spc="-100" sz="1400"/>
            </a:pPr>
            <a:r>
              <a:t>Protein homology by domain architecture (cdart) </a:t>
            </a:r>
          </a:p>
          <a:p>
            <a:pPr>
              <a:lnSpc>
                <a:spcPct val="80000"/>
              </a:lnSpc>
              <a:spcBef>
                <a:spcPts val="400"/>
              </a:spcBef>
              <a:buClr>
                <a:srgbClr val="0074E8"/>
              </a:buClr>
              <a:defRPr b="1" i="1" spc="-100" sz="1600">
                <a:solidFill>
                  <a:srgbClr val="0074E8"/>
                </a:solidFill>
              </a:defRPr>
            </a:pPr>
            <a:r>
              <a:t>Translated</a:t>
            </a:r>
            <a:endParaRPr spc="-1"/>
          </a:p>
          <a:p>
            <a:pPr lvl="1">
              <a:lnSpc>
                <a:spcPct val="80000"/>
              </a:lnSpc>
              <a:spcBef>
                <a:spcPts val="300"/>
              </a:spcBef>
              <a:defRPr spc="-100" sz="1400"/>
            </a:pPr>
            <a:r>
              <a:t>Translated query vs. protein database (blastx) </a:t>
            </a:r>
          </a:p>
          <a:p>
            <a:pPr lvl="1">
              <a:lnSpc>
                <a:spcPct val="80000"/>
              </a:lnSpc>
              <a:spcBef>
                <a:spcPts val="300"/>
              </a:spcBef>
              <a:defRPr spc="-100" sz="1400"/>
            </a:pPr>
            <a:r>
              <a:t>Protein query vs. translated database (tblastn) </a:t>
            </a:r>
          </a:p>
          <a:p>
            <a:pPr lvl="1">
              <a:lnSpc>
                <a:spcPct val="80000"/>
              </a:lnSpc>
              <a:spcBef>
                <a:spcPts val="300"/>
              </a:spcBef>
              <a:defRPr spc="-100" sz="1400"/>
            </a:pPr>
            <a:r>
              <a:t>Translated query vs. translated database (tblastx) </a:t>
            </a:r>
          </a:p>
          <a:p>
            <a:pPr>
              <a:lnSpc>
                <a:spcPct val="80000"/>
              </a:lnSpc>
              <a:spcBef>
                <a:spcPts val="400"/>
              </a:spcBef>
              <a:buClr>
                <a:srgbClr val="0074E8"/>
              </a:buClr>
              <a:defRPr b="1" i="1" spc="-100" sz="1600">
                <a:solidFill>
                  <a:srgbClr val="0074E8"/>
                </a:solidFill>
              </a:defRPr>
            </a:pPr>
            <a:r>
              <a:t>Genomes</a:t>
            </a:r>
            <a:endParaRPr spc="-1"/>
          </a:p>
          <a:p>
            <a:pPr lvl="1">
              <a:lnSpc>
                <a:spcPct val="80000"/>
              </a:lnSpc>
              <a:spcBef>
                <a:spcPts val="300"/>
              </a:spcBef>
              <a:defRPr spc="-100" sz="1400"/>
            </a:pPr>
            <a:r>
              <a:t>Human, mouse, rat, chimp, cow, pig, dog, sheep, cat </a:t>
            </a:r>
          </a:p>
          <a:p>
            <a:pPr lvl="1">
              <a:lnSpc>
                <a:spcPct val="80000"/>
              </a:lnSpc>
              <a:spcBef>
                <a:spcPts val="300"/>
              </a:spcBef>
              <a:defRPr spc="-100" sz="1400"/>
            </a:pPr>
            <a:r>
              <a:t>Chicken, puffer fish, zebrafish </a:t>
            </a:r>
          </a:p>
          <a:p>
            <a:pPr lvl="1">
              <a:lnSpc>
                <a:spcPct val="80000"/>
              </a:lnSpc>
              <a:spcBef>
                <a:spcPts val="300"/>
              </a:spcBef>
              <a:defRPr spc="-100" sz="1400"/>
            </a:pPr>
            <a:r>
              <a:t>Fly, honey bee, other insects </a:t>
            </a:r>
          </a:p>
          <a:p>
            <a:pPr lvl="1">
              <a:lnSpc>
                <a:spcPct val="80000"/>
              </a:lnSpc>
              <a:spcBef>
                <a:spcPts val="300"/>
              </a:spcBef>
              <a:defRPr spc="-100" sz="1400"/>
            </a:pPr>
            <a:r>
              <a:t>Microbes, environmental samples </a:t>
            </a:r>
          </a:p>
          <a:p>
            <a:pPr lvl="1">
              <a:lnSpc>
                <a:spcPct val="80000"/>
              </a:lnSpc>
              <a:spcBef>
                <a:spcPts val="300"/>
              </a:spcBef>
              <a:defRPr spc="-100" sz="1400"/>
            </a:pPr>
            <a:r>
              <a:t>Plants, nematodes </a:t>
            </a:r>
          </a:p>
          <a:p>
            <a:pPr lvl="1">
              <a:lnSpc>
                <a:spcPct val="80000"/>
              </a:lnSpc>
              <a:spcBef>
                <a:spcPts val="300"/>
              </a:spcBef>
              <a:defRPr spc="-100" sz="1400"/>
            </a:pPr>
            <a:r>
              <a:t>Fungi, protozoa, other eukaryotes </a:t>
            </a:r>
          </a:p>
          <a:p>
            <a:pPr>
              <a:lnSpc>
                <a:spcPct val="80000"/>
              </a:lnSpc>
              <a:spcBef>
                <a:spcPts val="400"/>
              </a:spcBef>
              <a:buClr>
                <a:srgbClr val="0074E8"/>
              </a:buClr>
              <a:defRPr b="1" i="1" spc="-100" sz="1600">
                <a:solidFill>
                  <a:srgbClr val="0074E8"/>
                </a:solidFill>
              </a:defRPr>
            </a:pPr>
            <a:r>
              <a:t>Special</a:t>
            </a:r>
            <a:endParaRPr spc="-1"/>
          </a:p>
          <a:p>
            <a:pPr lvl="1">
              <a:lnSpc>
                <a:spcPct val="80000"/>
              </a:lnSpc>
              <a:spcBef>
                <a:spcPts val="300"/>
              </a:spcBef>
              <a:defRPr spc="-100" sz="1400"/>
            </a:pPr>
            <a:r>
              <a:t>Search for gene expression data (GEO BLAST) </a:t>
            </a:r>
          </a:p>
          <a:p>
            <a:pPr lvl="1">
              <a:lnSpc>
                <a:spcPct val="80000"/>
              </a:lnSpc>
              <a:spcBef>
                <a:spcPts val="300"/>
              </a:spcBef>
              <a:defRPr spc="-100" sz="1400"/>
            </a:pPr>
            <a:r>
              <a:t>Align two sequences (bl2seq) </a:t>
            </a:r>
          </a:p>
          <a:p>
            <a:pPr lvl="1">
              <a:lnSpc>
                <a:spcPct val="80000"/>
              </a:lnSpc>
              <a:spcBef>
                <a:spcPts val="300"/>
              </a:spcBef>
              <a:defRPr spc="-100" sz="1400"/>
            </a:pPr>
            <a:r>
              <a:t>Screen for vector contamination (VecScreen) </a:t>
            </a:r>
          </a:p>
          <a:p>
            <a:pPr lvl="1">
              <a:lnSpc>
                <a:spcPct val="80000"/>
              </a:lnSpc>
              <a:spcBef>
                <a:spcPts val="300"/>
              </a:spcBef>
              <a:defRPr spc="-100" sz="1400"/>
            </a:pPr>
            <a:r>
              <a:t>Immunoglobin BLAST (IgBlast) </a:t>
            </a:r>
          </a:p>
          <a:p>
            <a:pPr lvl="1">
              <a:lnSpc>
                <a:spcPct val="80000"/>
              </a:lnSpc>
              <a:spcBef>
                <a:spcPts val="300"/>
              </a:spcBef>
              <a:defRPr spc="-100" sz="1400"/>
            </a:pPr>
            <a:r>
              <a:t>Single Nucleotide Polymorphism (SNP) BLAST</a:t>
            </a:r>
          </a:p>
        </p:txBody>
      </p:sp>
    </p:spTree>
  </p:cSld>
  <p:clrMapOvr>
    <a:masterClrMapping/>
  </p:clrMapOvr>
  <p:transition xmlns:p14="http://schemas.microsoft.com/office/powerpoint/2010/main" spd="med" advClick="1"/>
</p:sld>
</file>

<file path=ppt/slides/slide4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19" name="PlaceHolder 1"/>
          <p:cNvSpPr txBox="1"/>
          <p:nvPr>
            <p:ph type="title" idx="4294967295"/>
          </p:nvPr>
        </p:nvSpPr>
        <p:spPr>
          <a:prstGeom prst="rect">
            <a:avLst/>
          </a:prstGeom>
        </p:spPr>
        <p:txBody>
          <a:bodyPr/>
          <a:lstStyle>
            <a:lvl1pPr>
              <a:defRPr spc="-100"/>
            </a:lvl1pPr>
          </a:lstStyle>
          <a:p>
            <a:pPr/>
            <a:r>
              <a:t>BLASTN</a:t>
            </a:r>
          </a:p>
        </p:txBody>
      </p:sp>
      <p:sp>
        <p:nvSpPr>
          <p:cNvPr id="720" name="PlaceHolder 2"/>
          <p:cNvSpPr txBox="1"/>
          <p:nvPr>
            <p:ph type="body" sz="half" idx="4294967295"/>
          </p:nvPr>
        </p:nvSpPr>
        <p:spPr>
          <a:xfrm>
            <a:off x="457200" y="4266720"/>
            <a:ext cx="8229600" cy="2187721"/>
          </a:xfrm>
          <a:prstGeom prst="rect">
            <a:avLst/>
          </a:prstGeom>
        </p:spPr>
        <p:txBody>
          <a:bodyPr lIns="46799" tIns="46799" rIns="46799" bIns="46799" anchor="t"/>
          <a:lstStyle/>
          <a:p>
            <a:pPr>
              <a:spcBef>
                <a:spcPts val="600"/>
              </a:spcBef>
              <a:defRPr spc="-100" sz="2400"/>
            </a:pPr>
            <a:r>
              <a:t>Using a portion of the Homo sapiens keratin sequence as an example, with accession “NM_033045” </a:t>
            </a:r>
          </a:p>
          <a:p>
            <a:pPr>
              <a:spcBef>
                <a:spcPts val="600"/>
              </a:spcBef>
              <a:defRPr spc="-100" sz="2400"/>
            </a:pPr>
            <a:r>
              <a:t>A segment of the query sequences can be used in BLAST searching. You can enter the range in the "From" and "To" boxes provided under "Set Subsequence" to specify the position of this segment</a:t>
            </a:r>
          </a:p>
        </p:txBody>
      </p:sp>
      <p:pic>
        <p:nvPicPr>
          <p:cNvPr id="721" name="Picture 739" descr="Picture 739"/>
          <p:cNvPicPr>
            <a:picLocks noChangeAspect="1"/>
          </p:cNvPicPr>
          <p:nvPr/>
        </p:nvPicPr>
        <p:blipFill>
          <a:blip r:embed="rId2">
            <a:extLst/>
          </a:blip>
          <a:stretch>
            <a:fillRect/>
          </a:stretch>
        </p:blipFill>
        <p:spPr>
          <a:xfrm>
            <a:off x="2209680" y="1219319"/>
            <a:ext cx="4876921" cy="3024001"/>
          </a:xfrm>
          <a:prstGeom prst="rect">
            <a:avLst/>
          </a:prstGeom>
          <a:ln w="12700">
            <a:miter lim="400000"/>
          </a:ln>
        </p:spPr>
      </p:pic>
    </p:spTree>
  </p:cSld>
  <p:clrMapOvr>
    <a:masterClrMapping/>
  </p:clrMapOvr>
  <p:transition xmlns:p14="http://schemas.microsoft.com/office/powerpoint/2010/main" spd="med" advClick="1"/>
</p:sld>
</file>

<file path=ppt/slides/slide4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23" name="PlaceHolder 1"/>
          <p:cNvSpPr txBox="1"/>
          <p:nvPr>
            <p:ph type="title" idx="4294967295"/>
          </p:nvPr>
        </p:nvSpPr>
        <p:spPr>
          <a:xfrm>
            <a:off x="380519" y="274320"/>
            <a:ext cx="8610842" cy="1143001"/>
          </a:xfrm>
          <a:prstGeom prst="rect">
            <a:avLst/>
          </a:prstGeom>
        </p:spPr>
        <p:txBody>
          <a:bodyPr/>
          <a:lstStyle>
            <a:lvl1pPr defTabSz="722376">
              <a:tabLst>
                <a:tab pos="711200" algn="l"/>
                <a:tab pos="1435100" algn="l"/>
                <a:tab pos="2159000" algn="l"/>
                <a:tab pos="2882900" algn="l"/>
                <a:tab pos="3606800" algn="l"/>
                <a:tab pos="4330700" algn="l"/>
                <a:tab pos="5054600" algn="l"/>
                <a:tab pos="5778500" algn="l"/>
                <a:tab pos="6489700" algn="l"/>
                <a:tab pos="7213600" algn="l"/>
                <a:tab pos="7937500" algn="l"/>
              </a:tabLst>
              <a:defRPr spc="-79" sz="3792"/>
            </a:lvl1pPr>
          </a:lstStyle>
          <a:p>
            <a:pPr/>
            <a:r>
              <a:t>CHOOSING A NUCLEOTIDE SEQUENCE DATABASES</a:t>
            </a:r>
          </a:p>
        </p:txBody>
      </p:sp>
      <p:graphicFrame>
        <p:nvGraphicFramePr>
          <p:cNvPr id="724" name="Table 741"/>
          <p:cNvGraphicFramePr/>
          <p:nvPr/>
        </p:nvGraphicFramePr>
        <p:xfrm>
          <a:off x="457200" y="1600200"/>
          <a:ext cx="8381880" cy="5028840"/>
        </p:xfrm>
        <a:graphic xmlns:a="http://schemas.openxmlformats.org/drawingml/2006/main">
          <a:graphicData uri="http://schemas.openxmlformats.org/drawingml/2006/table">
            <a:tbl>
              <a:tblPr firstCol="0" firstRow="0" lastCol="0" lastRow="0" bandCol="0" bandRow="0" rtl="0">
                <a:tableStyleId>{4C3C2611-4C71-4FC5-86AE-919BDF0F9419}</a:tableStyleId>
              </a:tblPr>
              <a:tblGrid>
                <a:gridCol w="1432080"/>
                <a:gridCol w="6949800"/>
              </a:tblGrid>
              <a:tr h="299160">
                <a:tc>
                  <a:txBody>
                    <a:bodyPr/>
                    <a:lstStyle/>
                    <a:p>
                      <a:pPr indent="0" algn="ctr">
                        <a:spcBef>
                          <a:spcPts val="300"/>
                        </a:spcBef>
                        <a:defRPr spc="0" sz="1800"/>
                      </a:pPr>
                      <a:r>
                        <a:rPr b="1" spc="-1" sz="1200">
                          <a:sym typeface="Arial"/>
                        </a:rPr>
                        <a:t>DATABASE</a:t>
                      </a:r>
                    </a:p>
                  </a:txBody>
                  <a:tcPr marL="45720" marR="45720" marT="45720" marB="45720" anchor="t" anchorCtr="0" horzOverflow="overflow">
                    <a:lnL w="13680">
                      <a:solidFill>
                        <a:srgbClr val="000000"/>
                      </a:solidFill>
                    </a:lnL>
                    <a:lnR w="5760">
                      <a:solidFill>
                        <a:srgbClr val="000000"/>
                      </a:solidFill>
                    </a:lnR>
                    <a:lnT w="13680">
                      <a:solidFill>
                        <a:srgbClr val="000000"/>
                      </a:solidFill>
                    </a:lnT>
                    <a:lnB w="5760">
                      <a:solidFill>
                        <a:srgbClr val="000000"/>
                      </a:solidFill>
                    </a:lnB>
                    <a:noFill/>
                  </a:tcPr>
                </a:tc>
                <a:tc>
                  <a:txBody>
                    <a:bodyPr/>
                    <a:lstStyle/>
                    <a:p>
                      <a:pPr indent="0" algn="ctr">
                        <a:spcBef>
                          <a:spcPts val="300"/>
                        </a:spcBef>
                        <a:defRPr spc="0" sz="1800"/>
                      </a:pPr>
                      <a:r>
                        <a:rPr b="1" spc="-1" sz="1200">
                          <a:sym typeface="Arial"/>
                        </a:rPr>
                        <a:t>DESCRIPTION</a:t>
                      </a:r>
                    </a:p>
                  </a:txBody>
                  <a:tcPr marL="45720" marR="45720" marT="45720" marB="45720" anchor="t" anchorCtr="0" horzOverflow="overflow">
                    <a:lnL w="5760">
                      <a:solidFill>
                        <a:srgbClr val="000000"/>
                      </a:solidFill>
                    </a:lnL>
                    <a:lnR w="13680">
                      <a:solidFill>
                        <a:srgbClr val="000000"/>
                      </a:solidFill>
                    </a:lnR>
                    <a:lnT w="13680">
                      <a:solidFill>
                        <a:srgbClr val="000000"/>
                      </a:solidFill>
                    </a:lnT>
                    <a:lnB w="5760">
                      <a:solidFill>
                        <a:srgbClr val="000000"/>
                      </a:solidFill>
                    </a:lnB>
                    <a:noFill/>
                  </a:tcPr>
                </a:tc>
              </a:tr>
              <a:tr h="297000">
                <a:tc>
                  <a:txBody>
                    <a:bodyPr/>
                    <a:lstStyle/>
                    <a:p>
                      <a:pPr indent="0" algn="l">
                        <a:spcBef>
                          <a:spcPts val="300"/>
                        </a:spcBef>
                        <a:defRPr spc="0" sz="1800"/>
                      </a:pPr>
                      <a:r>
                        <a:rPr b="1" spc="-1" sz="1200">
                          <a:sym typeface="Arial"/>
                        </a:rPr>
                        <a:t>nr</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All GenBank, RefSeq Nucleotides, EMBL, DDBJ, and PDB sequences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360">
                <a:tc>
                  <a:txBody>
                    <a:bodyPr/>
                    <a:lstStyle/>
                    <a:p>
                      <a:pPr indent="0" algn="l">
                        <a:spcBef>
                          <a:spcPts val="300"/>
                        </a:spcBef>
                        <a:defRPr spc="0" sz="1800"/>
                      </a:pPr>
                      <a:r>
                        <a:rPr b="1" spc="-1" sz="1200">
                          <a:sym typeface="Arial"/>
                        </a:rPr>
                        <a:t>refseq_rna</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RNA entries from NCBI's Reference Sequence project </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76840">
                <a:tc>
                  <a:txBody>
                    <a:bodyPr/>
                    <a:lstStyle/>
                    <a:p>
                      <a:pPr indent="0" algn="l">
                        <a:spcBef>
                          <a:spcPts val="300"/>
                        </a:spcBef>
                        <a:defRPr spc="0" sz="1800"/>
                      </a:pPr>
                      <a:r>
                        <a:rPr b="1" spc="-1" sz="1200">
                          <a:sym typeface="Arial"/>
                        </a:rPr>
                        <a:t>refseq_genomic</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Genomic entries from NCBI's Reference Sequence project</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360">
                <a:tc>
                  <a:txBody>
                    <a:bodyPr/>
                    <a:lstStyle/>
                    <a:p>
                      <a:pPr indent="0" algn="l">
                        <a:spcBef>
                          <a:spcPts val="300"/>
                        </a:spcBef>
                        <a:defRPr spc="0" sz="1800"/>
                      </a:pPr>
                      <a:r>
                        <a:rPr b="1" spc="-1" sz="1200">
                          <a:sym typeface="Arial"/>
                        </a:rPr>
                        <a:t>est</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Database of GenBank, EMBL, and DDBJ sequences from EST Divisions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360">
                <a:tc>
                  <a:txBody>
                    <a:bodyPr/>
                    <a:lstStyle/>
                    <a:p>
                      <a:pPr indent="0" algn="l">
                        <a:spcBef>
                          <a:spcPts val="300"/>
                        </a:spcBef>
                        <a:defRPr spc="0" sz="1800"/>
                      </a:pPr>
                      <a:r>
                        <a:rPr b="1" spc="-1" sz="1200">
                          <a:sym typeface="Arial"/>
                        </a:rPr>
                        <a:t>est_human</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Human subset of EST</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360">
                <a:tc>
                  <a:txBody>
                    <a:bodyPr/>
                    <a:lstStyle/>
                    <a:p>
                      <a:pPr indent="0" algn="l">
                        <a:spcBef>
                          <a:spcPts val="300"/>
                        </a:spcBef>
                        <a:defRPr spc="0" sz="1800"/>
                      </a:pPr>
                      <a:r>
                        <a:rPr b="1" spc="-1" sz="1200">
                          <a:sym typeface="Arial"/>
                        </a:rPr>
                        <a:t>est_mouse</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Mouse subset</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720">
                <a:tc>
                  <a:txBody>
                    <a:bodyPr/>
                    <a:lstStyle/>
                    <a:p>
                      <a:pPr indent="0" algn="l">
                        <a:spcBef>
                          <a:spcPts val="300"/>
                        </a:spcBef>
                        <a:defRPr spc="0" sz="1800"/>
                      </a:pPr>
                      <a:r>
                        <a:rPr b="1" spc="-1" sz="1200">
                          <a:sym typeface="Arial"/>
                        </a:rPr>
                        <a:t>est_others</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Non-Mouse, non-Human subset of EST</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360">
                <a:tc>
                  <a:txBody>
                    <a:bodyPr/>
                    <a:lstStyle/>
                    <a:p>
                      <a:pPr indent="0" algn="l">
                        <a:spcBef>
                          <a:spcPts val="300"/>
                        </a:spcBef>
                        <a:defRPr spc="0" sz="1800"/>
                      </a:pPr>
                      <a:r>
                        <a:rPr b="1" spc="-1" sz="1200">
                          <a:sym typeface="Arial"/>
                        </a:rPr>
                        <a:t>gss</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Genome Survey Sequence</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360">
                <a:tc>
                  <a:txBody>
                    <a:bodyPr/>
                    <a:lstStyle/>
                    <a:p>
                      <a:pPr indent="0" algn="l">
                        <a:spcBef>
                          <a:spcPts val="300"/>
                        </a:spcBef>
                        <a:defRPr spc="0" sz="1800"/>
                      </a:pPr>
                      <a:r>
                        <a:rPr b="1" spc="-1" sz="1200">
                          <a:sym typeface="Arial"/>
                        </a:rPr>
                        <a:t>htgs</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Unfinished High Throughput Genomic Sequences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88000">
                <a:tc>
                  <a:txBody>
                    <a:bodyPr/>
                    <a:lstStyle/>
                    <a:p>
                      <a:pPr indent="0" algn="l">
                        <a:spcBef>
                          <a:spcPts val="300"/>
                        </a:spcBef>
                        <a:defRPr spc="0" sz="1800"/>
                      </a:pPr>
                      <a:r>
                        <a:rPr b="1" spc="-1" sz="1200">
                          <a:sym typeface="Arial"/>
                        </a:rPr>
                        <a:t>pat</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Nucleotides from the Patent division of GenBank</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360">
                <a:tc>
                  <a:txBody>
                    <a:bodyPr/>
                    <a:lstStyle/>
                    <a:p>
                      <a:pPr indent="0" algn="l">
                        <a:spcBef>
                          <a:spcPts val="300"/>
                        </a:spcBef>
                        <a:defRPr spc="0" sz="1800"/>
                      </a:pPr>
                      <a:r>
                        <a:rPr b="1" spc="-1" sz="1200">
                          <a:sym typeface="Arial"/>
                        </a:rPr>
                        <a:t>pdb</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Sequences derived from the 3-dimensional structure from Brookhaven Protein Data Bank</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9160">
                <a:tc>
                  <a:txBody>
                    <a:bodyPr/>
                    <a:lstStyle/>
                    <a:p>
                      <a:pPr indent="0" algn="l">
                        <a:spcBef>
                          <a:spcPts val="300"/>
                        </a:spcBef>
                        <a:defRPr spc="0" sz="1800"/>
                      </a:pPr>
                      <a:r>
                        <a:rPr b="1" spc="-1" sz="1200">
                          <a:sym typeface="Arial"/>
                        </a:rPr>
                        <a:t>month</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All new/revised GenBank, EMBL, DDBJ, and PDB sequences released in the last 30 days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360">
                <a:tc>
                  <a:txBody>
                    <a:bodyPr/>
                    <a:lstStyle/>
                    <a:p>
                      <a:pPr indent="0" algn="l">
                        <a:spcBef>
                          <a:spcPts val="300"/>
                        </a:spcBef>
                        <a:defRPr spc="0" sz="1800"/>
                      </a:pPr>
                      <a:r>
                        <a:rPr b="1" spc="-1" sz="1200">
                          <a:sym typeface="Arial"/>
                        </a:rPr>
                        <a:t>dbsts</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Database of GenBank+EMBL+DDBJ sequences from STS Divisions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7360">
                <a:tc>
                  <a:txBody>
                    <a:bodyPr/>
                    <a:lstStyle/>
                    <a:p>
                      <a:pPr indent="0" algn="l">
                        <a:spcBef>
                          <a:spcPts val="300"/>
                        </a:spcBef>
                        <a:defRPr spc="0" sz="1800"/>
                      </a:pPr>
                      <a:r>
                        <a:rPr b="1" spc="-1" sz="1200">
                          <a:sym typeface="Arial"/>
                        </a:rPr>
                        <a:t>chromosome</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A database with complete genomes and chromosomes from the NCBI Reference Sequence project</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9160">
                <a:tc>
                  <a:txBody>
                    <a:bodyPr/>
                    <a:lstStyle/>
                    <a:p>
                      <a:pPr indent="0" algn="l">
                        <a:spcBef>
                          <a:spcPts val="300"/>
                        </a:spcBef>
                        <a:defRPr spc="0" sz="1800"/>
                      </a:pPr>
                      <a:r>
                        <a:rPr b="1" spc="-1" sz="1200">
                          <a:sym typeface="Arial"/>
                        </a:rPr>
                        <a:t>wgs</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5760">
                      <a:solidFill>
                        <a:srgbClr val="000000"/>
                      </a:solidFill>
                    </a:lnB>
                    <a:noFill/>
                  </a:tcPr>
                </a:tc>
                <a:tc>
                  <a:txBody>
                    <a:bodyPr/>
                    <a:lstStyle/>
                    <a:p>
                      <a:pPr indent="0" algn="l">
                        <a:spcBef>
                          <a:spcPts val="300"/>
                        </a:spcBef>
                        <a:defRPr spc="0" sz="1800"/>
                      </a:pPr>
                      <a:r>
                        <a:rPr spc="-1" sz="1200">
                          <a:sym typeface="Arial"/>
                        </a:rPr>
                        <a:t>A database for whole genome shotgun sequence entries </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5760">
                      <a:solidFill>
                        <a:srgbClr val="000000"/>
                      </a:solidFill>
                    </a:lnB>
                    <a:noFill/>
                  </a:tcPr>
                </a:tc>
              </a:tr>
              <a:tr h="295560">
                <a:tc>
                  <a:txBody>
                    <a:bodyPr/>
                    <a:lstStyle/>
                    <a:p>
                      <a:pPr indent="0" algn="l">
                        <a:spcBef>
                          <a:spcPts val="300"/>
                        </a:spcBef>
                        <a:defRPr spc="0" sz="1800"/>
                      </a:pPr>
                      <a:r>
                        <a:rPr b="1" spc="-1" sz="1200">
                          <a:sym typeface="Arial"/>
                        </a:rPr>
                        <a:t>env_nt</a:t>
                      </a:r>
                    </a:p>
                  </a:txBody>
                  <a:tcPr marL="45720" marR="45720" marT="45720" marB="45720" anchor="t" anchorCtr="0" horzOverflow="overflow">
                    <a:lnL w="13680">
                      <a:solidFill>
                        <a:srgbClr val="000000"/>
                      </a:solidFill>
                    </a:lnL>
                    <a:lnR w="5760">
                      <a:solidFill>
                        <a:srgbClr val="000000"/>
                      </a:solidFill>
                    </a:lnR>
                    <a:lnT w="5760">
                      <a:solidFill>
                        <a:srgbClr val="000000"/>
                      </a:solidFill>
                    </a:lnT>
                    <a:lnB w="13680">
                      <a:solidFill>
                        <a:srgbClr val="000000"/>
                      </a:solidFill>
                    </a:lnB>
                    <a:noFill/>
                  </a:tcPr>
                </a:tc>
                <a:tc>
                  <a:txBody>
                    <a:bodyPr/>
                    <a:lstStyle/>
                    <a:p>
                      <a:pPr indent="0" algn="l">
                        <a:spcBef>
                          <a:spcPts val="300"/>
                        </a:spcBef>
                        <a:defRPr spc="0" sz="1800"/>
                      </a:pPr>
                      <a:r>
                        <a:rPr spc="-1" sz="1200">
                          <a:sym typeface="Arial"/>
                        </a:rPr>
                        <a:t>Nucleotide sequences from environmental samples</a:t>
                      </a:r>
                    </a:p>
                  </a:txBody>
                  <a:tcPr marL="45720" marR="45720" marT="45720" marB="45720" anchor="t" anchorCtr="0" horzOverflow="overflow">
                    <a:lnL w="5760">
                      <a:solidFill>
                        <a:srgbClr val="000000"/>
                      </a:solidFill>
                    </a:lnL>
                    <a:lnR w="13680">
                      <a:solidFill>
                        <a:srgbClr val="000000"/>
                      </a:solidFill>
                    </a:lnR>
                    <a:lnT w="5760">
                      <a:solidFill>
                        <a:srgbClr val="000000"/>
                      </a:solidFill>
                    </a:lnT>
                    <a:lnB w="13680">
                      <a:solidFill>
                        <a:srgbClr val="000000"/>
                      </a:solidFill>
                    </a:lnB>
                    <a:noFill/>
                  </a:tcPr>
                </a:tc>
              </a:tr>
            </a:tbl>
          </a:graphicData>
        </a:graphic>
      </p:graphicFrame>
    </p:spTree>
  </p:cSld>
  <p:clrMapOvr>
    <a:masterClrMapping/>
  </p:clrMapOvr>
  <p:transition xmlns:p14="http://schemas.microsoft.com/office/powerpoint/2010/main" spd="med" advClick="1"/>
</p:sld>
</file>

<file path=ppt/slides/slide4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26" name="PlaceHolder 1"/>
          <p:cNvSpPr txBox="1"/>
          <p:nvPr>
            <p:ph type="title" idx="4294967295"/>
          </p:nvPr>
        </p:nvSpPr>
        <p:spPr>
          <a:xfrm>
            <a:off x="380519" y="-360"/>
            <a:ext cx="8458201" cy="1143001"/>
          </a:xfrm>
          <a:prstGeom prst="rect">
            <a:avLst/>
          </a:prstGeom>
        </p:spPr>
        <p:txBody>
          <a:bodyPr/>
          <a:lstStyle>
            <a:lvl1pPr>
              <a:defRPr spc="-100"/>
            </a:lvl1pPr>
          </a:lstStyle>
          <a:p>
            <a:pPr/>
            <a:r>
              <a:t>RESULTS</a:t>
            </a:r>
          </a:p>
        </p:txBody>
      </p:sp>
      <p:sp>
        <p:nvSpPr>
          <p:cNvPr id="727" name="PlaceHolder 2"/>
          <p:cNvSpPr txBox="1"/>
          <p:nvPr>
            <p:ph type="body" sz="half" idx="4294967295"/>
          </p:nvPr>
        </p:nvSpPr>
        <p:spPr>
          <a:xfrm>
            <a:off x="-76680" y="914400"/>
            <a:ext cx="2514601" cy="5943600"/>
          </a:xfrm>
          <a:prstGeom prst="rect">
            <a:avLst/>
          </a:prstGeom>
        </p:spPr>
        <p:txBody>
          <a:bodyPr lIns="46799" tIns="46799" rIns="46799" bIns="46799" anchor="t"/>
          <a:lstStyle/>
          <a:p>
            <a:pPr>
              <a:lnSpc>
                <a:spcPct val="80000"/>
              </a:lnSpc>
              <a:spcBef>
                <a:spcPts val="400"/>
              </a:spcBef>
              <a:defRPr spc="-100" sz="1800"/>
            </a:pPr>
            <a:r>
              <a:t>The BLAST search returns best-matching nucleotides or proteins</a:t>
            </a:r>
          </a:p>
          <a:p>
            <a:pPr>
              <a:lnSpc>
                <a:spcPct val="80000"/>
              </a:lnSpc>
              <a:spcBef>
                <a:spcPts val="400"/>
              </a:spcBef>
              <a:defRPr spc="-100" sz="1800"/>
            </a:pPr>
            <a:r>
              <a:t>Each alignment has a normalized bit score that indicates the similarity between the query and the hit</a:t>
            </a:r>
          </a:p>
          <a:p>
            <a:pPr>
              <a:lnSpc>
                <a:spcPct val="80000"/>
              </a:lnSpc>
              <a:spcBef>
                <a:spcPts val="400"/>
              </a:spcBef>
              <a:defRPr spc="-100" sz="1800"/>
            </a:pPr>
            <a:r>
              <a:t>The bit score may also be used to compare the results of different searches since it is a normalized value</a:t>
            </a:r>
          </a:p>
          <a:p>
            <a:pPr>
              <a:lnSpc>
                <a:spcPct val="80000"/>
              </a:lnSpc>
              <a:spcBef>
                <a:spcPts val="400"/>
              </a:spcBef>
              <a:defRPr spc="-100" sz="1800"/>
            </a:pPr>
            <a:r>
              <a:t>The links direct the matches to their respective nucleotide or protein database reports</a:t>
            </a:r>
            <a:r>
              <a:rPr b="1"/>
              <a:t> </a:t>
            </a:r>
          </a:p>
        </p:txBody>
      </p:sp>
      <p:grpSp>
        <p:nvGrpSpPr>
          <p:cNvPr id="733" name="Group 744"/>
          <p:cNvGrpSpPr/>
          <p:nvPr/>
        </p:nvGrpSpPr>
        <p:grpSpPr>
          <a:xfrm>
            <a:off x="2438280" y="990719"/>
            <a:ext cx="6705360" cy="5333401"/>
            <a:chOff x="0" y="0"/>
            <a:chExt cx="6705359" cy="5333400"/>
          </a:xfrm>
        </p:grpSpPr>
        <p:pic>
          <p:nvPicPr>
            <p:cNvPr id="728" name="Picture 745" descr="Picture 745"/>
            <p:cNvPicPr>
              <a:picLocks noChangeAspect="1"/>
            </p:cNvPicPr>
            <p:nvPr/>
          </p:nvPicPr>
          <p:blipFill>
            <a:blip r:embed="rId3">
              <a:extLst/>
            </a:blip>
            <a:stretch>
              <a:fillRect/>
            </a:stretch>
          </p:blipFill>
          <p:spPr>
            <a:xfrm>
              <a:off x="0" y="0"/>
              <a:ext cx="6705360" cy="1471320"/>
            </a:xfrm>
            <a:prstGeom prst="rect">
              <a:avLst/>
            </a:prstGeom>
            <a:ln w="9360" cap="flat">
              <a:solidFill>
                <a:srgbClr val="000000"/>
              </a:solidFill>
              <a:prstDash val="solid"/>
              <a:miter lim="800000"/>
            </a:ln>
            <a:effectLst/>
          </p:spPr>
        </p:pic>
        <p:pic>
          <p:nvPicPr>
            <p:cNvPr id="729" name="Picture 746" descr="Picture 746"/>
            <p:cNvPicPr>
              <a:picLocks noChangeAspect="1"/>
            </p:cNvPicPr>
            <p:nvPr/>
          </p:nvPicPr>
          <p:blipFill>
            <a:blip r:embed="rId4">
              <a:extLst/>
            </a:blip>
            <a:stretch>
              <a:fillRect/>
            </a:stretch>
          </p:blipFill>
          <p:spPr>
            <a:xfrm>
              <a:off x="0" y="1858320"/>
              <a:ext cx="6613920" cy="1780921"/>
            </a:xfrm>
            <a:prstGeom prst="rect">
              <a:avLst/>
            </a:prstGeom>
            <a:ln w="9360" cap="flat">
              <a:solidFill>
                <a:srgbClr val="000000"/>
              </a:solidFill>
              <a:prstDash val="solid"/>
              <a:miter lim="800000"/>
            </a:ln>
            <a:effectLst/>
          </p:spPr>
        </p:pic>
        <p:pic>
          <p:nvPicPr>
            <p:cNvPr id="730" name="Picture 747" descr="Picture 747"/>
            <p:cNvPicPr>
              <a:picLocks noChangeAspect="1"/>
            </p:cNvPicPr>
            <p:nvPr/>
          </p:nvPicPr>
          <p:blipFill>
            <a:blip r:embed="rId5">
              <a:extLst/>
            </a:blip>
            <a:stretch>
              <a:fillRect/>
            </a:stretch>
          </p:blipFill>
          <p:spPr>
            <a:xfrm>
              <a:off x="0" y="3949200"/>
              <a:ext cx="6613920" cy="1384201"/>
            </a:xfrm>
            <a:prstGeom prst="rect">
              <a:avLst/>
            </a:prstGeom>
            <a:ln w="9360" cap="flat">
              <a:solidFill>
                <a:srgbClr val="000000"/>
              </a:solidFill>
              <a:prstDash val="solid"/>
              <a:miter lim="800000"/>
            </a:ln>
            <a:effectLst/>
          </p:spPr>
        </p:pic>
        <p:sp>
          <p:nvSpPr>
            <p:cNvPr id="731" name="Down Arrow 748"/>
            <p:cNvSpPr/>
            <p:nvPr/>
          </p:nvSpPr>
          <p:spPr>
            <a:xfrm>
              <a:off x="2663639" y="1548360"/>
              <a:ext cx="585360" cy="232201"/>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16200"/>
                  </a:moveTo>
                  <a:lnTo>
                    <a:pt x="5400" y="16200"/>
                  </a:lnTo>
                  <a:lnTo>
                    <a:pt x="5400" y="0"/>
                  </a:lnTo>
                  <a:lnTo>
                    <a:pt x="16200" y="0"/>
                  </a:lnTo>
                  <a:lnTo>
                    <a:pt x="16200" y="16200"/>
                  </a:lnTo>
                  <a:lnTo>
                    <a:pt x="21600" y="16200"/>
                  </a:lnTo>
                  <a:lnTo>
                    <a:pt x="10800" y="21600"/>
                  </a:lnTo>
                  <a:close/>
                </a:path>
              </a:pathLst>
            </a:custGeom>
            <a:solidFill>
              <a:srgbClr val="99CC00"/>
            </a:solidFill>
            <a:ln w="9360" cap="flat">
              <a:solidFill>
                <a:srgbClr val="000000"/>
              </a:solidFill>
              <a:prstDash val="solid"/>
              <a:miter lim="800000"/>
            </a:ln>
            <a:effectLst/>
          </p:spPr>
          <p:txBody>
            <a:bodyPr wrap="square" lIns="45719" tIns="45719" rIns="45719" bIns="45719" numCol="1" anchor="t">
              <a:noAutofit/>
            </a:bodyPr>
            <a:lstStyle/>
            <a:p>
              <a:pPr algn="ctr">
                <a:defRPr spc="-1"/>
              </a:pPr>
            </a:p>
          </p:txBody>
        </p:sp>
        <p:sp>
          <p:nvSpPr>
            <p:cNvPr id="732" name="Down Arrow 749"/>
            <p:cNvSpPr/>
            <p:nvPr/>
          </p:nvSpPr>
          <p:spPr>
            <a:xfrm>
              <a:off x="2571839" y="3639239"/>
              <a:ext cx="585720" cy="232201"/>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16200"/>
                  </a:moveTo>
                  <a:lnTo>
                    <a:pt x="5400" y="16200"/>
                  </a:lnTo>
                  <a:lnTo>
                    <a:pt x="5400" y="0"/>
                  </a:lnTo>
                  <a:lnTo>
                    <a:pt x="16200" y="0"/>
                  </a:lnTo>
                  <a:lnTo>
                    <a:pt x="16200" y="16200"/>
                  </a:lnTo>
                  <a:lnTo>
                    <a:pt x="21600" y="16200"/>
                  </a:lnTo>
                  <a:lnTo>
                    <a:pt x="10800" y="21600"/>
                  </a:lnTo>
                  <a:close/>
                </a:path>
              </a:pathLst>
            </a:custGeom>
            <a:solidFill>
              <a:srgbClr val="99CC00"/>
            </a:solidFill>
            <a:ln w="9360" cap="flat">
              <a:solidFill>
                <a:srgbClr val="000000"/>
              </a:solidFill>
              <a:prstDash val="solid"/>
              <a:miter lim="800000"/>
            </a:ln>
            <a:effectLst/>
          </p:spPr>
          <p:txBody>
            <a:bodyPr wrap="square" lIns="45719" tIns="45719" rIns="45719" bIns="45719" numCol="1" anchor="t">
              <a:noAutofit/>
            </a:bodyPr>
            <a:lstStyle/>
            <a:p>
              <a:pPr algn="ctr">
                <a:defRPr spc="-1"/>
              </a:pPr>
            </a:p>
          </p:txBody>
        </p:sp>
      </p:grpSp>
    </p:spTree>
  </p:cSld>
  <p:clrMapOvr>
    <a:masterClrMapping/>
  </p:clrMapOvr>
  <p:transition xmlns:p14="http://schemas.microsoft.com/office/powerpoint/2010/main" spd="med" advClick="1"/>
</p:sld>
</file>

<file path=ppt/slides/slide5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37" name="PlaceHolder 1"/>
          <p:cNvSpPr txBox="1"/>
          <p:nvPr>
            <p:ph type="title" idx="4294967295"/>
          </p:nvPr>
        </p:nvSpPr>
        <p:spPr>
          <a:prstGeom prst="rect">
            <a:avLst/>
          </a:prstGeom>
        </p:spPr>
        <p:txBody>
          <a:bodyPr/>
          <a:lstStyle>
            <a:lvl1pPr>
              <a:defRPr spc="-100" sz="4800"/>
            </a:lvl1pPr>
          </a:lstStyle>
          <a:p>
            <a:pPr/>
            <a:r>
              <a:t>Information Retrieval Summary</a:t>
            </a:r>
          </a:p>
        </p:txBody>
      </p:sp>
      <p:sp>
        <p:nvSpPr>
          <p:cNvPr id="738" name="PlaceHolder 2"/>
          <p:cNvSpPr txBox="1"/>
          <p:nvPr>
            <p:ph type="body" sz="half" idx="4294967295"/>
          </p:nvPr>
        </p:nvSpPr>
        <p:spPr>
          <a:xfrm>
            <a:off x="456839" y="1600200"/>
            <a:ext cx="3962522" cy="5029200"/>
          </a:xfrm>
          <a:prstGeom prst="rect">
            <a:avLst/>
          </a:prstGeom>
        </p:spPr>
        <p:txBody>
          <a:bodyPr lIns="46799" tIns="46799" rIns="46799" bIns="46799" anchor="t"/>
          <a:lstStyle/>
          <a:p>
            <a:pPr>
              <a:lnSpc>
                <a:spcPct val="80000"/>
              </a:lnSpc>
              <a:spcBef>
                <a:spcPts val="600"/>
              </a:spcBef>
              <a:defRPr spc="-100" sz="2400"/>
            </a:pPr>
            <a:r>
              <a:t>Information Retrieval is necessary in bioinformatics due to the massive amount of data that must be sifted through and analyzed to extract useful information</a:t>
            </a:r>
          </a:p>
          <a:p>
            <a:pPr>
              <a:lnSpc>
                <a:spcPct val="80000"/>
              </a:lnSpc>
              <a:spcBef>
                <a:spcPts val="600"/>
              </a:spcBef>
              <a:defRPr spc="-100" sz="2400"/>
            </a:pPr>
            <a:r>
              <a:t>Different algorithms must be used for different tasks in bioinformatics</a:t>
            </a:r>
          </a:p>
          <a:p>
            <a:pPr lvl="1">
              <a:lnSpc>
                <a:spcPct val="80000"/>
              </a:lnSpc>
              <a:spcBef>
                <a:spcPts val="400"/>
              </a:spcBef>
              <a:defRPr spc="-100" sz="2000"/>
            </a:pPr>
            <a:r>
              <a:t>Alignment algorithms are used in similarity-based searches</a:t>
            </a:r>
          </a:p>
          <a:p>
            <a:pPr lvl="1">
              <a:lnSpc>
                <a:spcPct val="80000"/>
              </a:lnSpc>
              <a:spcBef>
                <a:spcPts val="400"/>
              </a:spcBef>
              <a:defRPr spc="-100" sz="2000"/>
            </a:pPr>
            <a:r>
              <a:t>Keyword/Boolean searches are used for exact matches</a:t>
            </a:r>
          </a:p>
        </p:txBody>
      </p:sp>
      <p:pic>
        <p:nvPicPr>
          <p:cNvPr id="739" name="Picture 752" descr="Picture 752"/>
          <p:cNvPicPr>
            <a:picLocks noChangeAspect="1"/>
          </p:cNvPicPr>
          <p:nvPr/>
        </p:nvPicPr>
        <p:blipFill>
          <a:blip r:embed="rId2">
            <a:extLst/>
          </a:blip>
          <a:stretch>
            <a:fillRect/>
          </a:stretch>
        </p:blipFill>
        <p:spPr>
          <a:xfrm>
            <a:off x="4444920" y="1371600"/>
            <a:ext cx="4554721" cy="5105521"/>
          </a:xfrm>
          <a:prstGeom prst="rect">
            <a:avLst/>
          </a:prstGeom>
          <a:ln w="12700">
            <a:miter lim="400000"/>
          </a:ln>
        </p:spPr>
      </p:pic>
      <p:sp>
        <p:nvSpPr>
          <p:cNvPr id="740" name="Rectangle 753"/>
          <p:cNvSpPr txBox="1"/>
          <p:nvPr/>
        </p:nvSpPr>
        <p:spPr>
          <a:xfrm>
            <a:off x="1719720" y="6613559"/>
            <a:ext cx="7381080" cy="229147"/>
          </a:xfrm>
          <a:prstGeom prst="rect">
            <a:avLst/>
          </a:prstGeom>
          <a:ln w="12700">
            <a:miter lim="400000"/>
          </a:ln>
          <a:extLst>
            <a:ext uri="{C572A759-6A51-4108-AA02-DFA0A04FC94B}">
              <ma14:wrappingTextBoxFlag xmlns:ma14="http://schemas.microsoft.com/office/mac/drawingml/2011/main" val="1"/>
            </a:ext>
          </a:extLst>
        </p:spPr>
        <p:txBody>
          <a:bodyPr lIns="46799" tIns="46799" rIns="46799" bIns="46799">
            <a:spAutoFit/>
          </a:bodyPr>
          <a:lstStyle>
            <a:lvl1pPr>
              <a:spcBef>
                <a:spcPts val="600"/>
              </a:spcBef>
              <a:tabLst>
                <a:tab pos="914400" algn="l"/>
                <a:tab pos="1828800" algn="l"/>
                <a:tab pos="2743200" algn="l"/>
                <a:tab pos="3657600" algn="l"/>
                <a:tab pos="4572000" algn="l"/>
                <a:tab pos="5486400" algn="l"/>
                <a:tab pos="6400800" algn="l"/>
                <a:tab pos="7315200" algn="l"/>
                <a:tab pos="8229600" algn="l"/>
                <a:tab pos="9144000" algn="l"/>
                <a:tab pos="10058400" algn="l"/>
              </a:tabLst>
              <a:defRPr spc="-1" sz="1000"/>
            </a:lvl1pPr>
          </a:lstStyle>
          <a:p>
            <a:pPr/>
            <a:r>
              <a:t>Source: http://developer.apple.com/documentation/UserExperience/Conceptual/SearchKitConcepts/art/infor_retrieval_system.gif</a:t>
            </a:r>
          </a:p>
        </p:txBody>
      </p:sp>
    </p:spTree>
  </p:cSld>
  <p:clrMapOvr>
    <a:masterClrMapping/>
  </p:clrMapOvr>
  <p:transition xmlns:p14="http://schemas.microsoft.com/office/powerpoint/2010/main" spd="med" advClick="1"/>
</p:sld>
</file>

<file path=ppt/slides/slide5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42" name="PlaceHolder 1"/>
          <p:cNvSpPr txBox="1"/>
          <p:nvPr>
            <p:ph type="title" idx="4294967295"/>
          </p:nvPr>
        </p:nvSpPr>
        <p:spPr>
          <a:prstGeom prst="rect">
            <a:avLst/>
          </a:prstGeom>
        </p:spPr>
        <p:txBody>
          <a:bodyPr/>
          <a:lstStyle>
            <a:lvl1pPr>
              <a:defRPr spc="-100" sz="4800"/>
            </a:lvl1pPr>
          </a:lstStyle>
          <a:p>
            <a:pPr/>
            <a:r>
              <a:t>Information Retrieval Applications</a:t>
            </a:r>
          </a:p>
        </p:txBody>
      </p:sp>
      <p:sp>
        <p:nvSpPr>
          <p:cNvPr id="743" name="PlaceHolder 2"/>
          <p:cNvSpPr txBox="1"/>
          <p:nvPr>
            <p:ph type="body" idx="4294967295"/>
          </p:nvPr>
        </p:nvSpPr>
        <p:spPr>
          <a:xfrm>
            <a:off x="457200" y="1600199"/>
            <a:ext cx="8229600" cy="4525922"/>
          </a:xfrm>
          <a:prstGeom prst="rect">
            <a:avLst/>
          </a:prstGeom>
        </p:spPr>
        <p:txBody>
          <a:bodyPr lIns="46799" tIns="46799" rIns="46799" bIns="46799" anchor="t"/>
          <a:lstStyle/>
          <a:p>
            <a:pPr>
              <a:defRPr spc="-100" sz="2800"/>
            </a:pPr>
            <a:r>
              <a:t>There are many applications available that implement information retrieval algorithms in order to aid bioinformatics research</a:t>
            </a:r>
          </a:p>
          <a:p>
            <a:pPr lvl="1">
              <a:spcBef>
                <a:spcPts val="600"/>
              </a:spcBef>
              <a:defRPr spc="-100" sz="2400"/>
            </a:pPr>
            <a:r>
              <a:t>BLAST can be used to perform local alignment</a:t>
            </a:r>
          </a:p>
          <a:p>
            <a:pPr lvl="1">
              <a:spcBef>
                <a:spcPts val="600"/>
              </a:spcBef>
              <a:defRPr spc="-100" sz="2400"/>
            </a:pPr>
            <a:r>
              <a:t>BioPERL can be used to access databases and perform algorithms on data extracted from them via scripts</a:t>
            </a:r>
          </a:p>
          <a:p>
            <a:pPr>
              <a:defRPr spc="-100" sz="2800"/>
            </a:pPr>
            <a:r>
              <a:t>The use of these applications is critical in information retrieval due to the near-impossibility of conducting bioinformatics research using manual methods</a:t>
            </a:r>
          </a:p>
        </p:txBody>
      </p:sp>
    </p:spTree>
  </p:cSld>
  <p:clrMapOvr>
    <a:masterClrMapping/>
  </p:clrMapOvr>
  <p:transition xmlns:p14="http://schemas.microsoft.com/office/powerpoint/2010/main" spd="med" advClick="1"/>
</p:sld>
</file>

<file path=ppt/slides/slide5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45" name="PlaceHolder 1"/>
          <p:cNvSpPr txBox="1"/>
          <p:nvPr>
            <p:ph type="title" idx="4294967295"/>
          </p:nvPr>
        </p:nvSpPr>
        <p:spPr>
          <a:prstGeom prst="rect">
            <a:avLst/>
          </a:prstGeom>
        </p:spPr>
        <p:txBody>
          <a:bodyPr/>
          <a:lstStyle>
            <a:lvl1pPr>
              <a:defRPr spc="-100"/>
            </a:lvl1pPr>
          </a:lstStyle>
          <a:p>
            <a:pPr/>
            <a:r>
              <a:t>State of IR in Bioinformatics</a:t>
            </a:r>
          </a:p>
        </p:txBody>
      </p:sp>
      <p:sp>
        <p:nvSpPr>
          <p:cNvPr id="746" name="PlaceHolder 2"/>
          <p:cNvSpPr txBox="1"/>
          <p:nvPr>
            <p:ph type="body" idx="4294967295"/>
          </p:nvPr>
        </p:nvSpPr>
        <p:spPr>
          <a:xfrm>
            <a:off x="457200" y="1600199"/>
            <a:ext cx="8229600" cy="4525922"/>
          </a:xfrm>
          <a:prstGeom prst="rect">
            <a:avLst/>
          </a:prstGeom>
        </p:spPr>
        <p:txBody>
          <a:bodyPr lIns="46799" tIns="46799" rIns="46799" bIns="46799" anchor="t"/>
          <a:lstStyle/>
          <a:p>
            <a:pPr>
              <a:defRPr spc="-100"/>
            </a:pPr>
            <a:r>
              <a:t>Information retrieval has a permanent role in bioinformatics</a:t>
            </a:r>
          </a:p>
          <a:p>
            <a:pPr>
              <a:defRPr spc="-100"/>
            </a:pPr>
            <a:r>
              <a:t>The size of data is increasing continuously and being able to draw useful knowledge from it is a core goal of bioinformatics</a:t>
            </a:r>
          </a:p>
          <a:p>
            <a:pPr>
              <a:defRPr spc="-100"/>
            </a:pPr>
            <a:r>
              <a:t>Biological databases and information retrieval algorithms are very prominent in bioinformatics</a:t>
            </a:r>
          </a:p>
        </p:txBody>
      </p:sp>
    </p:spTree>
  </p:cSld>
  <p:clrMapOvr>
    <a:masterClrMapping/>
  </p:clrMapOvr>
  <p:transition xmlns:p14="http://schemas.microsoft.com/office/powerpoint/2010/main" spd="med" advClick="1"/>
</p:sld>
</file>

<file path=ppt/slides/slide5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48" name="PlaceHolder 1"/>
          <p:cNvSpPr txBox="1"/>
          <p:nvPr>
            <p:ph type="title" idx="4294967295"/>
          </p:nvPr>
        </p:nvSpPr>
        <p:spPr>
          <a:prstGeom prst="rect">
            <a:avLst/>
          </a:prstGeom>
        </p:spPr>
        <p:txBody>
          <a:bodyPr/>
          <a:lstStyle>
            <a:lvl1pPr>
              <a:defRPr spc="-100"/>
            </a:lvl1pPr>
          </a:lstStyle>
          <a:p>
            <a:pPr/>
            <a:r>
              <a:t>Dynamic programming</a:t>
            </a:r>
          </a:p>
        </p:txBody>
      </p:sp>
      <p:sp>
        <p:nvSpPr>
          <p:cNvPr id="749" name="PlaceHolder 2"/>
          <p:cNvSpPr txBox="1"/>
          <p:nvPr>
            <p:ph type="body" idx="4294967295"/>
          </p:nvPr>
        </p:nvSpPr>
        <p:spPr>
          <a:xfrm>
            <a:off x="457200" y="1600199"/>
            <a:ext cx="8229600" cy="4525922"/>
          </a:xfrm>
          <a:prstGeom prst="rect">
            <a:avLst/>
          </a:prstGeom>
        </p:spPr>
        <p:txBody>
          <a:bodyPr lIns="46799" tIns="46799" rIns="46799" bIns="46799" anchor="t"/>
          <a:lstStyle/>
          <a:p>
            <a:pPr>
              <a:defRPr spc="-100"/>
            </a:pPr>
            <a:r>
              <a:t>Dynamic programming can be used to perform sequence alignment.</a:t>
            </a:r>
          </a:p>
          <a:p>
            <a:pPr>
              <a:defRPr spc="-100"/>
            </a:pPr>
            <a:r>
              <a:t>Local and global alignments can be performed.</a:t>
            </a:r>
          </a:p>
          <a:p>
            <a:pPr>
              <a:defRPr spc="-100"/>
            </a:pPr>
            <a:r>
              <a:t>Global sequence alignment- Needleman-Wunsch algorithm.</a:t>
            </a:r>
          </a:p>
          <a:p>
            <a:pPr>
              <a:defRPr spc="-100"/>
            </a:pPr>
            <a:r>
              <a:t>Local sequence alignment : Smith-waterman algorithm.</a:t>
            </a:r>
          </a:p>
        </p:txBody>
      </p:sp>
    </p:spTree>
  </p:cSld>
  <p:clrMapOvr>
    <a:masterClrMapping/>
  </p:clrMapOvr>
  <p:transition xmlns:p14="http://schemas.microsoft.com/office/powerpoint/2010/main" spd="med" advClick="1"/>
</p:sld>
</file>

<file path=ppt/theme/theme1.xml><?xml version="1.0" encoding="utf-8"?>
<a:theme xmlns:a="http://schemas.openxmlformats.org/drawingml/2006/main" xmlns:r="http://schemas.openxmlformats.org/officeDocument/2006/relationships" name="Office">
  <a:themeElements>
    <a:clrScheme name="Office">
      <a:dk1>
        <a:srgbClr val="000000"/>
      </a:dk1>
      <a:lt1>
        <a:srgbClr val="FFFFFF"/>
      </a:lt1>
      <a:dk2>
        <a:srgbClr val="A7A7A7"/>
      </a:dk2>
      <a:lt2>
        <a:srgbClr val="535353"/>
      </a:lt2>
      <a:accent1>
        <a:srgbClr val="18A303"/>
      </a:accent1>
      <a:accent2>
        <a:srgbClr val="0369A3"/>
      </a:accent2>
      <a:accent3>
        <a:srgbClr val="A33E03"/>
      </a:accent3>
      <a:accent4>
        <a:srgbClr val="8E03A3"/>
      </a:accent4>
      <a:accent5>
        <a:srgbClr val="C99C00"/>
      </a:accent5>
      <a:accent6>
        <a:srgbClr val="C9211E"/>
      </a:accent6>
      <a:hlink>
        <a:srgbClr val="0000FF"/>
      </a:hlink>
      <a:folHlink>
        <a:srgbClr val="FF00FF"/>
      </a:folHlink>
    </a:clrScheme>
    <a:fontScheme name="Office">
      <a:majorFont>
        <a:latin typeface="Helvetica"/>
        <a:ea typeface="Helvetica"/>
        <a:cs typeface="Helvetica"/>
      </a:majorFont>
      <a:minorFont>
        <a:latin typeface="Arial"/>
        <a:ea typeface="Arial"/>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FFFF"/>
        </a:solidFill>
        <a:ln w="12700" cap="flat">
          <a:noFill/>
          <a:miter lim="400000"/>
        </a:ln>
        <a:effectLst/>
        <a:sp3d/>
      </a:spPr>
      <a:bodyPr rot="0" spcFirstLastPara="1" vertOverflow="overflow" horzOverflow="overflow" vert="horz" wrap="square" lIns="45719" tIns="45719" rIns="45719" bIns="45719" numCol="1" spcCol="38100" rtlCol="0" anchor="ctr"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12700" cap="flat">
          <a:noFill/>
          <a:miter lim="400000"/>
        </a:ln>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45719" tIns="45719" rIns="45719" bIns="45719" numCol="1" spcCol="38100" rtlCol="0" anchor="t"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ppt/theme/theme2.xml><?xml version="1.0" encoding="utf-8"?>
<a:theme xmlns:a="http://schemas.openxmlformats.org/drawingml/2006/main" xmlns:r="http://schemas.openxmlformats.org/officeDocument/2006/relationships" name="Office">
  <a:themeElements>
    <a:clrScheme name="Office">
      <a:dk1>
        <a:srgbClr val="000000"/>
      </a:dk1>
      <a:lt1>
        <a:srgbClr val="FFFFFF"/>
      </a:lt1>
      <a:dk2>
        <a:srgbClr val="A7A7A7"/>
      </a:dk2>
      <a:lt2>
        <a:srgbClr val="535353"/>
      </a:lt2>
      <a:accent1>
        <a:srgbClr val="18A303"/>
      </a:accent1>
      <a:accent2>
        <a:srgbClr val="0369A3"/>
      </a:accent2>
      <a:accent3>
        <a:srgbClr val="A33E03"/>
      </a:accent3>
      <a:accent4>
        <a:srgbClr val="8E03A3"/>
      </a:accent4>
      <a:accent5>
        <a:srgbClr val="C99C00"/>
      </a:accent5>
      <a:accent6>
        <a:srgbClr val="C9211E"/>
      </a:accent6>
      <a:hlink>
        <a:srgbClr val="0000FF"/>
      </a:hlink>
      <a:folHlink>
        <a:srgbClr val="FF00FF"/>
      </a:folHlink>
    </a:clrScheme>
    <a:fontScheme name="Office">
      <a:majorFont>
        <a:latin typeface="Helvetica"/>
        <a:ea typeface="Helvetica"/>
        <a:cs typeface="Helvetica"/>
      </a:majorFont>
      <a:minorFont>
        <a:latin typeface="Arial"/>
        <a:ea typeface="Arial"/>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FFFF"/>
        </a:solidFill>
        <a:ln w="12700" cap="flat">
          <a:noFill/>
          <a:miter lim="400000"/>
        </a:ln>
        <a:effectLst/>
        <a:sp3d/>
      </a:spPr>
      <a:bodyPr rot="0" spcFirstLastPara="1" vertOverflow="overflow" horzOverflow="overflow" vert="horz" wrap="square" lIns="45719" tIns="45719" rIns="45719" bIns="45719" numCol="1" spcCol="38100" rtlCol="0" anchor="ctr"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12700" cap="flat">
          <a:noFill/>
          <a:miter lim="400000"/>
        </a:ln>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45719" tIns="45719" rIns="45719" bIns="45719" numCol="1" spcCol="38100" rtlCol="0" anchor="t"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Arial"/>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docProps/app.xml><?xml version="1.0" encoding="utf-8"?>
<Properties xmlns="http://schemas.openxmlformats.org/officeDocument/2006/extended-properties" xmlns:vt="http://schemas.openxmlformats.org/officeDocument/2006/docPropsVTypes"/>
</file>

<file path=docProps/core.xml><?xml version="1.0" encoding="utf-8"?>
<cp:coreProperties xmlns:cp="http://schemas.openxmlformats.org/package/2006/metadata/core-properties" xmlns:dc="http://purl.org/dc/elements/1.1/" xmlns:dcterms="http://purl.org/dc/terms/" xmlns:xsi="http://www.w3.org/2001/XMLSchema-instance"/>
</file>